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41"/>
  </p:notesMasterIdLst>
  <p:handoutMasterIdLst>
    <p:handoutMasterId r:id="rId42"/>
  </p:handoutMasterIdLst>
  <p:sldIdLst>
    <p:sldId id="270" r:id="rId2"/>
    <p:sldId id="308" r:id="rId3"/>
    <p:sldId id="274" r:id="rId4"/>
    <p:sldId id="271" r:id="rId5"/>
    <p:sldId id="320" r:id="rId6"/>
    <p:sldId id="323" r:id="rId7"/>
    <p:sldId id="275" r:id="rId8"/>
    <p:sldId id="318" r:id="rId9"/>
    <p:sldId id="276" r:id="rId10"/>
    <p:sldId id="277" r:id="rId11"/>
    <p:sldId id="326" r:id="rId12"/>
    <p:sldId id="278" r:id="rId13"/>
    <p:sldId id="302" r:id="rId14"/>
    <p:sldId id="303" r:id="rId15"/>
    <p:sldId id="282" r:id="rId16"/>
    <p:sldId id="306" r:id="rId17"/>
    <p:sldId id="304" r:id="rId18"/>
    <p:sldId id="334" r:id="rId19"/>
    <p:sldId id="310" r:id="rId20"/>
    <p:sldId id="309" r:id="rId21"/>
    <p:sldId id="327" r:id="rId22"/>
    <p:sldId id="328" r:id="rId23"/>
    <p:sldId id="329" r:id="rId24"/>
    <p:sldId id="330" r:id="rId25"/>
    <p:sldId id="331" r:id="rId26"/>
    <p:sldId id="288" r:id="rId27"/>
    <p:sldId id="289" r:id="rId28"/>
    <p:sldId id="290" r:id="rId29"/>
    <p:sldId id="291" r:id="rId30"/>
    <p:sldId id="312" r:id="rId31"/>
    <p:sldId id="292" r:id="rId32"/>
    <p:sldId id="293" r:id="rId33"/>
    <p:sldId id="294" r:id="rId34"/>
    <p:sldId id="313" r:id="rId35"/>
    <p:sldId id="314" r:id="rId36"/>
    <p:sldId id="315" r:id="rId37"/>
    <p:sldId id="316" r:id="rId38"/>
    <p:sldId id="317" r:id="rId39"/>
    <p:sldId id="332" r:id="rId40"/>
  </p:sldIdLst>
  <p:sldSz cx="9144000" cy="6858000" type="screen4x3"/>
  <p:notesSz cx="6797675" cy="9926638"/>
  <p:embeddedFontLst>
    <p:embeddedFont>
      <p:font typeface="Saar" panose="00000500000000000000" pitchFamily="2" charset="0"/>
      <p:regular r:id="rId43"/>
      <p:bold r:id="rId44"/>
    </p:embeddedFont>
    <p:embeddedFont>
      <p:font typeface="Calibri" panose="020F0502020204030204" pitchFamily="34" charset="0"/>
      <p:regular r:id="rId45"/>
      <p:bold r:id="rId46"/>
      <p:italic r:id="rId47"/>
      <p:boldItalic r:id="rId48"/>
    </p:embeddedFont>
    <p:embeddedFont>
      <p:font typeface="Saar Headline" pitchFamily="2" charset="0"/>
      <p:regular r:id="rId49"/>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3DB72863-9B5F-4749-8D35-CE9612CDD9DB}">
          <p14:sldIdLst>
            <p14:sldId id="270"/>
            <p14:sldId id="308"/>
            <p14:sldId id="274"/>
            <p14:sldId id="271"/>
            <p14:sldId id="320"/>
            <p14:sldId id="323"/>
            <p14:sldId id="275"/>
            <p14:sldId id="318"/>
            <p14:sldId id="276"/>
          </p14:sldIdLst>
        </p14:section>
        <p14:section name="Abschnitt ohne Titel" id="{21B4B0BB-B8AF-492E-8B71-785351689476}">
          <p14:sldIdLst>
            <p14:sldId id="277"/>
            <p14:sldId id="326"/>
            <p14:sldId id="278"/>
            <p14:sldId id="302"/>
            <p14:sldId id="303"/>
            <p14:sldId id="282"/>
            <p14:sldId id="306"/>
            <p14:sldId id="304"/>
            <p14:sldId id="334"/>
            <p14:sldId id="310"/>
            <p14:sldId id="309"/>
            <p14:sldId id="327"/>
            <p14:sldId id="328"/>
            <p14:sldId id="329"/>
            <p14:sldId id="330"/>
            <p14:sldId id="331"/>
            <p14:sldId id="288"/>
            <p14:sldId id="289"/>
            <p14:sldId id="290"/>
            <p14:sldId id="291"/>
            <p14:sldId id="312"/>
            <p14:sldId id="292"/>
            <p14:sldId id="293"/>
            <p14:sldId id="294"/>
            <p14:sldId id="313"/>
            <p14:sldId id="314"/>
            <p14:sldId id="315"/>
            <p14:sldId id="316"/>
            <p14:sldId id="317"/>
            <p14:sldId id="332"/>
          </p14:sldIdLst>
        </p14:section>
      </p14:sectionLst>
    </p:ext>
    <p:ext uri="{EFAFB233-063F-42B5-8137-9DF3F51BA10A}">
      <p15:sldGuideLst xmlns:p15="http://schemas.microsoft.com/office/powerpoint/2012/main" xmlns="">
        <p15:guide id="1" orient="horz" pos="1071">
          <p15:clr>
            <a:srgbClr val="A4A3A4"/>
          </p15:clr>
        </p15:guide>
        <p15:guide id="2" orient="horz" pos="3793">
          <p15:clr>
            <a:srgbClr val="A4A3A4"/>
          </p15:clr>
        </p15:guide>
        <p15:guide id="3" pos="340">
          <p15:clr>
            <a:srgbClr val="A4A3A4"/>
          </p15:clr>
        </p15:guide>
        <p15:guide id="4" pos="5420">
          <p15:clr>
            <a:srgbClr val="A4A3A4"/>
          </p15:clr>
        </p15:guide>
        <p15:guide id="5" pos="2835">
          <p15:clr>
            <a:srgbClr val="A4A3A4"/>
          </p15:clr>
        </p15:guide>
        <p15:guide id="6" pos="2925">
          <p15:clr>
            <a:srgbClr val="A4A3A4"/>
          </p15:clr>
        </p15:guide>
        <p15:guide id="7" pos="249">
          <p15:clr>
            <a:srgbClr val="A4A3A4"/>
          </p15:clr>
        </p15:guide>
        <p15:guide id="8" pos="551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guide id="3" orient="horz" pos="3120">
          <p15:clr>
            <a:srgbClr val="A4A3A4"/>
          </p15:clr>
        </p15:guide>
        <p15:guide id="4" pos="2140">
          <p15:clr>
            <a:srgbClr val="A4A3A4"/>
          </p15:clr>
        </p15:guide>
        <p15:guide id="5" orient="horz" pos="2887">
          <p15:clr>
            <a:srgbClr val="A4A3A4"/>
          </p15:clr>
        </p15:guide>
        <p15:guide id="6" orient="horz" pos="3127">
          <p15:clr>
            <a:srgbClr val="A4A3A4"/>
          </p15:clr>
        </p15:guide>
        <p15:guide id="7" pos="2120">
          <p15:clr>
            <a:srgbClr val="A4A3A4"/>
          </p15:clr>
        </p15:guide>
        <p15:guide id="8"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839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978" autoAdjust="0"/>
    <p:restoredTop sz="82380" autoAdjust="0"/>
  </p:normalViewPr>
  <p:slideViewPr>
    <p:cSldViewPr snapToGrid="0" showGuides="1">
      <p:cViewPr>
        <p:scale>
          <a:sx n="100" d="100"/>
          <a:sy n="100" d="100"/>
        </p:scale>
        <p:origin x="-1860" y="72"/>
      </p:cViewPr>
      <p:guideLst>
        <p:guide orient="horz" pos="1071"/>
        <p:guide orient="horz" pos="3793"/>
        <p:guide pos="340"/>
        <p:guide pos="5420"/>
        <p:guide pos="2835"/>
        <p:guide pos="2925"/>
        <p:guide pos="249"/>
        <p:guide pos="5511"/>
      </p:guideLst>
    </p:cSldViewPr>
  </p:slideViewPr>
  <p:outlineViewPr>
    <p:cViewPr>
      <p:scale>
        <a:sx n="33" d="100"/>
        <a:sy n="33" d="100"/>
      </p:scale>
      <p:origin x="0" y="2298"/>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77" d="100"/>
          <a:sy n="77" d="100"/>
        </p:scale>
        <p:origin x="-1050" y="-114"/>
      </p:cViewPr>
      <p:guideLst>
        <p:guide orient="horz" pos="2879"/>
        <p:guide orient="horz" pos="3119"/>
        <p:guide orient="horz" pos="2886"/>
        <p:guide orient="horz" pos="3127"/>
        <p:guide pos="2201"/>
        <p:guide pos="2181"/>
        <p:guide pos="2160"/>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2945659" cy="496332"/>
          </a:xfrm>
          <a:prstGeom prst="rect">
            <a:avLst/>
          </a:prstGeom>
        </p:spPr>
        <p:txBody>
          <a:bodyPr vert="horz" lIns="91987" tIns="45994" rIns="91987" bIns="45994" rtlCol="0"/>
          <a:lstStyle>
            <a:lvl1pPr algn="l">
              <a:defRPr sz="1200"/>
            </a:lvl1pPr>
          </a:lstStyle>
          <a:p>
            <a:endParaRPr lang="de-DE"/>
          </a:p>
        </p:txBody>
      </p:sp>
      <p:sp>
        <p:nvSpPr>
          <p:cNvPr id="3" name="Datumsplatzhalter 2"/>
          <p:cNvSpPr>
            <a:spLocks noGrp="1"/>
          </p:cNvSpPr>
          <p:nvPr>
            <p:ph type="dt" sz="quarter" idx="1"/>
          </p:nvPr>
        </p:nvSpPr>
        <p:spPr>
          <a:xfrm>
            <a:off x="3850445" y="1"/>
            <a:ext cx="2945659" cy="496332"/>
          </a:xfrm>
          <a:prstGeom prst="rect">
            <a:avLst/>
          </a:prstGeom>
        </p:spPr>
        <p:txBody>
          <a:bodyPr vert="horz" lIns="91987" tIns="45994" rIns="91987" bIns="45994" rtlCol="0"/>
          <a:lstStyle>
            <a:lvl1pPr algn="r">
              <a:defRPr sz="1200"/>
            </a:lvl1pPr>
          </a:lstStyle>
          <a:p>
            <a:fld id="{91D9B157-78D6-426D-A049-9C64ADE771EB}" type="datetimeFigureOut">
              <a:rPr lang="de-DE" smtClean="0"/>
              <a:t>09.11.2022</a:t>
            </a:fld>
            <a:endParaRPr lang="de-DE"/>
          </a:p>
        </p:txBody>
      </p:sp>
      <p:sp>
        <p:nvSpPr>
          <p:cNvPr id="4" name="Fußzeilenplatzhalter 3"/>
          <p:cNvSpPr>
            <a:spLocks noGrp="1"/>
          </p:cNvSpPr>
          <p:nvPr>
            <p:ph type="ftr" sz="quarter" idx="2"/>
          </p:nvPr>
        </p:nvSpPr>
        <p:spPr>
          <a:xfrm>
            <a:off x="1" y="9428585"/>
            <a:ext cx="2945659" cy="496332"/>
          </a:xfrm>
          <a:prstGeom prst="rect">
            <a:avLst/>
          </a:prstGeom>
        </p:spPr>
        <p:txBody>
          <a:bodyPr vert="horz" lIns="91987" tIns="45994" rIns="91987" bIns="45994" rtlCol="0" anchor="b"/>
          <a:lstStyle>
            <a:lvl1pPr algn="l">
              <a:defRPr sz="1200"/>
            </a:lvl1pPr>
          </a:lstStyle>
          <a:p>
            <a:endParaRPr lang="de-DE"/>
          </a:p>
        </p:txBody>
      </p:sp>
      <p:sp>
        <p:nvSpPr>
          <p:cNvPr id="5" name="Foliennummernplatzhalter 4"/>
          <p:cNvSpPr>
            <a:spLocks noGrp="1"/>
          </p:cNvSpPr>
          <p:nvPr>
            <p:ph type="sldNum" sz="quarter" idx="3"/>
          </p:nvPr>
        </p:nvSpPr>
        <p:spPr>
          <a:xfrm>
            <a:off x="3850445" y="9428585"/>
            <a:ext cx="2945659" cy="496332"/>
          </a:xfrm>
          <a:prstGeom prst="rect">
            <a:avLst/>
          </a:prstGeom>
        </p:spPr>
        <p:txBody>
          <a:bodyPr vert="horz" lIns="91987" tIns="45994" rIns="91987" bIns="45994" rtlCol="0" anchor="b"/>
          <a:lstStyle>
            <a:lvl1pPr algn="r">
              <a:defRPr sz="1200"/>
            </a:lvl1pPr>
          </a:lstStyle>
          <a:p>
            <a:fld id="{3D730072-634B-4A36-9D3B-A64D3C1C0C79}" type="slidenum">
              <a:rPr lang="de-DE" smtClean="0"/>
              <a:t>‹Nr.›</a:t>
            </a:fld>
            <a:endParaRPr lang="de-DE"/>
          </a:p>
        </p:txBody>
      </p:sp>
    </p:spTree>
    <p:extLst>
      <p:ext uri="{BB962C8B-B14F-4D97-AF65-F5344CB8AC3E}">
        <p14:creationId xmlns:p14="http://schemas.microsoft.com/office/powerpoint/2010/main" val="28426372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2945659" cy="496332"/>
          </a:xfrm>
          <a:prstGeom prst="rect">
            <a:avLst/>
          </a:prstGeom>
        </p:spPr>
        <p:txBody>
          <a:bodyPr vert="horz" lIns="91987" tIns="45994" rIns="91987" bIns="45994" rtlCol="0"/>
          <a:lstStyle>
            <a:lvl1pPr algn="l">
              <a:defRPr sz="1200"/>
            </a:lvl1pPr>
          </a:lstStyle>
          <a:p>
            <a:endParaRPr lang="de-DE"/>
          </a:p>
        </p:txBody>
      </p:sp>
      <p:sp>
        <p:nvSpPr>
          <p:cNvPr id="3" name="Datumsplatzhalter 2"/>
          <p:cNvSpPr>
            <a:spLocks noGrp="1"/>
          </p:cNvSpPr>
          <p:nvPr>
            <p:ph type="dt" idx="1"/>
          </p:nvPr>
        </p:nvSpPr>
        <p:spPr>
          <a:xfrm>
            <a:off x="3850445" y="1"/>
            <a:ext cx="2945659" cy="496332"/>
          </a:xfrm>
          <a:prstGeom prst="rect">
            <a:avLst/>
          </a:prstGeom>
        </p:spPr>
        <p:txBody>
          <a:bodyPr vert="horz" lIns="91987" tIns="45994" rIns="91987" bIns="45994" rtlCol="0"/>
          <a:lstStyle>
            <a:lvl1pPr algn="r">
              <a:defRPr sz="1200"/>
            </a:lvl1pPr>
          </a:lstStyle>
          <a:p>
            <a:fld id="{26B5A170-31A7-4E16-BBCA-9F6A27677598}" type="datetimeFigureOut">
              <a:rPr lang="de-DE" smtClean="0"/>
              <a:t>09.11.2022</a:t>
            </a:fld>
            <a:endParaRPr lang="de-DE"/>
          </a:p>
        </p:txBody>
      </p:sp>
      <p:sp>
        <p:nvSpPr>
          <p:cNvPr id="4" name="Folienbildplatzhalter 3"/>
          <p:cNvSpPr>
            <a:spLocks noGrp="1" noRot="1" noChangeAspect="1"/>
          </p:cNvSpPr>
          <p:nvPr>
            <p:ph type="sldImg" idx="2"/>
          </p:nvPr>
        </p:nvSpPr>
        <p:spPr>
          <a:xfrm>
            <a:off x="952500" y="571500"/>
            <a:ext cx="4960938" cy="3721100"/>
          </a:xfrm>
          <a:prstGeom prst="rect">
            <a:avLst/>
          </a:prstGeom>
          <a:noFill/>
          <a:ln w="12700">
            <a:solidFill>
              <a:prstClr val="black"/>
            </a:solidFill>
          </a:ln>
        </p:spPr>
        <p:txBody>
          <a:bodyPr vert="horz" lIns="91987" tIns="45994" rIns="91987" bIns="45994" rtlCol="0" anchor="ctr"/>
          <a:lstStyle/>
          <a:p>
            <a:endParaRPr lang="de-DE"/>
          </a:p>
        </p:txBody>
      </p:sp>
      <p:sp>
        <p:nvSpPr>
          <p:cNvPr id="5" name="Notizenplatzhalter 4"/>
          <p:cNvSpPr>
            <a:spLocks noGrp="1"/>
          </p:cNvSpPr>
          <p:nvPr>
            <p:ph type="body" sz="quarter" idx="3"/>
          </p:nvPr>
        </p:nvSpPr>
        <p:spPr>
          <a:xfrm>
            <a:off x="950566" y="4715154"/>
            <a:ext cx="4968551" cy="4586667"/>
          </a:xfrm>
          <a:prstGeom prst="rect">
            <a:avLst/>
          </a:prstGeom>
        </p:spPr>
        <p:txBody>
          <a:bodyPr vert="horz" lIns="0" tIns="0" rIns="0" bIns="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1" y="9428585"/>
            <a:ext cx="2945659" cy="496332"/>
          </a:xfrm>
          <a:prstGeom prst="rect">
            <a:avLst/>
          </a:prstGeom>
        </p:spPr>
        <p:txBody>
          <a:bodyPr vert="horz" lIns="91987" tIns="45994" rIns="91987" bIns="45994" rtlCol="0" anchor="b"/>
          <a:lstStyle>
            <a:lvl1pPr algn="l">
              <a:defRPr sz="1200"/>
            </a:lvl1pPr>
          </a:lstStyle>
          <a:p>
            <a:endParaRPr lang="de-DE"/>
          </a:p>
        </p:txBody>
      </p:sp>
      <p:sp>
        <p:nvSpPr>
          <p:cNvPr id="7" name="Foliennummernplatzhalter 6"/>
          <p:cNvSpPr>
            <a:spLocks noGrp="1"/>
          </p:cNvSpPr>
          <p:nvPr>
            <p:ph type="sldNum" sz="quarter" idx="5"/>
          </p:nvPr>
        </p:nvSpPr>
        <p:spPr>
          <a:xfrm>
            <a:off x="3850445" y="9428585"/>
            <a:ext cx="2945659" cy="496332"/>
          </a:xfrm>
          <a:prstGeom prst="rect">
            <a:avLst/>
          </a:prstGeom>
        </p:spPr>
        <p:txBody>
          <a:bodyPr vert="horz" lIns="91987" tIns="45994" rIns="91987" bIns="45994" rtlCol="0" anchor="b"/>
          <a:lstStyle>
            <a:lvl1pPr algn="r">
              <a:defRPr sz="1200"/>
            </a:lvl1pPr>
          </a:lstStyle>
          <a:p>
            <a:fld id="{97C3CEC3-BA94-4CCC-9A7E-BE39DA97434D}" type="slidenum">
              <a:rPr lang="de-DE" smtClean="0"/>
              <a:t>‹Nr.›</a:t>
            </a:fld>
            <a:endParaRPr lang="de-DE" dirty="0"/>
          </a:p>
        </p:txBody>
      </p:sp>
    </p:spTree>
    <p:extLst>
      <p:ext uri="{BB962C8B-B14F-4D97-AF65-F5344CB8AC3E}">
        <p14:creationId xmlns:p14="http://schemas.microsoft.com/office/powerpoint/2010/main" val="2131412749"/>
      </p:ext>
    </p:extLst>
  </p:cSld>
  <p:clrMap bg1="lt1" tx1="dk1" bg2="lt2" tx2="dk2" accent1="accent1" accent2="accent2" accent3="accent3" accent4="accent4" accent5="accent5" accent6="accent6" hlink="hlink" folHlink="folHlink"/>
  <p:hf hdr="0" ftr="0" dt="0"/>
  <p:notesStyle>
    <a:lvl1pPr marL="176213" indent="-176213" algn="l" defTabSz="914400" rtl="0" eaLnBrk="1" latinLnBrk="0" hangingPunct="1">
      <a:lnSpc>
        <a:spcPct val="105000"/>
      </a:lnSpc>
      <a:buFont typeface="Arial" panose="020B0604020202020204" pitchFamily="34" charset="0"/>
      <a:buChar char="•"/>
      <a:defRPr sz="1200" kern="1200">
        <a:solidFill>
          <a:schemeClr val="tx1"/>
        </a:solidFill>
        <a:latin typeface="+mn-lt"/>
        <a:ea typeface="+mn-ea"/>
        <a:cs typeface="+mn-cs"/>
      </a:defRPr>
    </a:lvl1pPr>
    <a:lvl2pPr marL="360363" indent="-184150" algn="l" defTabSz="914400" rtl="0" eaLnBrk="1" latinLnBrk="0" hangingPunct="1">
      <a:lnSpc>
        <a:spcPct val="105000"/>
      </a:lnSpc>
      <a:buFont typeface="Arial" panose="020B0604020202020204" pitchFamily="34" charset="0"/>
      <a:buChar char="•"/>
      <a:defRPr sz="1200" kern="1200">
        <a:solidFill>
          <a:schemeClr val="tx1"/>
        </a:solidFill>
        <a:latin typeface="+mn-lt"/>
        <a:ea typeface="+mn-ea"/>
        <a:cs typeface="+mn-cs"/>
      </a:defRPr>
    </a:lvl2pPr>
    <a:lvl3pPr marL="538163" indent="-177800" algn="l" defTabSz="914400" rtl="0" eaLnBrk="1" latinLnBrk="0" hangingPunct="1">
      <a:lnSpc>
        <a:spcPct val="105000"/>
      </a:lnSpc>
      <a:buFont typeface="Arial" panose="020B0604020202020204" pitchFamily="34" charset="0"/>
      <a:buChar char="•"/>
      <a:defRPr sz="1200" kern="1200">
        <a:solidFill>
          <a:schemeClr val="tx1"/>
        </a:solidFill>
        <a:latin typeface="+mn-lt"/>
        <a:ea typeface="+mn-ea"/>
        <a:cs typeface="+mn-cs"/>
      </a:defRPr>
    </a:lvl3pPr>
    <a:lvl4pPr marL="714375" indent="-176213" algn="l" defTabSz="914400" rtl="0" eaLnBrk="1" latinLnBrk="0" hangingPunct="1">
      <a:lnSpc>
        <a:spcPct val="105000"/>
      </a:lnSpc>
      <a:buFont typeface="Arial" panose="020B0604020202020204" pitchFamily="34" charset="0"/>
      <a:buChar char="•"/>
      <a:defRPr sz="1200" kern="1200">
        <a:solidFill>
          <a:schemeClr val="tx1"/>
        </a:solidFill>
        <a:latin typeface="+mn-lt"/>
        <a:ea typeface="+mn-ea"/>
        <a:cs typeface="+mn-cs"/>
      </a:defRPr>
    </a:lvl4pPr>
    <a:lvl5pPr marL="898525" indent="-184150" algn="l" defTabSz="914400" rtl="0" eaLnBrk="1" latinLnBrk="0" hangingPunct="1">
      <a:lnSpc>
        <a:spcPct val="105000"/>
      </a:lnSpc>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DE" altLang="de-DE" sz="1400" dirty="0">
                <a:latin typeface="Arial" panose="020B0604020202020204" pitchFamily="34" charset="0"/>
              </a:rPr>
              <a:t>Begrüßungsbild</a:t>
            </a:r>
          </a:p>
          <a:p>
            <a:pPr marL="0" indent="0">
              <a:buNone/>
            </a:pPr>
            <a:endParaRPr lang="de-DE" altLang="de-DE" dirty="0">
              <a:latin typeface="Arial" panose="020B0604020202020204" pitchFamily="34" charset="0"/>
            </a:endParaRPr>
          </a:p>
          <a:p>
            <a:pPr marL="0" indent="0">
              <a:buNone/>
            </a:pPr>
            <a:r>
              <a:rPr lang="de-DE" altLang="de-DE" b="1" dirty="0">
                <a:latin typeface="Arial" panose="020B0604020202020204" pitchFamily="34" charset="0"/>
              </a:rPr>
              <a:t>Anmerkung:</a:t>
            </a:r>
            <a:r>
              <a:rPr lang="de-DE" altLang="de-DE" dirty="0">
                <a:latin typeface="Arial" panose="020B0604020202020204" pitchFamily="34" charset="0"/>
              </a:rPr>
              <a:t> </a:t>
            </a:r>
          </a:p>
          <a:p>
            <a:pPr marL="0" indent="0" algn="just">
              <a:buNone/>
            </a:pPr>
            <a:r>
              <a:rPr lang="de-DE" altLang="de-DE" dirty="0">
                <a:latin typeface="Arial" panose="020B0604020202020204" pitchFamily="34" charset="0"/>
              </a:rPr>
              <a:t>Die Kommentare zu den einzelnen Folien bieten Detailinformationen und dienen der Vorbereitung des Vortragenden. Sie sind teilweise sehr speziell und nur als Zusatzinformation gedacht. </a:t>
            </a:r>
          </a:p>
          <a:p>
            <a:pPr marL="0" indent="0" algn="just">
              <a:buNone/>
            </a:pPr>
            <a:r>
              <a:rPr lang="de-DE" altLang="de-DE" dirty="0">
                <a:latin typeface="Arial" panose="020B0604020202020204" pitchFamily="34" charset="0"/>
              </a:rPr>
              <a:t>Die Präsentation sollte nicht länger als eine Schulstunde dauern. </a:t>
            </a:r>
          </a:p>
          <a:p>
            <a:pPr marL="0" indent="0" algn="just">
              <a:buNone/>
            </a:pPr>
            <a:r>
              <a:rPr lang="de-DE" altLang="de-DE" dirty="0">
                <a:latin typeface="Arial" panose="020B0604020202020204" pitchFamily="34" charset="0"/>
              </a:rPr>
              <a:t>Planen Sie aber Zeit für die Beantwortung der anstehenden Fragen ein.</a:t>
            </a:r>
          </a:p>
          <a:p>
            <a:pPr marL="0" indent="0" algn="just">
              <a:buNone/>
            </a:pPr>
            <a:r>
              <a:rPr lang="de-DE" altLang="de-DE" b="1" dirty="0">
                <a:latin typeface="Arial" panose="020B0604020202020204" pitchFamily="34" charset="0"/>
              </a:rPr>
              <a:t>Bedienungshinweise:</a:t>
            </a:r>
          </a:p>
          <a:p>
            <a:pPr marL="0" indent="0" algn="just">
              <a:buNone/>
            </a:pPr>
            <a:r>
              <a:rPr lang="de-DE" altLang="de-DE" dirty="0">
                <a:latin typeface="Arial" panose="020B0604020202020204" pitchFamily="34" charset="0"/>
              </a:rPr>
              <a:t>Mit einem Mausklick auf die kleinen Pfeile unten </a:t>
            </a:r>
            <a:r>
              <a:rPr lang="de-DE" altLang="de-DE" dirty="0" smtClean="0">
                <a:latin typeface="Arial" panose="020B0604020202020204" pitchFamily="34" charset="0"/>
              </a:rPr>
              <a:t>links, navigiert </a:t>
            </a:r>
            <a:r>
              <a:rPr lang="de-DE" altLang="de-DE" dirty="0">
                <a:latin typeface="Arial" panose="020B0604020202020204" pitchFamily="34" charset="0"/>
              </a:rPr>
              <a:t>man eine Folie vor oder zurück.</a:t>
            </a:r>
          </a:p>
          <a:p>
            <a:pPr marL="0" indent="0" algn="just">
              <a:buNone/>
            </a:pPr>
            <a:r>
              <a:rPr lang="de-DE" altLang="de-DE" dirty="0">
                <a:latin typeface="Arial" panose="020B0604020202020204" pitchFamily="34" charset="0"/>
              </a:rPr>
              <a:t>Ein Mausklick in die Folie baut den Folieninhalt schrittweise auf. </a:t>
            </a:r>
          </a:p>
          <a:p>
            <a:pPr marL="0" indent="0" algn="just">
              <a:buNone/>
            </a:pPr>
            <a:r>
              <a:rPr lang="de-DE" altLang="de-DE" b="1" dirty="0">
                <a:latin typeface="Arial" panose="020B0604020202020204" pitchFamily="34" charset="0"/>
              </a:rPr>
              <a:t>Bitte informieren Sie die Eltern über die Verlaufsplanung, die Anzahl der Folien (ca. 30) und die Dauer der Präsentation (ca. 45 min).</a:t>
            </a:r>
          </a:p>
          <a:p>
            <a:pPr marL="0" indent="0" algn="just">
              <a:buNone/>
            </a:pPr>
            <a:r>
              <a:rPr lang="de-DE" altLang="de-DE" b="1" dirty="0">
                <a:latin typeface="Arial" panose="020B0604020202020204" pitchFamily="34" charset="0"/>
              </a:rPr>
              <a:t>Im Anschluss an die Präsentation ist Gelegenheit zur Aussprache.</a:t>
            </a:r>
          </a:p>
          <a:p>
            <a:pPr marL="0" indent="0" algn="just">
              <a:buNone/>
            </a:pPr>
            <a:endParaRPr lang="de-DE" dirty="0"/>
          </a:p>
        </p:txBody>
      </p:sp>
      <p:sp>
        <p:nvSpPr>
          <p:cNvPr id="4" name="Foliennummernplatzhalter 3"/>
          <p:cNvSpPr>
            <a:spLocks noGrp="1"/>
          </p:cNvSpPr>
          <p:nvPr>
            <p:ph type="sldNum" sz="quarter" idx="10"/>
          </p:nvPr>
        </p:nvSpPr>
        <p:spPr/>
        <p:txBody>
          <a:bodyPr/>
          <a:lstStyle/>
          <a:p>
            <a:fld id="{97C3CEC3-BA94-4CCC-9A7E-BE39DA97434D}" type="slidenum">
              <a:rPr lang="de-DE" smtClean="0"/>
              <a:t>1</a:t>
            </a:fld>
            <a:endParaRPr lang="de-DE"/>
          </a:p>
        </p:txBody>
      </p:sp>
    </p:spTree>
    <p:extLst>
      <p:ext uri="{BB962C8B-B14F-4D97-AF65-F5344CB8AC3E}">
        <p14:creationId xmlns:p14="http://schemas.microsoft.com/office/powerpoint/2010/main" val="3115066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TextEdit="1"/>
          </p:cNvSpPr>
          <p:nvPr>
            <p:ph type="sldImg"/>
          </p:nvPr>
        </p:nvSpPr>
        <p:spPr bwMode="auto">
          <a:xfrm>
            <a:off x="661988" y="571500"/>
            <a:ext cx="5389562" cy="4041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Rectangle 3"/>
          <p:cNvSpPr>
            <a:spLocks noGrp="1"/>
          </p:cNvSpPr>
          <p:nvPr>
            <p:ph type="body" idx="1"/>
          </p:nvPr>
        </p:nvSpPr>
        <p:spPr bwMode="auto">
          <a:xfrm>
            <a:off x="662533" y="4715154"/>
            <a:ext cx="5400600" cy="458666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p>
            <a:pPr marL="0" indent="0" defTabSz="412026">
              <a:buNone/>
              <a:tabLst>
                <a:tab pos="182057" algn="l"/>
              </a:tabLst>
              <a:defRPr/>
            </a:pPr>
            <a:r>
              <a:rPr lang="de-DE" altLang="de-DE" sz="1400" b="1" dirty="0" smtClean="0">
                <a:latin typeface="Arial" panose="020B0604020202020204" pitchFamily="34" charset="0"/>
                <a:cs typeface="Arial" panose="020B0604020202020204" pitchFamily="34" charset="0"/>
              </a:rPr>
              <a:t>Fremdsprachen lernen und Profilbildung</a:t>
            </a:r>
            <a:endParaRPr lang="de-DE" altLang="de-DE" sz="1400" b="1" dirty="0">
              <a:latin typeface="Arial" panose="020B0604020202020204" pitchFamily="34" charset="0"/>
              <a:cs typeface="Arial" panose="020B0604020202020204" pitchFamily="34" charset="0"/>
            </a:endParaRPr>
          </a:p>
          <a:p>
            <a:pPr marL="0" indent="0" defTabSz="412026">
              <a:buNone/>
              <a:tabLst>
                <a:tab pos="182057" algn="l"/>
              </a:tabLst>
              <a:defRPr/>
            </a:pPr>
            <a:r>
              <a:rPr lang="de-DE" altLang="de-DE" u="sng" dirty="0" err="1">
                <a:latin typeface="Arial" panose="020B0604020202020204" pitchFamily="34" charset="0"/>
                <a:cs typeface="Arial" panose="020B0604020202020204" pitchFamily="34" charset="0"/>
              </a:rPr>
              <a:t>GemS</a:t>
            </a:r>
            <a:r>
              <a:rPr lang="de-DE" altLang="de-DE" u="sng" dirty="0">
                <a:latin typeface="Arial" panose="020B0604020202020204" pitchFamily="34" charset="0"/>
                <a:cs typeface="Arial" panose="020B0604020202020204" pitchFamily="34" charset="0"/>
              </a:rPr>
              <a:t>: Fremdsprachen lernen und Profilbildung – ab Klassenstufe 7</a:t>
            </a:r>
          </a:p>
          <a:p>
            <a:pPr algn="just" defTabSz="412026">
              <a:tabLst>
                <a:tab pos="182057" algn="l"/>
              </a:tabLst>
              <a:defRPr/>
            </a:pPr>
            <a:r>
              <a:rPr lang="de-DE" altLang="de-DE" dirty="0">
                <a:latin typeface="Arial" panose="020B0604020202020204" pitchFamily="34" charset="0"/>
                <a:cs typeface="Arial" panose="020B0604020202020204" pitchFamily="34" charset="0"/>
              </a:rPr>
              <a:t>In der GemS wird in der Klassenstufe 7 die </a:t>
            </a:r>
            <a:r>
              <a:rPr lang="de-DE" altLang="de-DE" dirty="0" smtClean="0">
                <a:latin typeface="Arial" panose="020B0604020202020204" pitchFamily="34" charset="0"/>
                <a:cs typeface="Arial" panose="020B0604020202020204" pitchFamily="34" charset="0"/>
              </a:rPr>
              <a:t>erste </a:t>
            </a:r>
            <a:r>
              <a:rPr lang="de-DE" altLang="de-DE" dirty="0">
                <a:latin typeface="Arial" panose="020B0604020202020204" pitchFamily="34" charset="0"/>
                <a:cs typeface="Arial" panose="020B0604020202020204" pitchFamily="34" charset="0"/>
              </a:rPr>
              <a:t>Fremdsprache (FS) </a:t>
            </a:r>
            <a:r>
              <a:rPr lang="de-DE" altLang="de-DE" dirty="0" smtClean="0">
                <a:latin typeface="Arial" panose="020B0604020202020204" pitchFamily="34" charset="0"/>
                <a:cs typeface="Arial" panose="020B0604020202020204" pitchFamily="34" charset="0"/>
              </a:rPr>
              <a:t>verpflichtend fortgesetzt</a:t>
            </a:r>
            <a:r>
              <a:rPr lang="de-DE" altLang="de-DE" dirty="0">
                <a:latin typeface="Arial" panose="020B0604020202020204" pitchFamily="34" charset="0"/>
                <a:cs typeface="Arial" panose="020B0604020202020204" pitchFamily="34" charset="0"/>
              </a:rPr>
              <a:t>. Hinzu kommt der vierstündige Wahlpflichtbereich (WPB).</a:t>
            </a:r>
          </a:p>
          <a:p>
            <a:pPr algn="just" defTabSz="412026">
              <a:tabLst>
                <a:tab pos="182057" algn="l"/>
              </a:tabLst>
              <a:defRPr/>
            </a:pPr>
            <a:r>
              <a:rPr lang="de-DE" altLang="de-DE" dirty="0">
                <a:latin typeface="Arial" panose="020B0604020202020204" pitchFamily="34" charset="0"/>
                <a:cs typeface="Arial" panose="020B0604020202020204" pitchFamily="34" charset="0"/>
              </a:rPr>
              <a:t>Im WPB kann die abschlussrelevante 2. FS (Übergang in die Sek II) als vierstündiger Sprachlehrgang belegt werden. Alternativ zur 2. FS gibt es folgende Möglichkeiten:</a:t>
            </a:r>
          </a:p>
          <a:p>
            <a:pPr marL="363101" lvl="1" indent="-177552" algn="just" defTabSz="412026">
              <a:buFont typeface="Symbol" panose="05050102010706020507" pitchFamily="18" charset="2"/>
              <a:buChar char="-"/>
              <a:tabLst>
                <a:tab pos="182057" algn="l"/>
              </a:tabLst>
              <a:defRPr/>
            </a:pPr>
            <a:r>
              <a:rPr lang="de-DE" altLang="de-DE" dirty="0">
                <a:latin typeface="Arial" panose="020B0604020202020204" pitchFamily="34" charset="0"/>
                <a:cs typeface="Arial" panose="020B0604020202020204" pitchFamily="34" charset="0"/>
              </a:rPr>
              <a:t>„Beruf und Wirtschaft“ (zweistündig) + berufsbezogener Sprachkurs (zweistündig)</a:t>
            </a:r>
          </a:p>
          <a:p>
            <a:pPr marL="363101" lvl="1" indent="-177552" algn="just" defTabSz="412026">
              <a:buFont typeface="Symbol" panose="05050102010706020507" pitchFamily="18" charset="2"/>
              <a:buChar char="-"/>
              <a:tabLst>
                <a:tab pos="182057" algn="l"/>
              </a:tabLst>
              <a:defRPr/>
            </a:pPr>
            <a:r>
              <a:rPr lang="de-DE" altLang="de-DE" dirty="0">
                <a:latin typeface="Arial" panose="020B0604020202020204" pitchFamily="34" charset="0"/>
                <a:cs typeface="Arial" panose="020B0604020202020204" pitchFamily="34" charset="0"/>
              </a:rPr>
              <a:t>„Beruf und Wirtschaft“ (zweistündig) + ein „Angebot der Schule“ (zweistündig, z. B. Informatik, Natur und Umwelt, Arbeitslehre)</a:t>
            </a:r>
          </a:p>
          <a:p>
            <a:pPr algn="just" defTabSz="412026">
              <a:tabLst>
                <a:tab pos="182057" algn="l"/>
              </a:tabLst>
              <a:defRPr/>
            </a:pPr>
            <a:endParaRPr lang="de-DE" altLang="de-DE" dirty="0">
              <a:latin typeface="Arial" panose="020B0604020202020204" pitchFamily="34" charset="0"/>
              <a:cs typeface="Arial" panose="020B0604020202020204" pitchFamily="34" charset="0"/>
            </a:endParaRPr>
          </a:p>
          <a:p>
            <a:pPr marL="0" indent="0" algn="just" defTabSz="412026">
              <a:buNone/>
              <a:tabLst>
                <a:tab pos="182057" algn="l"/>
              </a:tabLst>
              <a:defRPr/>
            </a:pPr>
            <a:r>
              <a:rPr lang="de-DE" altLang="de-DE" u="sng" dirty="0">
                <a:latin typeface="Arial" panose="020B0604020202020204" pitchFamily="34" charset="0"/>
                <a:cs typeface="Arial" panose="020B0604020202020204" pitchFamily="34" charset="0"/>
              </a:rPr>
              <a:t>Profilbildung in Zweigen </a:t>
            </a:r>
            <a:r>
              <a:rPr lang="de-DE" altLang="de-DE" u="sng" baseline="0" dirty="0">
                <a:latin typeface="Arial" panose="020B0604020202020204" pitchFamily="34" charset="0"/>
                <a:cs typeface="Arial" panose="020B0604020202020204" pitchFamily="34" charset="0"/>
              </a:rPr>
              <a:t>an Gymnasien</a:t>
            </a:r>
            <a:endParaRPr lang="de-DE" altLang="de-DE" u="sng" dirty="0">
              <a:latin typeface="Arial" panose="020B0604020202020204" pitchFamily="34" charset="0"/>
              <a:cs typeface="Arial" panose="020B0604020202020204" pitchFamily="34" charset="0"/>
            </a:endParaRPr>
          </a:p>
          <a:p>
            <a:pPr marL="358301" lvl="1" indent="-172752" algn="just" defTabSz="412026">
              <a:tabLst>
                <a:tab pos="182057" algn="l"/>
              </a:tabLst>
              <a:defRPr/>
            </a:pPr>
            <a:r>
              <a:rPr lang="de-DE" altLang="de-DE" dirty="0">
                <a:latin typeface="Arial" panose="020B0604020202020204" pitchFamily="34" charset="0"/>
                <a:cs typeface="Arial" panose="020B0604020202020204" pitchFamily="34" charset="0"/>
              </a:rPr>
              <a:t>Sprachenzweig an allen Gymnasien: 3. Fremdsprache ab Klasse 8</a:t>
            </a:r>
          </a:p>
          <a:p>
            <a:pPr marL="358301" lvl="1" indent="-172752" algn="just" defTabSz="412026">
              <a:tabLst>
                <a:tab pos="182057" algn="l"/>
              </a:tabLst>
              <a:defRPr/>
            </a:pPr>
            <a:r>
              <a:rPr lang="de-DE" altLang="de-DE" dirty="0" smtClean="0">
                <a:latin typeface="Arial" panose="020B0604020202020204" pitchFamily="34" charset="0"/>
                <a:cs typeface="Arial" panose="020B0604020202020204" pitchFamily="34" charset="0"/>
              </a:rPr>
              <a:t>MINT-/naturwissenschaftlicher </a:t>
            </a:r>
            <a:r>
              <a:rPr lang="de-DE" altLang="de-DE" dirty="0">
                <a:latin typeface="Arial" panose="020B0604020202020204" pitchFamily="34" charset="0"/>
                <a:cs typeface="Arial" panose="020B0604020202020204" pitchFamily="34" charset="0"/>
              </a:rPr>
              <a:t>Zweig an </a:t>
            </a:r>
            <a:r>
              <a:rPr lang="de-DE" altLang="de-DE" dirty="0" smtClean="0">
                <a:latin typeface="Arial" panose="020B0604020202020204" pitchFamily="34" charset="0"/>
                <a:cs typeface="Arial" panose="020B0604020202020204" pitchFamily="34" charset="0"/>
              </a:rPr>
              <a:t>den meisten der 33 </a:t>
            </a:r>
            <a:r>
              <a:rPr lang="de-DE" altLang="de-DE" dirty="0">
                <a:latin typeface="Arial" panose="020B0604020202020204" pitchFamily="34" charset="0"/>
                <a:cs typeface="Arial" panose="020B0604020202020204" pitchFamily="34" charset="0"/>
              </a:rPr>
              <a:t>Gymnasien: </a:t>
            </a:r>
            <a:r>
              <a:rPr lang="de-DE" altLang="de-DE" dirty="0">
                <a:solidFill>
                  <a:srgbClr val="000000"/>
                </a:solidFill>
                <a:latin typeface="Saar" panose="00000500000000000000" pitchFamily="2" charset="0"/>
              </a:rPr>
              <a:t>verstärkter Unterricht in Physik, Chemie, </a:t>
            </a:r>
            <a:r>
              <a:rPr lang="de-DE" altLang="de-DE" dirty="0" smtClean="0">
                <a:solidFill>
                  <a:srgbClr val="000000"/>
                </a:solidFill>
                <a:latin typeface="Saar" panose="00000500000000000000" pitchFamily="2" charset="0"/>
              </a:rPr>
              <a:t>Biologie, Informatik </a:t>
            </a:r>
            <a:r>
              <a:rPr lang="de-DE" altLang="de-DE" dirty="0">
                <a:solidFill>
                  <a:srgbClr val="000000"/>
                </a:solidFill>
                <a:latin typeface="Saar" panose="00000500000000000000" pitchFamily="2" charset="0"/>
              </a:rPr>
              <a:t>ab Klasse 8</a:t>
            </a:r>
          </a:p>
          <a:p>
            <a:pPr marL="358301" lvl="1" indent="-172752" algn="just" defTabSz="412026">
              <a:tabLst>
                <a:tab pos="182057" algn="l"/>
              </a:tabLst>
              <a:defRPr/>
            </a:pPr>
            <a:r>
              <a:rPr lang="de-DE" altLang="de-DE" dirty="0">
                <a:latin typeface="Arial" panose="020B0604020202020204" pitchFamily="34" charset="0"/>
                <a:cs typeface="Arial" panose="020B0604020202020204" pitchFamily="34" charset="0"/>
              </a:rPr>
              <a:t>Informatikzweig: </a:t>
            </a:r>
            <a:r>
              <a:rPr lang="de-DE" altLang="de-DE" dirty="0">
                <a:solidFill>
                  <a:srgbClr val="000000"/>
                </a:solidFill>
                <a:latin typeface="Saar" panose="00000500000000000000" pitchFamily="2" charset="0"/>
              </a:rPr>
              <a:t>verstärkter Unterricht in Informatik ab Klasse 8 (</a:t>
            </a:r>
            <a:r>
              <a:rPr lang="de-DE" altLang="de-DE" dirty="0">
                <a:latin typeface="Arial" panose="020B0604020202020204" pitchFamily="34" charset="0"/>
                <a:cs typeface="Arial" panose="020B0604020202020204" pitchFamily="34" charset="0"/>
              </a:rPr>
              <a:t>Saar-Pfalz-</a:t>
            </a:r>
            <a:r>
              <a:rPr lang="de-DE" altLang="de-DE" dirty="0" err="1">
                <a:latin typeface="Arial" panose="020B0604020202020204" pitchFamily="34" charset="0"/>
                <a:cs typeface="Arial" panose="020B0604020202020204" pitchFamily="34" charset="0"/>
              </a:rPr>
              <a:t>Gym</a:t>
            </a:r>
            <a:r>
              <a:rPr lang="de-DE" altLang="de-DE" dirty="0">
                <a:latin typeface="Arial" panose="020B0604020202020204" pitchFamily="34" charset="0"/>
                <a:cs typeface="Arial" panose="020B0604020202020204" pitchFamily="34" charset="0"/>
              </a:rPr>
              <a:t>. Homburg; Albert-Einstein-</a:t>
            </a:r>
            <a:r>
              <a:rPr lang="de-DE" altLang="de-DE" dirty="0" err="1">
                <a:latin typeface="Arial" panose="020B0604020202020204" pitchFamily="34" charset="0"/>
                <a:cs typeface="Arial" panose="020B0604020202020204" pitchFamily="34" charset="0"/>
              </a:rPr>
              <a:t>Gym</a:t>
            </a:r>
            <a:r>
              <a:rPr lang="de-DE" altLang="de-DE" dirty="0">
                <a:latin typeface="Arial" panose="020B0604020202020204" pitchFamily="34" charset="0"/>
                <a:cs typeface="Arial" panose="020B0604020202020204" pitchFamily="34" charset="0"/>
              </a:rPr>
              <a:t>. Völklingen; Max-Planck-</a:t>
            </a:r>
            <a:r>
              <a:rPr lang="de-DE" altLang="de-DE" dirty="0" err="1">
                <a:latin typeface="Arial" panose="020B0604020202020204" pitchFamily="34" charset="0"/>
                <a:cs typeface="Arial" panose="020B0604020202020204" pitchFamily="34" charset="0"/>
              </a:rPr>
              <a:t>Gym</a:t>
            </a:r>
            <a:r>
              <a:rPr lang="de-DE" altLang="de-DE" dirty="0">
                <a:latin typeface="Arial" panose="020B0604020202020204" pitchFamily="34" charset="0"/>
                <a:cs typeface="Arial" panose="020B0604020202020204" pitchFamily="34" charset="0"/>
              </a:rPr>
              <a:t>. Saarlouis; </a:t>
            </a:r>
            <a:r>
              <a:rPr lang="de-DE" altLang="de-DE" dirty="0" err="1">
                <a:latin typeface="Arial" panose="020B0604020202020204" pitchFamily="34" charset="0"/>
                <a:cs typeface="Arial" panose="020B0604020202020204" pitchFamily="34" charset="0"/>
              </a:rPr>
              <a:t>Gym</a:t>
            </a:r>
            <a:r>
              <a:rPr lang="de-DE" altLang="de-DE" dirty="0">
                <a:latin typeface="Arial" panose="020B0604020202020204" pitchFamily="34" charset="0"/>
                <a:cs typeface="Arial" panose="020B0604020202020204" pitchFamily="34" charset="0"/>
              </a:rPr>
              <a:t>. am Steinwald Neunkirchen; Johannes-Kepler-</a:t>
            </a:r>
            <a:r>
              <a:rPr lang="de-DE" altLang="de-DE" dirty="0" err="1">
                <a:latin typeface="Arial" panose="020B0604020202020204" pitchFamily="34" charset="0"/>
                <a:cs typeface="Arial" panose="020B0604020202020204" pitchFamily="34" charset="0"/>
              </a:rPr>
              <a:t>Gym</a:t>
            </a:r>
            <a:r>
              <a:rPr lang="de-DE" altLang="de-DE" dirty="0">
                <a:latin typeface="Arial" panose="020B0604020202020204" pitchFamily="34" charset="0"/>
                <a:cs typeface="Arial" panose="020B0604020202020204" pitchFamily="34" charset="0"/>
              </a:rPr>
              <a:t>. Lebach)</a:t>
            </a:r>
          </a:p>
          <a:p>
            <a:pPr marL="358301" lvl="1" indent="-172752" algn="just" defTabSz="412026">
              <a:tabLst>
                <a:tab pos="182057" algn="l"/>
              </a:tabLst>
              <a:defRPr/>
            </a:pPr>
            <a:r>
              <a:rPr lang="de-DE" altLang="de-DE" dirty="0">
                <a:latin typeface="Arial" panose="020B0604020202020204" pitchFamily="34" charset="0"/>
                <a:cs typeface="Arial" panose="020B0604020202020204" pitchFamily="34" charset="0"/>
              </a:rPr>
              <a:t>Biowissenschaftlicher Zweig: </a:t>
            </a:r>
            <a:r>
              <a:rPr lang="de-DE" altLang="de-DE" dirty="0">
                <a:solidFill>
                  <a:srgbClr val="000000"/>
                </a:solidFill>
                <a:latin typeface="Saar" panose="00000500000000000000" pitchFamily="2" charset="0"/>
              </a:rPr>
              <a:t>verstärkter Unterricht in Biologie und Biologischen Techniken ab Klasse 8 (</a:t>
            </a:r>
            <a:r>
              <a:rPr lang="de-DE" altLang="de-DE" dirty="0" err="1">
                <a:latin typeface="Arial" panose="020B0604020202020204" pitchFamily="34" charset="0"/>
                <a:cs typeface="Arial" panose="020B0604020202020204" pitchFamily="34" charset="0"/>
              </a:rPr>
              <a:t>Gym</a:t>
            </a:r>
            <a:r>
              <a:rPr lang="de-DE" altLang="de-DE" dirty="0">
                <a:latin typeface="Arial" panose="020B0604020202020204" pitchFamily="34" charset="0"/>
                <a:cs typeface="Arial" panose="020B0604020202020204" pitchFamily="34" charset="0"/>
              </a:rPr>
              <a:t>. am </a:t>
            </a:r>
            <a:r>
              <a:rPr lang="de-DE" altLang="de-DE" dirty="0" err="1">
                <a:latin typeface="Arial" panose="020B0604020202020204" pitchFamily="34" charset="0"/>
                <a:cs typeface="Arial" panose="020B0604020202020204" pitchFamily="34" charset="0"/>
              </a:rPr>
              <a:t>Stefansberg</a:t>
            </a:r>
            <a:r>
              <a:rPr lang="de-DE" altLang="de-DE" dirty="0">
                <a:latin typeface="Arial" panose="020B0604020202020204" pitchFamily="34" charset="0"/>
                <a:cs typeface="Arial" panose="020B0604020202020204" pitchFamily="34" charset="0"/>
              </a:rPr>
              <a:t> Merzig)</a:t>
            </a:r>
          </a:p>
          <a:p>
            <a:pPr marL="358301" lvl="1" indent="-172752" algn="just" defTabSz="412026">
              <a:tabLst>
                <a:tab pos="182057" algn="l"/>
              </a:tabLst>
              <a:defRPr/>
            </a:pPr>
            <a:r>
              <a:rPr lang="de-DE" altLang="de-DE" dirty="0">
                <a:latin typeface="Arial" panose="020B0604020202020204" pitchFamily="34" charset="0"/>
                <a:cs typeface="Arial" panose="020B0604020202020204" pitchFamily="34" charset="0"/>
              </a:rPr>
              <a:t>Deutsch-französischer bilingualer Zug: </a:t>
            </a:r>
            <a:r>
              <a:rPr lang="de-DE" altLang="de-DE" dirty="0">
                <a:solidFill>
                  <a:srgbClr val="000000"/>
                </a:solidFill>
                <a:latin typeface="Saar" panose="00000500000000000000" pitchFamily="2" charset="0"/>
              </a:rPr>
              <a:t>verstärkter Unterricht in der Fremdsprache in Klassen 5 u. 6; Sachfachunterricht in der Fremdsprache ab Klasse 7 (</a:t>
            </a:r>
            <a:r>
              <a:rPr lang="de-DE" altLang="de-DE" dirty="0">
                <a:latin typeface="Arial" panose="020B0604020202020204" pitchFamily="34" charset="0"/>
                <a:cs typeface="Arial" panose="020B0604020202020204" pitchFamily="34" charset="0"/>
              </a:rPr>
              <a:t>Robert-Schuman-</a:t>
            </a:r>
            <a:r>
              <a:rPr lang="de-DE" altLang="de-DE" dirty="0" err="1">
                <a:latin typeface="Arial" panose="020B0604020202020204" pitchFamily="34" charset="0"/>
                <a:cs typeface="Arial" panose="020B0604020202020204" pitchFamily="34" charset="0"/>
              </a:rPr>
              <a:t>Gym</a:t>
            </a:r>
            <a:r>
              <a:rPr lang="de-DE" altLang="de-DE" dirty="0">
                <a:latin typeface="Arial" panose="020B0604020202020204" pitchFamily="34" charset="0"/>
                <a:cs typeface="Arial" panose="020B0604020202020204" pitchFamily="34" charset="0"/>
              </a:rPr>
              <a:t>. Saarlouis, </a:t>
            </a:r>
            <a:r>
              <a:rPr lang="de-DE" altLang="de-DE" dirty="0" err="1">
                <a:latin typeface="Arial" panose="020B0604020202020204" pitchFamily="34" charset="0"/>
                <a:cs typeface="Arial" panose="020B0604020202020204" pitchFamily="34" charset="0"/>
              </a:rPr>
              <a:t>Illtal-Gym</a:t>
            </a:r>
            <a:r>
              <a:rPr lang="de-DE" altLang="de-DE" dirty="0">
                <a:latin typeface="Arial" panose="020B0604020202020204" pitchFamily="34" charset="0"/>
                <a:cs typeface="Arial" panose="020B0604020202020204" pitchFamily="34" charset="0"/>
              </a:rPr>
              <a:t>. </a:t>
            </a:r>
            <a:r>
              <a:rPr lang="de-DE" altLang="de-DE" dirty="0" err="1">
                <a:latin typeface="Arial" panose="020B0604020202020204" pitchFamily="34" charset="0"/>
                <a:cs typeface="Arial" panose="020B0604020202020204" pitchFamily="34" charset="0"/>
              </a:rPr>
              <a:t>Illingen</a:t>
            </a:r>
            <a:r>
              <a:rPr lang="de-DE" altLang="de-DE" dirty="0">
                <a:latin typeface="Arial" panose="020B0604020202020204" pitchFamily="34" charset="0"/>
                <a:cs typeface="Arial" panose="020B0604020202020204" pitchFamily="34" charset="0"/>
              </a:rPr>
              <a:t>, Priv. </a:t>
            </a:r>
            <a:r>
              <a:rPr lang="de-DE" altLang="de-DE" dirty="0" err="1">
                <a:latin typeface="Arial" panose="020B0604020202020204" pitchFamily="34" charset="0"/>
                <a:cs typeface="Arial" panose="020B0604020202020204" pitchFamily="34" charset="0"/>
              </a:rPr>
              <a:t>Gym</a:t>
            </a:r>
            <a:r>
              <a:rPr lang="de-DE" altLang="de-DE" dirty="0">
                <a:latin typeface="Arial" panose="020B0604020202020204" pitchFamily="34" charset="0"/>
                <a:cs typeface="Arial" panose="020B0604020202020204" pitchFamily="34" charset="0"/>
              </a:rPr>
              <a:t>. </a:t>
            </a:r>
            <a:r>
              <a:rPr lang="de-DE" altLang="de-DE" dirty="0" err="1">
                <a:latin typeface="Arial" panose="020B0604020202020204" pitchFamily="34" charset="0"/>
                <a:cs typeface="Arial" panose="020B0604020202020204" pitchFamily="34" charset="0"/>
              </a:rPr>
              <a:t>Johanneum</a:t>
            </a:r>
            <a:r>
              <a:rPr lang="de-DE" altLang="de-DE" dirty="0">
                <a:latin typeface="Arial" panose="020B0604020202020204" pitchFamily="34" charset="0"/>
                <a:cs typeface="Arial" panose="020B0604020202020204" pitchFamily="34" charset="0"/>
              </a:rPr>
              <a:t> Homburg, </a:t>
            </a:r>
            <a:r>
              <a:rPr lang="de-DE" altLang="de-DE" dirty="0" err="1">
                <a:latin typeface="Arial" panose="020B0604020202020204" pitchFamily="34" charset="0"/>
                <a:cs typeface="Arial" panose="020B0604020202020204" pitchFamily="34" charset="0"/>
              </a:rPr>
              <a:t>Warndt-Gym</a:t>
            </a:r>
            <a:r>
              <a:rPr lang="de-DE" altLang="de-DE" dirty="0">
                <a:latin typeface="Arial" panose="020B0604020202020204" pitchFamily="34" charset="0"/>
                <a:cs typeface="Arial" panose="020B0604020202020204" pitchFamily="34" charset="0"/>
              </a:rPr>
              <a:t>. Völklingen)</a:t>
            </a:r>
          </a:p>
          <a:p>
            <a:pPr marL="358301" lvl="1" indent="-172752" algn="just" defTabSz="412026">
              <a:tabLst>
                <a:tab pos="182057" algn="l"/>
              </a:tabLst>
              <a:defRPr/>
            </a:pPr>
            <a:r>
              <a:rPr lang="de-DE" altLang="de-DE" dirty="0">
                <a:latin typeface="Arial" panose="020B0604020202020204" pitchFamily="34" charset="0"/>
                <a:cs typeface="Arial" panose="020B0604020202020204" pitchFamily="34" charset="0"/>
              </a:rPr>
              <a:t>Deutsch-englischer bilingualer Zug: </a:t>
            </a:r>
            <a:r>
              <a:rPr lang="de-DE" altLang="de-DE" dirty="0">
                <a:solidFill>
                  <a:srgbClr val="000000"/>
                </a:solidFill>
                <a:latin typeface="Saar" panose="00000500000000000000" pitchFamily="2" charset="0"/>
              </a:rPr>
              <a:t>verstärkter Unterricht in der Fremdsprache in Klassen 5 u. 6; Sachfachunterricht in der Fremdsprache ab Klasse 7 (</a:t>
            </a:r>
            <a:r>
              <a:rPr lang="de-DE" altLang="de-DE" dirty="0" err="1">
                <a:latin typeface="Arial" panose="020B0604020202020204" pitchFamily="34" charset="0"/>
                <a:cs typeface="Arial" panose="020B0604020202020204" pitchFamily="34" charset="0"/>
              </a:rPr>
              <a:t>Gym</a:t>
            </a:r>
            <a:r>
              <a:rPr lang="de-DE" altLang="de-DE" dirty="0">
                <a:latin typeface="Arial" panose="020B0604020202020204" pitchFamily="34" charset="0"/>
                <a:cs typeface="Arial" panose="020B0604020202020204" pitchFamily="34" charset="0"/>
              </a:rPr>
              <a:t>. am Rotenbühl Saarbrücken, Christian von </a:t>
            </a:r>
            <a:r>
              <a:rPr lang="de-DE" altLang="de-DE" dirty="0" err="1">
                <a:latin typeface="Arial" panose="020B0604020202020204" pitchFamily="34" charset="0"/>
                <a:cs typeface="Arial" panose="020B0604020202020204" pitchFamily="34" charset="0"/>
              </a:rPr>
              <a:t>Mannlich</a:t>
            </a:r>
            <a:r>
              <a:rPr lang="de-DE" altLang="de-DE" dirty="0">
                <a:latin typeface="Arial" panose="020B0604020202020204" pitchFamily="34" charset="0"/>
                <a:cs typeface="Arial" panose="020B0604020202020204" pitchFamily="34" charset="0"/>
              </a:rPr>
              <a:t>-Gym. </a:t>
            </a:r>
            <a:r>
              <a:rPr lang="de-DE" altLang="de-DE" dirty="0" smtClean="0">
                <a:latin typeface="Arial" panose="020B0604020202020204" pitchFamily="34" charset="0"/>
                <a:cs typeface="Arial" panose="020B0604020202020204" pitchFamily="34" charset="0"/>
              </a:rPr>
              <a:t>Homburg, Max-Planck-Gym. Saarlouis, Gym. am Stadtgarten Saarlouis)</a:t>
            </a:r>
            <a:endParaRPr lang="de-DE" altLang="de-DE" dirty="0">
              <a:latin typeface="Arial" panose="020B0604020202020204" pitchFamily="34" charset="0"/>
              <a:cs typeface="Arial" panose="020B0604020202020204" pitchFamily="34" charset="0"/>
            </a:endParaRPr>
          </a:p>
          <a:p>
            <a:pPr marL="358301" lvl="1" indent="-172752" algn="just" defTabSz="412026">
              <a:tabLst>
                <a:tab pos="182057" algn="l"/>
              </a:tabLst>
              <a:defRPr/>
            </a:pPr>
            <a:r>
              <a:rPr lang="de-DE" altLang="de-DE" dirty="0">
                <a:latin typeface="Arial" panose="020B0604020202020204" pitchFamily="34" charset="0"/>
                <a:cs typeface="Arial" panose="020B0604020202020204" pitchFamily="34" charset="0"/>
              </a:rPr>
              <a:t>Musik-Zweig: </a:t>
            </a:r>
            <a:r>
              <a:rPr lang="de-DE" altLang="de-DE" dirty="0">
                <a:solidFill>
                  <a:srgbClr val="000000"/>
                </a:solidFill>
                <a:latin typeface="Saar" panose="00000500000000000000" pitchFamily="2" charset="0"/>
              </a:rPr>
              <a:t>verstärkter Unterricht in Musik ab Klasse 5 (</a:t>
            </a:r>
            <a:r>
              <a:rPr lang="de-DE" altLang="de-DE" dirty="0">
                <a:latin typeface="Arial" panose="020B0604020202020204" pitchFamily="34" charset="0"/>
                <a:cs typeface="Arial" panose="020B0604020202020204" pitchFamily="34" charset="0"/>
              </a:rPr>
              <a:t>Gymnasium am Schloss Saarbrücken, Robert-Schuman-Gym. </a:t>
            </a:r>
            <a:r>
              <a:rPr lang="de-DE" altLang="de-DE" dirty="0" smtClean="0">
                <a:latin typeface="Arial" panose="020B0604020202020204" pitchFamily="34" charset="0"/>
                <a:cs typeface="Arial" panose="020B0604020202020204" pitchFamily="34" charset="0"/>
              </a:rPr>
              <a:t>Saarlouis)</a:t>
            </a:r>
            <a:endParaRPr lang="de-DE" altLang="de-DE" dirty="0">
              <a:latin typeface="Arial" panose="020B0604020202020204" pitchFamily="34" charset="0"/>
              <a:cs typeface="Arial" panose="020B0604020202020204" pitchFamily="34" charset="0"/>
            </a:endParaRPr>
          </a:p>
          <a:p>
            <a:pPr marL="358301" lvl="1" indent="-172752" algn="just" defTabSz="412026">
              <a:tabLst>
                <a:tab pos="182057" algn="l"/>
              </a:tabLst>
              <a:defRPr/>
            </a:pPr>
            <a:r>
              <a:rPr lang="de-DE" altLang="de-DE" dirty="0">
                <a:latin typeface="Arial" panose="020B0604020202020204" pitchFamily="34" charset="0"/>
                <a:cs typeface="Arial" panose="020B0604020202020204" pitchFamily="34" charset="0"/>
              </a:rPr>
              <a:t>Latein-Plus-Zweig: </a:t>
            </a:r>
            <a:r>
              <a:rPr lang="de-DE" altLang="de-DE" dirty="0">
                <a:solidFill>
                  <a:srgbClr val="000000"/>
                </a:solidFill>
                <a:latin typeface="Saar" panose="00000500000000000000" pitchFamily="2" charset="0"/>
              </a:rPr>
              <a:t>Unterricht in Latein und Englisch ab Klasse 5 (</a:t>
            </a:r>
            <a:r>
              <a:rPr lang="de-DE" altLang="de-DE" dirty="0">
                <a:latin typeface="Arial" panose="020B0604020202020204" pitchFamily="34" charset="0"/>
                <a:cs typeface="Arial" panose="020B0604020202020204" pitchFamily="34" charset="0"/>
              </a:rPr>
              <a:t>Marie-Luise-Kaschnitz-</a:t>
            </a:r>
            <a:r>
              <a:rPr lang="de-DE" altLang="de-DE" dirty="0" err="1">
                <a:latin typeface="Arial" panose="020B0604020202020204" pitchFamily="34" charset="0"/>
                <a:cs typeface="Arial" panose="020B0604020202020204" pitchFamily="34" charset="0"/>
              </a:rPr>
              <a:t>Gym</a:t>
            </a:r>
            <a:r>
              <a:rPr lang="de-DE" altLang="de-DE" dirty="0">
                <a:latin typeface="Arial" panose="020B0604020202020204" pitchFamily="34" charset="0"/>
                <a:cs typeface="Arial" panose="020B0604020202020204" pitchFamily="34" charset="0"/>
              </a:rPr>
              <a:t>. Völklingen, </a:t>
            </a:r>
            <a:r>
              <a:rPr lang="de-DE" altLang="de-DE" dirty="0" err="1">
                <a:latin typeface="Arial" panose="020B0604020202020204" pitchFamily="34" charset="0"/>
                <a:cs typeface="Arial" panose="020B0604020202020204" pitchFamily="34" charset="0"/>
              </a:rPr>
              <a:t>Gym</a:t>
            </a:r>
            <a:r>
              <a:rPr lang="de-DE" altLang="de-DE" dirty="0">
                <a:latin typeface="Arial" panose="020B0604020202020204" pitchFamily="34" charset="0"/>
                <a:cs typeface="Arial" panose="020B0604020202020204" pitchFamily="34" charset="0"/>
              </a:rPr>
              <a:t>. am Stadtgarten </a:t>
            </a:r>
            <a:r>
              <a:rPr lang="de-DE" altLang="de-DE" dirty="0" smtClean="0">
                <a:latin typeface="Arial" panose="020B0604020202020204" pitchFamily="34" charset="0"/>
                <a:cs typeface="Arial" panose="020B0604020202020204" pitchFamily="34" charset="0"/>
              </a:rPr>
              <a:t>Saarlouis)</a:t>
            </a:r>
            <a:endParaRPr lang="de-DE" altLang="de-DE" dirty="0">
              <a:latin typeface="Arial" panose="020B0604020202020204" pitchFamily="34" charset="0"/>
              <a:cs typeface="Arial" panose="020B0604020202020204" pitchFamily="34" charset="0"/>
            </a:endParaRPr>
          </a:p>
          <a:p>
            <a:pPr marL="330412" lvl="1" indent="-144863" algn="just" defTabSz="412026">
              <a:buFontTx/>
              <a:buChar char="•"/>
              <a:tabLst>
                <a:tab pos="182057" algn="l"/>
              </a:tabLst>
              <a:defRPr/>
            </a:pPr>
            <a:endParaRPr lang="de-DE" altLang="de-DE" dirty="0">
              <a:latin typeface="Arial" panose="020B0604020202020204" pitchFamily="34" charset="0"/>
              <a:cs typeface="Arial" panose="020B0604020202020204" pitchFamily="34" charset="0"/>
            </a:endParaRPr>
          </a:p>
          <a:p>
            <a:pPr marL="330412" lvl="1" indent="-144863" algn="just" defTabSz="412026">
              <a:buFontTx/>
              <a:buChar char="•"/>
              <a:tabLst>
                <a:tab pos="182057" algn="l"/>
              </a:tabLst>
              <a:defRPr/>
            </a:pPr>
            <a:endParaRPr lang="de-DE" altLang="de-DE" dirty="0">
              <a:latin typeface="Arial" panose="020B0604020202020204" pitchFamily="34" charset="0"/>
              <a:cs typeface="Arial" panose="020B0604020202020204" pitchFamily="34" charset="0"/>
            </a:endParaRPr>
          </a:p>
          <a:p>
            <a:pPr marL="0" indent="0" algn="just" defTabSz="412026">
              <a:buNone/>
              <a:tabLst>
                <a:tab pos="182057" algn="l"/>
              </a:tabLst>
              <a:defRPr/>
            </a:pPr>
            <a:r>
              <a:rPr lang="de-DE" altLang="de-DE" dirty="0" smtClean="0">
                <a:latin typeface="Arial" panose="020B0604020202020204" pitchFamily="34" charset="0"/>
                <a:cs typeface="Arial" panose="020B0604020202020204" pitchFamily="34" charset="0"/>
              </a:rPr>
              <a:t>Gymnasien können an </a:t>
            </a:r>
            <a:r>
              <a:rPr lang="de-DE" altLang="de-DE" dirty="0">
                <a:latin typeface="Arial" panose="020B0604020202020204" pitchFamily="34" charset="0"/>
                <a:cs typeface="Arial" panose="020B0604020202020204" pitchFamily="34" charset="0"/>
              </a:rPr>
              <a:t>Schulversuchen </a:t>
            </a:r>
            <a:r>
              <a:rPr lang="de-DE" altLang="de-DE" dirty="0" smtClean="0">
                <a:latin typeface="Arial" panose="020B0604020202020204" pitchFamily="34" charset="0"/>
                <a:cs typeface="Arial" panose="020B0604020202020204" pitchFamily="34" charset="0"/>
              </a:rPr>
              <a:t>teilnehmen:</a:t>
            </a:r>
            <a:endParaRPr lang="de-DE" altLang="de-DE" dirty="0">
              <a:latin typeface="Arial" panose="020B0604020202020204" pitchFamily="34" charset="0"/>
              <a:cs typeface="Arial" panose="020B0604020202020204" pitchFamily="34" charset="0"/>
            </a:endParaRPr>
          </a:p>
          <a:p>
            <a:pPr marL="358301" lvl="1" indent="-172752" algn="just" defTabSz="412026">
              <a:buFont typeface="Symbol" panose="05050102010706020507" pitchFamily="18" charset="2"/>
              <a:buChar char="-"/>
              <a:tabLst>
                <a:tab pos="182057" algn="l"/>
              </a:tabLst>
              <a:defRPr/>
            </a:pPr>
            <a:r>
              <a:rPr lang="de-DE" altLang="de-DE" dirty="0" smtClean="0">
                <a:latin typeface="Arial" panose="020B0604020202020204" pitchFamily="34" charset="0"/>
                <a:cs typeface="Arial" panose="020B0604020202020204" pitchFamily="34" charset="0"/>
              </a:rPr>
              <a:t>Schulversuch </a:t>
            </a:r>
            <a:r>
              <a:rPr lang="de-DE" altLang="de-DE" dirty="0">
                <a:latin typeface="Arial" panose="020B0604020202020204" pitchFamily="34" charset="0"/>
                <a:cs typeface="Arial" panose="020B0604020202020204" pitchFamily="34" charset="0"/>
              </a:rPr>
              <a:t>„Schwerpunkt Sport“ (Gym. am </a:t>
            </a:r>
            <a:r>
              <a:rPr lang="de-DE" altLang="de-DE" dirty="0" err="1">
                <a:latin typeface="Arial" panose="020B0604020202020204" pitchFamily="34" charset="0"/>
                <a:cs typeface="Arial" panose="020B0604020202020204" pitchFamily="34" charset="0"/>
              </a:rPr>
              <a:t>Rotenbühl</a:t>
            </a:r>
            <a:r>
              <a:rPr lang="de-DE" altLang="de-DE" dirty="0">
                <a:latin typeface="Arial" panose="020B0604020202020204" pitchFamily="34" charset="0"/>
                <a:cs typeface="Arial" panose="020B0604020202020204" pitchFamily="34" charset="0"/>
              </a:rPr>
              <a:t> Saarbrücken)</a:t>
            </a:r>
          </a:p>
          <a:p>
            <a:pPr marL="330412" lvl="1" indent="-144863" algn="just" defTabSz="412026">
              <a:buFontTx/>
              <a:buChar char="•"/>
              <a:tabLst>
                <a:tab pos="182057" algn="l"/>
              </a:tabLst>
              <a:defRPr/>
            </a:pPr>
            <a:endParaRPr lang="de-DE" altLang="de-DE" dirty="0">
              <a:latin typeface="Arial" panose="020B0604020202020204" pitchFamily="34" charset="0"/>
              <a:cs typeface="Arial" panose="020B0604020202020204" pitchFamily="34" charset="0"/>
            </a:endParaRPr>
          </a:p>
          <a:p>
            <a:pPr marL="330412" lvl="1" indent="-144863" algn="just" defTabSz="412026">
              <a:buFontTx/>
              <a:buChar char="•"/>
              <a:tabLst>
                <a:tab pos="182057" algn="l"/>
              </a:tabLst>
              <a:defRPr/>
            </a:pPr>
            <a:endParaRPr lang="de-DE" altLang="de-DE" dirty="0">
              <a:latin typeface="Arial" panose="020B0604020202020204" pitchFamily="34" charset="0"/>
              <a:cs typeface="Arial" panose="020B0604020202020204" pitchFamily="34" charset="0"/>
            </a:endParaRPr>
          </a:p>
          <a:p>
            <a:pPr marL="330412" lvl="1" indent="-144863" algn="just" defTabSz="412026">
              <a:buFontTx/>
              <a:buChar char="•"/>
              <a:tabLst>
                <a:tab pos="182057" algn="l"/>
              </a:tabLst>
              <a:defRPr/>
            </a:pPr>
            <a:endParaRPr lang="de-DE" altLang="de-DE" dirty="0">
              <a:latin typeface="Arial" panose="020B0604020202020204" pitchFamily="34" charset="0"/>
              <a:cs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10</a:t>
            </a:fld>
            <a:endParaRPr lang="de-DE" dirty="0"/>
          </a:p>
        </p:txBody>
      </p:sp>
    </p:spTree>
    <p:extLst>
      <p:ext uri="{BB962C8B-B14F-4D97-AF65-F5344CB8AC3E}">
        <p14:creationId xmlns:p14="http://schemas.microsoft.com/office/powerpoint/2010/main" val="2346585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TextEdit="1"/>
          </p:cNvSpPr>
          <p:nvPr>
            <p:ph type="sldImg"/>
          </p:nvPr>
        </p:nvSpPr>
        <p:spPr bwMode="auto">
          <a:xfrm>
            <a:off x="914400" y="746125"/>
            <a:ext cx="4972050" cy="3729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Aft>
                <a:spcPts val="907"/>
              </a:spcAft>
              <a:buNone/>
              <a:tabLst>
                <a:tab pos="187149" algn="l"/>
              </a:tabLst>
            </a:pPr>
            <a:r>
              <a:rPr lang="de-DE" altLang="de-DE" b="1" dirty="0" smtClean="0">
                <a:latin typeface="Arial" panose="020B0604020202020204" pitchFamily="34" charset="0"/>
              </a:rPr>
              <a:t>Vertiefte Berufsorientierung</a:t>
            </a:r>
            <a:endParaRPr lang="de-DE" altLang="de-DE" b="1" dirty="0">
              <a:latin typeface="Arial" panose="020B0604020202020204" pitchFamily="34" charset="0"/>
            </a:endParaRPr>
          </a:p>
          <a:p>
            <a:pPr marL="0" indent="0" algn="just">
              <a:buNone/>
              <a:tabLst>
                <a:tab pos="182350" algn="l"/>
                <a:tab pos="187149" algn="l"/>
              </a:tabLst>
            </a:pPr>
            <a:r>
              <a:rPr lang="de-DE" altLang="de-DE" dirty="0" smtClean="0">
                <a:latin typeface="Arial" panose="020B0604020202020204" pitchFamily="34" charset="0"/>
              </a:rPr>
              <a:t>Berufsorientierung </a:t>
            </a:r>
            <a:r>
              <a:rPr lang="de-DE" altLang="de-DE" dirty="0">
                <a:latin typeface="Arial" panose="020B0604020202020204" pitchFamily="34" charset="0"/>
              </a:rPr>
              <a:t>hat einen hohen Stellenwert in der Gemeinschaftsschule: </a:t>
            </a:r>
          </a:p>
          <a:p>
            <a:pPr marL="0" indent="0" algn="just">
              <a:buNone/>
              <a:tabLst>
                <a:tab pos="182350" algn="l"/>
                <a:tab pos="187149" algn="l"/>
              </a:tabLst>
            </a:pPr>
            <a:endParaRPr lang="de-DE" altLang="de-DE" dirty="0" smtClean="0">
              <a:latin typeface="Arial" panose="020B0604020202020204" pitchFamily="34" charset="0"/>
            </a:endParaRPr>
          </a:p>
          <a:p>
            <a:pPr marL="0" indent="0" algn="just">
              <a:buNone/>
              <a:tabLst>
                <a:tab pos="182350" algn="l"/>
                <a:tab pos="187149" algn="l"/>
              </a:tabLst>
            </a:pPr>
            <a:r>
              <a:rPr lang="de-DE" altLang="de-DE" dirty="0" smtClean="0">
                <a:latin typeface="Arial" panose="020B0604020202020204" pitchFamily="34" charset="0"/>
              </a:rPr>
              <a:t>Sie </a:t>
            </a:r>
            <a:r>
              <a:rPr lang="de-DE" altLang="de-DE" dirty="0">
                <a:latin typeface="Arial" panose="020B0604020202020204" pitchFamily="34" charset="0"/>
              </a:rPr>
              <a:t>findet grundsätzlich in allen Fächern und </a:t>
            </a:r>
            <a:r>
              <a:rPr lang="de-DE" altLang="de-DE" dirty="0" smtClean="0">
                <a:latin typeface="Arial" panose="020B0604020202020204" pitchFamily="34" charset="0"/>
              </a:rPr>
              <a:t>Klassenstufen statt</a:t>
            </a:r>
            <a:r>
              <a:rPr lang="de-DE" altLang="de-DE" dirty="0">
                <a:latin typeface="Arial" panose="020B0604020202020204" pitchFamily="34" charset="0"/>
              </a:rPr>
              <a:t>, schwerpunktmäßig in </a:t>
            </a:r>
            <a:r>
              <a:rPr lang="de-DE" altLang="de-DE" dirty="0" smtClean="0">
                <a:latin typeface="Arial" panose="020B0604020202020204" pitchFamily="34" charset="0"/>
              </a:rPr>
              <a:t>Klassenstufe 8</a:t>
            </a:r>
            <a:r>
              <a:rPr lang="de-DE" altLang="de-DE" dirty="0">
                <a:latin typeface="Arial" panose="020B0604020202020204" pitchFamily="34" charset="0"/>
              </a:rPr>
              <a:t>.</a:t>
            </a:r>
          </a:p>
        </p:txBody>
      </p:sp>
    </p:spTree>
    <p:extLst>
      <p:ext uri="{BB962C8B-B14F-4D97-AF65-F5344CB8AC3E}">
        <p14:creationId xmlns:p14="http://schemas.microsoft.com/office/powerpoint/2010/main" val="3039125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TextEdit="1"/>
          </p:cNvSpPr>
          <p:nvPr>
            <p:ph type="sldImg"/>
          </p:nvPr>
        </p:nvSpPr>
        <p:spPr bwMode="auto">
          <a:xfrm>
            <a:off x="676275" y="808038"/>
            <a:ext cx="5386388" cy="40401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Rectangle 3"/>
          <p:cNvSpPr>
            <a:spLocks noGrp="1"/>
          </p:cNvSpPr>
          <p:nvPr>
            <p:ph type="body" idx="1"/>
          </p:nvPr>
        </p:nvSpPr>
        <p:spPr bwMode="auto">
          <a:xfrm>
            <a:off x="662533" y="5075137"/>
            <a:ext cx="5400600" cy="40639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dirty="0">
              <a:latin typeface="Arial" panose="020B0604020202020204" pitchFamily="34" charset="0"/>
            </a:endParaRPr>
          </a:p>
          <a:p>
            <a:pPr marL="0" indent="0">
              <a:buNone/>
            </a:pPr>
            <a:r>
              <a:rPr lang="de-DE" altLang="de-DE" sz="1400" b="1" dirty="0">
                <a:latin typeface="Arial" panose="020B0604020202020204" pitchFamily="34" charset="0"/>
              </a:rPr>
              <a:t>Orientierungsfolie – </a:t>
            </a:r>
            <a:r>
              <a:rPr lang="de-DE" altLang="de-DE" sz="1400" b="1" dirty="0" smtClean="0">
                <a:latin typeface="Arial" panose="020B0604020202020204" pitchFamily="34" charset="0"/>
              </a:rPr>
              <a:t>Gymnasium </a:t>
            </a:r>
          </a:p>
          <a:p>
            <a:pPr marL="0" indent="0">
              <a:buNone/>
            </a:pPr>
            <a:r>
              <a:rPr lang="de-DE" altLang="de-DE" sz="1400" dirty="0" smtClean="0">
                <a:latin typeface="Arial" panose="020B0604020202020204" pitchFamily="34" charset="0"/>
              </a:rPr>
              <a:t>Im Folgenden</a:t>
            </a:r>
            <a:r>
              <a:rPr lang="de-DE" altLang="de-DE" sz="1400" baseline="0" dirty="0" smtClean="0">
                <a:latin typeface="Arial" panose="020B0604020202020204" pitchFamily="34" charset="0"/>
              </a:rPr>
              <a:t> werden die Bildungsziele und die pädagogische Zielsetzung des Gymnasiums zusammenfassend dargelegt. Diese bleiben auch im geplanten neunjährigen Gymnasium weiterhin erhalten. </a:t>
            </a:r>
            <a:endParaRPr lang="de-DE" altLang="de-DE"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12</a:t>
            </a:fld>
            <a:endParaRPr lang="de-DE" dirty="0"/>
          </a:p>
        </p:txBody>
      </p:sp>
    </p:spTree>
    <p:extLst>
      <p:ext uri="{BB962C8B-B14F-4D97-AF65-F5344CB8AC3E}">
        <p14:creationId xmlns:p14="http://schemas.microsoft.com/office/powerpoint/2010/main" val="3315081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xfrm>
            <a:off x="946150" y="706438"/>
            <a:ext cx="4973638" cy="37290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de-DE" altLang="de-DE" b="1" dirty="0">
                <a:latin typeface="Arial" panose="020B0604020202020204" pitchFamily="34" charset="0"/>
              </a:rPr>
              <a:t>Gymnasium – Bildungsziele</a:t>
            </a:r>
          </a:p>
          <a:p>
            <a:endParaRPr lang="de-DE" altLang="de-DE" dirty="0">
              <a:latin typeface="Arial" panose="020B0604020202020204" pitchFamily="34" charset="0"/>
            </a:endParaRPr>
          </a:p>
          <a:p>
            <a:r>
              <a:rPr lang="de-DE" altLang="de-DE" b="0" dirty="0">
                <a:latin typeface="Arial" panose="020B0604020202020204" pitchFamily="34" charset="0"/>
              </a:rPr>
              <a:t>Inkrafttreten der </a:t>
            </a:r>
            <a:r>
              <a:rPr lang="de-DE" altLang="de-DE" b="0" dirty="0" err="1">
                <a:latin typeface="Arial" panose="020B0604020202020204" pitchFamily="34" charset="0"/>
              </a:rPr>
              <a:t>InkVO</a:t>
            </a:r>
            <a:r>
              <a:rPr lang="de-DE" altLang="de-DE" b="0" dirty="0">
                <a:latin typeface="Arial" panose="020B0604020202020204" pitchFamily="34" charset="0"/>
              </a:rPr>
              <a:t> ab 01.08.2016 aufsteigend ab Klassenstufe 5 auch an Gymnasien</a:t>
            </a:r>
          </a:p>
          <a:p>
            <a:pPr marL="0" indent="0">
              <a:buNone/>
            </a:pPr>
            <a:endParaRPr lang="de-DE" altLang="de-DE" b="1" dirty="0">
              <a:latin typeface="Arial" panose="020B0604020202020204" pitchFamily="34" charset="0"/>
            </a:endParaRPr>
          </a:p>
        </p:txBody>
      </p:sp>
    </p:spTree>
    <p:extLst>
      <p:ext uri="{BB962C8B-B14F-4D97-AF65-F5344CB8AC3E}">
        <p14:creationId xmlns:p14="http://schemas.microsoft.com/office/powerpoint/2010/main" val="2348790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bwMode="auto">
          <a:xfrm>
            <a:off x="914400" y="746125"/>
            <a:ext cx="4972050" cy="3729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de-DE" altLang="de-DE" b="1" dirty="0">
                <a:latin typeface="Arial" panose="020B0604020202020204" pitchFamily="34" charset="0"/>
              </a:rPr>
              <a:t>Pädagogische Maßnahmen</a:t>
            </a:r>
          </a:p>
          <a:p>
            <a:endParaRPr lang="de-DE" altLang="de-DE" dirty="0">
              <a:latin typeface="Arial" panose="020B0604020202020204" pitchFamily="34" charset="0"/>
            </a:endParaRPr>
          </a:p>
          <a:p>
            <a:pPr marL="0" indent="0">
              <a:buNone/>
            </a:pPr>
            <a:r>
              <a:rPr lang="de-DE" altLang="de-DE" dirty="0">
                <a:latin typeface="Arial" panose="020B0604020202020204" pitchFamily="34" charset="0"/>
              </a:rPr>
              <a:t>Hinweis zum Punkt </a:t>
            </a:r>
            <a:r>
              <a:rPr lang="de-DE" altLang="de-DE" b="1" dirty="0">
                <a:latin typeface="Arial" panose="020B0604020202020204" pitchFamily="34" charset="0"/>
              </a:rPr>
              <a:t>„Individuelle Schwerpunktbildung“:</a:t>
            </a:r>
            <a:r>
              <a:rPr lang="de-DE" altLang="de-DE" dirty="0">
                <a:latin typeface="Arial" panose="020B0604020202020204" pitchFamily="34" charset="0"/>
              </a:rPr>
              <a:t> </a:t>
            </a:r>
          </a:p>
          <a:p>
            <a:pPr lvl="2">
              <a:buFontTx/>
              <a:buChar char="-"/>
            </a:pPr>
            <a:r>
              <a:rPr lang="de-DE" altLang="de-DE" dirty="0">
                <a:latin typeface="Arial" panose="020B0604020202020204" pitchFamily="34" charset="0"/>
              </a:rPr>
              <a:t>ermöglicht durch die Wahl eines </a:t>
            </a:r>
            <a:r>
              <a:rPr lang="de-DE" altLang="de-DE" dirty="0" smtClean="0">
                <a:latin typeface="Arial" panose="020B0604020202020204" pitchFamily="34" charset="0"/>
              </a:rPr>
              <a:t>Zweiges (Profilbereich)</a:t>
            </a:r>
            <a:endParaRPr lang="de-DE" altLang="de-DE" dirty="0">
              <a:latin typeface="Arial" panose="020B0604020202020204" pitchFamily="34" charset="0"/>
            </a:endParaRPr>
          </a:p>
        </p:txBody>
      </p:sp>
    </p:spTree>
    <p:extLst>
      <p:ext uri="{BB962C8B-B14F-4D97-AF65-F5344CB8AC3E}">
        <p14:creationId xmlns:p14="http://schemas.microsoft.com/office/powerpoint/2010/main" val="2108164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TextEdit="1"/>
          </p:cNvSpPr>
          <p:nvPr>
            <p:ph type="sldImg"/>
          </p:nvPr>
        </p:nvSpPr>
        <p:spPr bwMode="auto">
          <a:xfrm>
            <a:off x="676275" y="808038"/>
            <a:ext cx="5386388" cy="40401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Rectangle 3"/>
          <p:cNvSpPr>
            <a:spLocks noGrp="1"/>
          </p:cNvSpPr>
          <p:nvPr>
            <p:ph type="body" idx="1"/>
          </p:nvPr>
        </p:nvSpPr>
        <p:spPr bwMode="auto">
          <a:xfrm>
            <a:off x="662533" y="5107314"/>
            <a:ext cx="5400600" cy="41945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dirty="0">
              <a:latin typeface="Arial" panose="020B0604020202020204" pitchFamily="34" charset="0"/>
            </a:endParaRPr>
          </a:p>
          <a:p>
            <a:pPr marL="0" indent="0">
              <a:buNone/>
            </a:pPr>
            <a:r>
              <a:rPr lang="de-DE" altLang="de-DE" sz="1400" b="1" dirty="0">
                <a:latin typeface="Arial" panose="020B0604020202020204" pitchFamily="34" charset="0"/>
              </a:rPr>
              <a:t>Orientierungsfolie – </a:t>
            </a:r>
            <a:r>
              <a:rPr lang="de-DE" altLang="de-DE" sz="1400" b="1" dirty="0" smtClean="0">
                <a:latin typeface="Arial" panose="020B0604020202020204" pitchFamily="34" charset="0"/>
              </a:rPr>
              <a:t>Gemeinschaftsschule</a:t>
            </a:r>
            <a:endParaRPr lang="de-DE" altLang="de-DE" sz="1200" b="1" dirty="0">
              <a:latin typeface="Arial" panose="020B0604020202020204" pitchFamily="34" charset="0"/>
            </a:endParaRPr>
          </a:p>
          <a:p>
            <a:pPr marL="0" indent="0">
              <a:buNone/>
            </a:pPr>
            <a:r>
              <a:rPr lang="de-DE" altLang="de-DE" sz="1400" dirty="0" smtClean="0">
                <a:latin typeface="Arial" panose="020B0604020202020204" pitchFamily="34" charset="0"/>
              </a:rPr>
              <a:t>Im Folgenden werden die Bildungsziele und die pädagogische Zielsetzung der</a:t>
            </a:r>
            <a:r>
              <a:rPr lang="de-DE" altLang="de-DE" sz="1400" baseline="0" dirty="0" smtClean="0">
                <a:latin typeface="Arial" panose="020B0604020202020204" pitchFamily="34" charset="0"/>
              </a:rPr>
              <a:t> Gemeinschaftsschule zusammenfassend </a:t>
            </a:r>
            <a:r>
              <a:rPr lang="de-DE" altLang="de-DE" sz="1400" dirty="0" smtClean="0">
                <a:latin typeface="Arial" panose="020B0604020202020204" pitchFamily="34" charset="0"/>
              </a:rPr>
              <a:t>dargelegt.</a:t>
            </a:r>
          </a:p>
          <a:p>
            <a:pPr marL="0" indent="0">
              <a:buNone/>
            </a:pPr>
            <a:r>
              <a:rPr lang="de-DE" altLang="de-DE" sz="1400" dirty="0" smtClean="0">
                <a:latin typeface="Arial" panose="020B0604020202020204" pitchFamily="34" charset="0"/>
              </a:rPr>
              <a:t>Geplant ist auch für die Gemeinschaftsschulen eine Weiterentwicklung,</a:t>
            </a:r>
            <a:r>
              <a:rPr lang="de-DE" altLang="de-DE" sz="1400" baseline="0" dirty="0" smtClean="0">
                <a:latin typeface="Arial" panose="020B0604020202020204" pitchFamily="34" charset="0"/>
              </a:rPr>
              <a:t> die - wie bei den Gymnasien auch - das Lernen und Lehren mit digitalen Medien, Informatik als Pflichtfach, die Stärkung der Demokratiebildung, gesellschaftsrelevante Themen wie die Bildung für nachhaltige Entwicklung, Globalisierung und das Sprachenlernen umfasst.  </a:t>
            </a:r>
            <a:endParaRPr lang="de-DE" altLang="de-DE" sz="1400" dirty="0" smtClean="0">
              <a:latin typeface="Arial" panose="020B0604020202020204" pitchFamily="34" charset="0"/>
            </a:endParaRPr>
          </a:p>
          <a:p>
            <a:pPr marL="0" indent="0">
              <a:buNone/>
            </a:pPr>
            <a:endParaRPr lang="de-DE" altLang="de-DE" sz="1400"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15</a:t>
            </a:fld>
            <a:endParaRPr lang="de-DE" dirty="0"/>
          </a:p>
        </p:txBody>
      </p:sp>
    </p:spTree>
    <p:extLst>
      <p:ext uri="{BB962C8B-B14F-4D97-AF65-F5344CB8AC3E}">
        <p14:creationId xmlns:p14="http://schemas.microsoft.com/office/powerpoint/2010/main" val="1353466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xfrm>
            <a:off x="914400" y="746125"/>
            <a:ext cx="4972050" cy="3729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2350" indent="-182350">
              <a:buNone/>
              <a:tabLst>
                <a:tab pos="182350" algn="l"/>
              </a:tabLst>
            </a:pPr>
            <a:r>
              <a:rPr lang="de-DE" altLang="de-DE" b="1" dirty="0" smtClean="0">
                <a:latin typeface="Arial" panose="020B0604020202020204" pitchFamily="34" charset="0"/>
              </a:rPr>
              <a:t>Gemeinschaftsschule Bildungsziele</a:t>
            </a:r>
            <a:endParaRPr lang="de-DE" altLang="de-DE" b="1" dirty="0">
              <a:latin typeface="Arial" panose="020B0604020202020204" pitchFamily="34" charset="0"/>
            </a:endParaRPr>
          </a:p>
          <a:p>
            <a:pPr marL="182350" indent="-182350">
              <a:buNone/>
              <a:tabLst>
                <a:tab pos="182350" algn="l"/>
              </a:tabLst>
            </a:pPr>
            <a:endParaRPr lang="de-DE" altLang="de-DE" dirty="0">
              <a:latin typeface="Arial" panose="020B0604020202020204" pitchFamily="34" charset="0"/>
            </a:endParaRPr>
          </a:p>
          <a:p>
            <a:pPr marL="182350" indent="-182350">
              <a:buNone/>
              <a:tabLst>
                <a:tab pos="182350" algn="l"/>
              </a:tabLst>
            </a:pPr>
            <a:r>
              <a:rPr lang="de-DE" altLang="de-DE" dirty="0">
                <a:latin typeface="Arial" panose="020B0604020202020204" pitchFamily="34" charset="0"/>
              </a:rPr>
              <a:t>Text der Folie</a:t>
            </a:r>
          </a:p>
          <a:p>
            <a:pPr marL="182350" indent="-182350">
              <a:buNone/>
              <a:tabLst>
                <a:tab pos="182350" algn="l"/>
              </a:tabLst>
            </a:pPr>
            <a:endParaRPr lang="de-DE" altLang="de-DE" dirty="0">
              <a:latin typeface="Arial" panose="020B0604020202020204" pitchFamily="34" charset="0"/>
            </a:endParaRPr>
          </a:p>
          <a:p>
            <a:pPr marL="182350" indent="0">
              <a:buNone/>
              <a:tabLst>
                <a:tab pos="182350" algn="l"/>
              </a:tabLst>
            </a:pPr>
            <a:r>
              <a:rPr lang="de-DE" altLang="de-DE" b="1" dirty="0">
                <a:latin typeface="Arial" panose="020B0604020202020204" pitchFamily="34" charset="0"/>
              </a:rPr>
              <a:t>Inkrafttreten der </a:t>
            </a:r>
            <a:r>
              <a:rPr lang="de-DE" altLang="de-DE" b="1" dirty="0" err="1">
                <a:latin typeface="Arial" panose="020B0604020202020204" pitchFamily="34" charset="0"/>
              </a:rPr>
              <a:t>InkVO</a:t>
            </a:r>
            <a:r>
              <a:rPr lang="de-DE" altLang="de-DE" b="1" dirty="0">
                <a:latin typeface="Arial" panose="020B0604020202020204" pitchFamily="34" charset="0"/>
              </a:rPr>
              <a:t> ab 01.08.2016 aufsteigend ab Klassenstufe 5 auch an Gemeinschaftsschulen</a:t>
            </a:r>
          </a:p>
          <a:p>
            <a:pPr marL="182350" indent="-182350">
              <a:buNone/>
              <a:tabLst>
                <a:tab pos="182350" algn="l"/>
              </a:tabLst>
            </a:pPr>
            <a:endParaRPr lang="de-DE" altLang="de-DE" dirty="0">
              <a:latin typeface="Arial" panose="020B0604020202020204" pitchFamily="34" charset="0"/>
            </a:endParaRPr>
          </a:p>
          <a:p>
            <a:pPr marL="182350" indent="-182350" algn="ctr">
              <a:buNone/>
              <a:tabLst>
                <a:tab pos="182350" algn="l"/>
              </a:tabLst>
            </a:pPr>
            <a:endParaRPr lang="de-DE" altLang="de-DE" dirty="0">
              <a:latin typeface="Arial" panose="020B0604020202020204" pitchFamily="34" charset="0"/>
            </a:endParaRPr>
          </a:p>
          <a:p>
            <a:pPr marL="182350" indent="-182350">
              <a:buNone/>
              <a:tabLst>
                <a:tab pos="182350" algn="l"/>
              </a:tabLst>
            </a:pPr>
            <a:endParaRPr lang="de-DE" altLang="de-DE" dirty="0">
              <a:latin typeface="Arial" panose="020B0604020202020204" pitchFamily="34" charset="0"/>
            </a:endParaRPr>
          </a:p>
        </p:txBody>
      </p:sp>
    </p:spTree>
    <p:extLst>
      <p:ext uri="{BB962C8B-B14F-4D97-AF65-F5344CB8AC3E}">
        <p14:creationId xmlns:p14="http://schemas.microsoft.com/office/powerpoint/2010/main" val="42822659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bwMode="auto">
          <a:xfrm>
            <a:off x="914400" y="746125"/>
            <a:ext cx="4972050" cy="3729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de-DE" b="1" dirty="0"/>
              <a:t>Pädagogische </a:t>
            </a:r>
            <a:r>
              <a:rPr lang="de-DE" b="1" dirty="0" smtClean="0"/>
              <a:t>Maßnahmen</a:t>
            </a:r>
          </a:p>
          <a:p>
            <a:pPr marL="0" indent="0">
              <a:buNone/>
            </a:pPr>
            <a:endParaRPr lang="de-DE" dirty="0"/>
          </a:p>
          <a:p>
            <a:pPr marL="0" indent="0">
              <a:buNone/>
            </a:pPr>
            <a:r>
              <a:rPr lang="de-DE" dirty="0"/>
              <a:t>Damit alle Schülerinnen und Schüler den für sie bestmöglichen Abschluss erreichen, gelten die o. a. pädagogischen Maßnahmen.</a:t>
            </a:r>
          </a:p>
          <a:p>
            <a:pPr marL="0" indent="0">
              <a:buNone/>
            </a:pPr>
            <a:endParaRPr lang="de-DE" b="1" dirty="0" smtClean="0"/>
          </a:p>
          <a:p>
            <a:pPr marL="0" indent="0">
              <a:buNone/>
            </a:pPr>
            <a:r>
              <a:rPr lang="de-DE" b="1" dirty="0" smtClean="0"/>
              <a:t>Wiederholung</a:t>
            </a:r>
            <a:r>
              <a:rPr lang="de-DE" b="1" dirty="0"/>
              <a:t>:</a:t>
            </a:r>
            <a:r>
              <a:rPr lang="de-DE" dirty="0"/>
              <a:t> </a:t>
            </a:r>
          </a:p>
          <a:p>
            <a:pPr marL="0" indent="0">
              <a:buNone/>
            </a:pPr>
            <a:r>
              <a:rPr lang="de-DE" dirty="0"/>
              <a:t>Eine freiwillige Wiederholung der </a:t>
            </a:r>
            <a:r>
              <a:rPr lang="de-DE" dirty="0" smtClean="0"/>
              <a:t>Klassenstufen</a:t>
            </a:r>
            <a:r>
              <a:rPr lang="de-DE" b="1" dirty="0" smtClean="0"/>
              <a:t> </a:t>
            </a:r>
            <a:r>
              <a:rPr lang="de-DE" dirty="0"/>
              <a:t>5 bis 8 ist auf Antrag möglich (mit den bekannten Einschränkungen). </a:t>
            </a:r>
          </a:p>
          <a:p>
            <a:pPr marL="0" indent="0">
              <a:buNone/>
            </a:pPr>
            <a:r>
              <a:rPr lang="de-DE" dirty="0"/>
              <a:t>In den Abschlussklassen kann nur wiederholt werden, wenn der Abschluss nicht erreicht wurde oder wenn zu erwarten ist, dass nach der Wiederholung der nächst höhere Abschluss erreicht werden kann.</a:t>
            </a:r>
          </a:p>
          <a:p>
            <a:pPr marL="0" indent="0">
              <a:buNone/>
            </a:pPr>
            <a:endParaRPr lang="de-DE" b="1" dirty="0" smtClean="0"/>
          </a:p>
          <a:p>
            <a:pPr marL="0" indent="0">
              <a:buNone/>
            </a:pPr>
            <a:r>
              <a:rPr lang="de-DE" b="1" dirty="0" smtClean="0"/>
              <a:t>Versetzungsentscheidung </a:t>
            </a:r>
            <a:r>
              <a:rPr lang="de-DE" b="1" dirty="0"/>
              <a:t>nach </a:t>
            </a:r>
            <a:r>
              <a:rPr lang="de-DE" b="1" dirty="0" smtClean="0"/>
              <a:t>Klassenstufe </a:t>
            </a:r>
            <a:r>
              <a:rPr lang="de-DE" b="1" dirty="0"/>
              <a:t>8:</a:t>
            </a:r>
            <a:r>
              <a:rPr lang="de-DE" dirty="0"/>
              <a:t> </a:t>
            </a:r>
          </a:p>
          <a:p>
            <a:pPr marL="0" indent="0">
              <a:buNone/>
            </a:pPr>
            <a:r>
              <a:rPr lang="de-DE" dirty="0"/>
              <a:t>Bei der Entscheidung über die Versetzung in die </a:t>
            </a:r>
            <a:r>
              <a:rPr lang="de-DE" dirty="0" smtClean="0"/>
              <a:t>Klassenstufe</a:t>
            </a:r>
            <a:r>
              <a:rPr lang="de-DE" b="1" dirty="0" smtClean="0"/>
              <a:t> </a:t>
            </a:r>
            <a:r>
              <a:rPr lang="de-DE" dirty="0"/>
              <a:t>9 werden die </a:t>
            </a:r>
            <a:r>
              <a:rPr lang="de-DE" dirty="0" err="1"/>
              <a:t>Bestehensbedingungen</a:t>
            </a:r>
            <a:r>
              <a:rPr lang="de-DE" dirty="0"/>
              <a:t> des Hauptschulabschlusses zugrunde gelegt.</a:t>
            </a:r>
          </a:p>
        </p:txBody>
      </p:sp>
    </p:spTree>
    <p:extLst>
      <p:ext uri="{BB962C8B-B14F-4D97-AF65-F5344CB8AC3E}">
        <p14:creationId xmlns:p14="http://schemas.microsoft.com/office/powerpoint/2010/main" val="27522367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xfrm>
            <a:off x="663575" y="6445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xfrm>
            <a:off x="662533" y="4840435"/>
            <a:ext cx="5400600" cy="45866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defTabSz="412026">
              <a:buNone/>
              <a:tabLst>
                <a:tab pos="2711709" algn="l"/>
              </a:tabLst>
            </a:pPr>
            <a:r>
              <a:rPr lang="de-DE" altLang="de-DE" b="1" dirty="0" smtClean="0">
                <a:latin typeface="Arial" panose="020B0604020202020204" pitchFamily="34" charset="0"/>
              </a:rPr>
              <a:t>Ganztagsangebote (Gymnasien/Gemeinschaftsschulen)</a:t>
            </a:r>
            <a:endParaRPr lang="de-DE" altLang="de-DE" b="1" dirty="0">
              <a:latin typeface="Arial" panose="020B0604020202020204" pitchFamily="34" charset="0"/>
            </a:endParaRPr>
          </a:p>
          <a:p>
            <a:pPr marL="0" indent="0" defTabSz="412026">
              <a:buNone/>
              <a:tabLst>
                <a:tab pos="2711709" algn="l"/>
              </a:tabLst>
            </a:pPr>
            <a:endParaRPr lang="de-DE" altLang="de-DE" dirty="0" smtClean="0">
              <a:latin typeface="Arial" panose="020B0604020202020204" pitchFamily="34" charset="0"/>
            </a:endParaRPr>
          </a:p>
          <a:p>
            <a:pPr marL="0" indent="0" defTabSz="412026">
              <a:buNone/>
              <a:tabLst>
                <a:tab pos="2711709" algn="l"/>
              </a:tabLst>
            </a:pPr>
            <a:r>
              <a:rPr lang="de-DE" altLang="de-DE" dirty="0" smtClean="0">
                <a:latin typeface="Arial" panose="020B0604020202020204" pitchFamily="34" charset="0"/>
              </a:rPr>
              <a:t>Freiwillige Ganztagsschule:</a:t>
            </a:r>
          </a:p>
          <a:p>
            <a:pPr marL="176213" indent="-176213" defTabSz="412026">
              <a:buFontTx/>
              <a:buChar char="-"/>
              <a:tabLst>
                <a:tab pos="2711709" algn="l"/>
              </a:tabLst>
            </a:pPr>
            <a:r>
              <a:rPr lang="de-DE" altLang="de-DE" baseline="0" dirty="0" smtClean="0">
                <a:latin typeface="Arial" panose="020B0604020202020204" pitchFamily="34" charset="0"/>
              </a:rPr>
              <a:t>a</a:t>
            </a:r>
            <a:r>
              <a:rPr lang="de-DE" altLang="de-DE" dirty="0" smtClean="0">
                <a:latin typeface="Arial" panose="020B0604020202020204" pitchFamily="34" charset="0"/>
              </a:rPr>
              <a:t>ufgrund der Zusammenarbeit</a:t>
            </a:r>
            <a:r>
              <a:rPr lang="de-DE" altLang="de-DE" baseline="0" dirty="0" smtClean="0">
                <a:latin typeface="Arial" panose="020B0604020202020204" pitchFamily="34" charset="0"/>
              </a:rPr>
              <a:t> mit externen Trägern fallen Kosten an</a:t>
            </a:r>
          </a:p>
          <a:p>
            <a:pPr marL="176213" indent="-176213" defTabSz="412026">
              <a:buFontTx/>
              <a:buChar char="-"/>
              <a:tabLst>
                <a:tab pos="2711709" algn="l"/>
              </a:tabLst>
            </a:pPr>
            <a:r>
              <a:rPr lang="de-DE" altLang="de-DE" baseline="0" dirty="0" smtClean="0">
                <a:latin typeface="Arial" panose="020B0604020202020204" pitchFamily="34" charset="0"/>
              </a:rPr>
              <a:t>flexibel: das Angebot besteht täglich, kann aber auch für einzelne Wochentage (verbindlich festzulegen) belegt werden</a:t>
            </a:r>
          </a:p>
          <a:p>
            <a:pPr marL="176213" indent="-176213" defTabSz="412026">
              <a:buFontTx/>
              <a:buChar char="-"/>
              <a:tabLst>
                <a:tab pos="2711709" algn="l"/>
              </a:tabLst>
            </a:pPr>
            <a:r>
              <a:rPr lang="de-DE" altLang="de-DE" baseline="0" dirty="0" smtClean="0">
                <a:latin typeface="Arial" panose="020B0604020202020204" pitchFamily="34" charset="0"/>
              </a:rPr>
              <a:t>über Hausaufgabenbetreuung hinaus werden zusätzliche Aktivitäten (etwa im sportlichen oder kreativen Bereich) angeboten; es besteht die Möglichkeit zum Mittagessen</a:t>
            </a:r>
          </a:p>
          <a:p>
            <a:pPr marL="176213" indent="-176213" defTabSz="412026">
              <a:buFontTx/>
              <a:buChar char="-"/>
              <a:tabLst>
                <a:tab pos="2711709" algn="l"/>
              </a:tabLst>
            </a:pPr>
            <a:endParaRPr lang="de-DE" altLang="de-DE" baseline="0" dirty="0" smtClean="0">
              <a:latin typeface="Arial" panose="020B0604020202020204" pitchFamily="34" charset="0"/>
            </a:endParaRPr>
          </a:p>
          <a:p>
            <a:pPr marL="0" indent="0" defTabSz="412026">
              <a:buNone/>
              <a:tabLst>
                <a:tab pos="2711709" algn="l"/>
              </a:tabLst>
            </a:pPr>
            <a:r>
              <a:rPr lang="de-DE" altLang="de-DE" dirty="0" smtClean="0">
                <a:latin typeface="Arial" panose="020B0604020202020204" pitchFamily="34" charset="0"/>
              </a:rPr>
              <a:t>Gebundener Ganztag:</a:t>
            </a:r>
          </a:p>
          <a:p>
            <a:pPr marL="176213" indent="-176213" defTabSz="412026">
              <a:buFontTx/>
              <a:buChar char="-"/>
              <a:tabLst>
                <a:tab pos="2711709" algn="l"/>
              </a:tabLst>
            </a:pPr>
            <a:r>
              <a:rPr lang="de-DE" altLang="de-DE" baseline="0" dirty="0" smtClean="0">
                <a:latin typeface="Arial" panose="020B0604020202020204" pitchFamily="34" charset="0"/>
              </a:rPr>
              <a:t>Teilnahme kostenlos; für den Bezug eines Mittagessens können Kosten anfallen</a:t>
            </a:r>
          </a:p>
          <a:p>
            <a:pPr marL="176213" indent="-176213" defTabSz="412026">
              <a:buFontTx/>
              <a:buChar char="-"/>
              <a:tabLst>
                <a:tab pos="2711709" algn="l"/>
              </a:tabLst>
            </a:pPr>
            <a:r>
              <a:rPr lang="de-DE" altLang="de-DE" baseline="0" dirty="0" smtClean="0">
                <a:latin typeface="Arial" panose="020B0604020202020204" pitchFamily="34" charset="0"/>
              </a:rPr>
              <a:t>Feste Unterrichtszeiten bis in den Nachmittag</a:t>
            </a:r>
          </a:p>
          <a:p>
            <a:pPr marL="176213" indent="-176213" defTabSz="412026">
              <a:buFontTx/>
              <a:buChar char="-"/>
              <a:tabLst>
                <a:tab pos="2711709" algn="l"/>
              </a:tabLst>
            </a:pPr>
            <a:r>
              <a:rPr lang="de-DE" altLang="de-DE" baseline="0" dirty="0" smtClean="0">
                <a:latin typeface="Arial" panose="020B0604020202020204" pitchFamily="34" charset="0"/>
              </a:rPr>
              <a:t>Verzahnung von Unterricht, Arbeitszeiten und zusätzlichen Aktivitäten (etwa im sportlichen oder kreativen Bereich)</a:t>
            </a:r>
          </a:p>
          <a:p>
            <a:pPr marL="176213" indent="-176213" defTabSz="412026">
              <a:buFontTx/>
              <a:buChar char="-"/>
              <a:tabLst>
                <a:tab pos="2711709" algn="l"/>
              </a:tabLst>
            </a:pPr>
            <a:endParaRPr lang="de-DE" altLang="de-DE" baseline="0" dirty="0" smtClean="0">
              <a:latin typeface="Arial" panose="020B0604020202020204" pitchFamily="34" charset="0"/>
            </a:endParaRPr>
          </a:p>
          <a:p>
            <a:pPr marL="176213" indent="-176213" defTabSz="412026">
              <a:buFontTx/>
              <a:buChar char="-"/>
              <a:tabLst>
                <a:tab pos="2711709" algn="l"/>
              </a:tabLst>
            </a:pPr>
            <a:endParaRPr lang="de-DE" altLang="de-DE" dirty="0" smtClean="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18</a:t>
            </a:fld>
            <a:endParaRPr lang="de-DE" dirty="0"/>
          </a:p>
        </p:txBody>
      </p:sp>
    </p:spTree>
    <p:extLst>
      <p:ext uri="{BB962C8B-B14F-4D97-AF65-F5344CB8AC3E}">
        <p14:creationId xmlns:p14="http://schemas.microsoft.com/office/powerpoint/2010/main" val="36792024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bwMode="auto">
          <a:xfrm>
            <a:off x="663575" y="6445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Rectangle 3"/>
          <p:cNvSpPr>
            <a:spLocks noGrp="1"/>
          </p:cNvSpPr>
          <p:nvPr>
            <p:ph type="body" idx="1"/>
          </p:nvPr>
        </p:nvSpPr>
        <p:spPr bwMode="auto">
          <a:xfrm>
            <a:off x="662533" y="4840435"/>
            <a:ext cx="5400600" cy="45866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just">
              <a:lnSpc>
                <a:spcPct val="90000"/>
              </a:lnSpc>
              <a:buNone/>
            </a:pPr>
            <a:r>
              <a:rPr lang="de-DE" altLang="de-DE" dirty="0" smtClean="0">
                <a:latin typeface="Arial" panose="020B0604020202020204" pitchFamily="34" charset="0"/>
              </a:rPr>
              <a:t>Sowohl</a:t>
            </a:r>
            <a:r>
              <a:rPr lang="de-DE" altLang="de-DE" baseline="0" dirty="0" smtClean="0">
                <a:latin typeface="Arial" panose="020B0604020202020204" pitchFamily="34" charset="0"/>
              </a:rPr>
              <a:t> über die Gemeinschaftsschule als auch über das Gymnasium besteht die Möglichkeit einer dualen Ausbildung (dual = Ausbildung im Betrieb und Besuch einer Berufsschule).</a:t>
            </a:r>
          </a:p>
          <a:p>
            <a:pPr marL="0" indent="0" algn="just">
              <a:lnSpc>
                <a:spcPct val="90000"/>
              </a:lnSpc>
              <a:buNone/>
            </a:pPr>
            <a:endParaRPr lang="de-DE" altLang="de-DE" baseline="0" dirty="0" smtClean="0">
              <a:latin typeface="Arial" panose="020B0604020202020204" pitchFamily="34" charset="0"/>
            </a:endParaRPr>
          </a:p>
          <a:p>
            <a:pPr marL="0" indent="0" algn="just">
              <a:lnSpc>
                <a:spcPct val="90000"/>
              </a:lnSpc>
              <a:buNone/>
            </a:pPr>
            <a:r>
              <a:rPr lang="de-DE" altLang="de-DE" baseline="0" dirty="0" smtClean="0">
                <a:latin typeface="Arial" panose="020B0604020202020204" pitchFamily="34" charset="0"/>
              </a:rPr>
              <a:t>Abschlüsse:</a:t>
            </a:r>
          </a:p>
          <a:p>
            <a:pPr marL="177552" indent="-177552" algn="just">
              <a:lnSpc>
                <a:spcPct val="90000"/>
              </a:lnSpc>
              <a:buFontTx/>
              <a:buChar char="-"/>
            </a:pPr>
            <a:r>
              <a:rPr lang="de-DE" altLang="de-DE" baseline="0" dirty="0" smtClean="0">
                <a:latin typeface="Arial" panose="020B0604020202020204" pitchFamily="34" charset="0"/>
              </a:rPr>
              <a:t>Berufsschulabschluss</a:t>
            </a:r>
          </a:p>
          <a:p>
            <a:pPr marL="177552" indent="-177552" algn="just">
              <a:lnSpc>
                <a:spcPct val="90000"/>
              </a:lnSpc>
              <a:buFontTx/>
              <a:buChar char="-"/>
            </a:pPr>
            <a:r>
              <a:rPr lang="de-DE" altLang="de-DE" baseline="0" dirty="0" smtClean="0">
                <a:latin typeface="Arial" panose="020B0604020202020204" pitchFamily="34" charset="0"/>
              </a:rPr>
              <a:t>Abgeschlossene Berufsausbildung</a:t>
            </a:r>
          </a:p>
          <a:p>
            <a:pPr marL="177552" indent="-177552" algn="just">
              <a:lnSpc>
                <a:spcPct val="90000"/>
              </a:lnSpc>
              <a:buFontTx/>
              <a:buChar char="-"/>
            </a:pPr>
            <a:r>
              <a:rPr lang="de-DE" altLang="de-DE" baseline="0" dirty="0" smtClean="0">
                <a:latin typeface="Arial" panose="020B0604020202020204" pitchFamily="34" charset="0"/>
              </a:rPr>
              <a:t>und sofern </a:t>
            </a:r>
            <a:r>
              <a:rPr lang="de-DE" altLang="de-DE" b="1" baseline="0" dirty="0" smtClean="0">
                <a:latin typeface="Arial" panose="020B0604020202020204" pitchFamily="34" charset="0"/>
              </a:rPr>
              <a:t>nicht bereits früher </a:t>
            </a:r>
            <a:r>
              <a:rPr lang="de-DE" altLang="de-DE" baseline="0" dirty="0" smtClean="0">
                <a:latin typeface="Arial" panose="020B0604020202020204" pitchFamily="34" charset="0"/>
              </a:rPr>
              <a:t>erworben</a:t>
            </a:r>
          </a:p>
          <a:p>
            <a:pPr marL="363101" lvl="1" indent="-177552" algn="just">
              <a:lnSpc>
                <a:spcPct val="90000"/>
              </a:lnSpc>
              <a:buFontTx/>
              <a:buChar char="-"/>
            </a:pPr>
            <a:r>
              <a:rPr lang="de-DE" altLang="de-DE" baseline="0" dirty="0" smtClean="0">
                <a:latin typeface="Arial" panose="020B0604020202020204" pitchFamily="34" charset="0"/>
              </a:rPr>
              <a:t>Hauptschulabschluss </a:t>
            </a:r>
            <a:r>
              <a:rPr lang="de-DE" altLang="de-DE" b="1" baseline="0" dirty="0" smtClean="0">
                <a:latin typeface="Arial" panose="020B0604020202020204" pitchFamily="34" charset="0"/>
              </a:rPr>
              <a:t>(Voraussetzung: </a:t>
            </a:r>
            <a:r>
              <a:rPr lang="de-DE" altLang="de-DE" b="0" baseline="0" dirty="0" smtClean="0">
                <a:latin typeface="Arial" panose="020B0604020202020204" pitchFamily="34" charset="0"/>
              </a:rPr>
              <a:t>Berufsschulabschluss</a:t>
            </a:r>
            <a:r>
              <a:rPr lang="de-DE" altLang="de-DE" b="1" baseline="0" dirty="0" smtClean="0">
                <a:latin typeface="Arial" panose="020B0604020202020204" pitchFamily="34" charset="0"/>
              </a:rPr>
              <a:t>)</a:t>
            </a:r>
          </a:p>
          <a:p>
            <a:pPr marL="363101" lvl="1" indent="-177552" algn="just">
              <a:lnSpc>
                <a:spcPct val="90000"/>
              </a:lnSpc>
              <a:buFontTx/>
              <a:buChar char="-"/>
            </a:pPr>
            <a:r>
              <a:rPr lang="de-DE" altLang="de-DE" baseline="0" dirty="0" smtClean="0">
                <a:latin typeface="Arial" panose="020B0604020202020204" pitchFamily="34" charset="0"/>
              </a:rPr>
              <a:t>Mittlerer Bildungsabschluss (</a:t>
            </a:r>
            <a:r>
              <a:rPr lang="de-DE" altLang="de-DE" b="1" baseline="0" dirty="0" smtClean="0">
                <a:latin typeface="Arial" panose="020B0604020202020204" pitchFamily="34" charset="0"/>
              </a:rPr>
              <a:t>Voraussetzung: </a:t>
            </a:r>
            <a:r>
              <a:rPr lang="de-DE" altLang="de-DE" baseline="0" dirty="0" smtClean="0">
                <a:latin typeface="Arial" panose="020B0604020202020204" pitchFamily="34" charset="0"/>
              </a:rPr>
              <a:t>Berufsschulabschluss, Notendurchschnitt min. 3,0, Abschluss einer Berufsausbildung, min. 5 Jahre Fremdsprachenkenntnisse)</a:t>
            </a:r>
          </a:p>
          <a:p>
            <a:pPr marL="363101" lvl="1" indent="-177552" algn="just">
              <a:lnSpc>
                <a:spcPct val="90000"/>
              </a:lnSpc>
              <a:buFontTx/>
              <a:buChar char="-"/>
            </a:pPr>
            <a:r>
              <a:rPr lang="de-DE" altLang="de-DE" baseline="0" dirty="0" smtClean="0">
                <a:latin typeface="Arial" panose="020B0604020202020204" pitchFamily="34" charset="0"/>
              </a:rPr>
              <a:t>Fachhochschulreife (</a:t>
            </a:r>
            <a:r>
              <a:rPr lang="de-DE" altLang="de-DE" b="1" baseline="0" dirty="0" smtClean="0">
                <a:latin typeface="Arial" panose="020B0604020202020204" pitchFamily="34" charset="0"/>
              </a:rPr>
              <a:t>Voraussetzung: </a:t>
            </a:r>
            <a:r>
              <a:rPr lang="de-DE" altLang="de-DE" baseline="0" dirty="0" smtClean="0">
                <a:latin typeface="Arial" panose="020B0604020202020204" pitchFamily="34" charset="0"/>
              </a:rPr>
              <a:t>Besuch von Zusatzunterricht, zusätzliche Prüfung).</a:t>
            </a:r>
          </a:p>
          <a:p>
            <a:pPr marL="363101" lvl="1" indent="-177552" algn="just">
              <a:lnSpc>
                <a:spcPct val="90000"/>
              </a:lnSpc>
              <a:buFontTx/>
              <a:buChar char="-"/>
            </a:pPr>
            <a:endParaRPr lang="de-DE" altLang="de-DE" dirty="0" smtClean="0">
              <a:latin typeface="Arial" panose="020B0604020202020204" pitchFamily="34" charset="0"/>
            </a:endParaRPr>
          </a:p>
          <a:p>
            <a:pPr marL="0" indent="0" algn="just">
              <a:lnSpc>
                <a:spcPct val="90000"/>
              </a:lnSpc>
              <a:buNone/>
            </a:pPr>
            <a:r>
              <a:rPr lang="de-DE" altLang="de-DE" dirty="0" smtClean="0">
                <a:latin typeface="Arial" panose="020B0604020202020204" pitchFamily="34" charset="0"/>
              </a:rPr>
              <a:t>Auch </a:t>
            </a:r>
            <a:r>
              <a:rPr lang="de-DE" altLang="de-DE" dirty="0">
                <a:latin typeface="Arial" panose="020B0604020202020204" pitchFamily="34" charset="0"/>
              </a:rPr>
              <a:t>nach einer beruflichen Ausbildung ist es möglich, den Mittleren </a:t>
            </a:r>
            <a:r>
              <a:rPr lang="de-DE" altLang="de-DE" dirty="0" smtClean="0">
                <a:latin typeface="Arial" panose="020B0604020202020204" pitchFamily="34" charset="0"/>
              </a:rPr>
              <a:t>Bildungsabschluss, die Fachhochschulreife oder</a:t>
            </a:r>
            <a:r>
              <a:rPr lang="de-DE" altLang="de-DE" baseline="0" dirty="0" smtClean="0">
                <a:latin typeface="Arial" panose="020B0604020202020204" pitchFamily="34" charset="0"/>
              </a:rPr>
              <a:t> </a:t>
            </a:r>
            <a:r>
              <a:rPr lang="de-DE" altLang="de-DE" dirty="0" smtClean="0">
                <a:latin typeface="Arial" panose="020B0604020202020204" pitchFamily="34" charset="0"/>
              </a:rPr>
              <a:t>das </a:t>
            </a:r>
            <a:r>
              <a:rPr lang="de-DE" altLang="de-DE" dirty="0">
                <a:latin typeface="Arial" panose="020B0604020202020204" pitchFamily="34" charset="0"/>
              </a:rPr>
              <a:t>Abitur </a:t>
            </a:r>
            <a:r>
              <a:rPr lang="de-DE" altLang="de-DE" dirty="0" smtClean="0">
                <a:latin typeface="Arial" panose="020B0604020202020204" pitchFamily="34" charset="0"/>
              </a:rPr>
              <a:t>anzustreben.</a:t>
            </a:r>
          </a:p>
          <a:p>
            <a:pPr marL="0" indent="0" algn="just">
              <a:lnSpc>
                <a:spcPct val="90000"/>
              </a:lnSpc>
              <a:buNone/>
            </a:pPr>
            <a:r>
              <a:rPr lang="de-DE" altLang="de-DE" dirty="0" smtClean="0">
                <a:latin typeface="Arial" panose="020B0604020202020204" pitchFamily="34" charset="0"/>
              </a:rPr>
              <a:t>Außerdem</a:t>
            </a:r>
            <a:r>
              <a:rPr lang="de-DE" altLang="de-DE" baseline="0" dirty="0" smtClean="0">
                <a:latin typeface="Arial" panose="020B0604020202020204" pitchFamily="34" charset="0"/>
              </a:rPr>
              <a:t> besteht die Möglichkeit der beruflichen Weiterbildung oder mit Berufserfahrung eine Höhere Berufsfachschule (für Automatisierungstechnik, für Fremdsprachen in Wirtschaft und Verwaltung, für das Hotel-, Gaststätten- und Fremdenverkehrsgewerbe, für Wirtschaftsinformatik) zu besuchen oder zu studieren.</a:t>
            </a:r>
          </a:p>
          <a:p>
            <a:pPr marL="0" indent="0" algn="just">
              <a:lnSpc>
                <a:spcPct val="90000"/>
              </a:lnSpc>
              <a:buNone/>
            </a:pPr>
            <a:endParaRPr lang="de-DE" altLang="de-DE" baseline="0" dirty="0" smtClean="0">
              <a:latin typeface="Arial" panose="020B0604020202020204" pitchFamily="34" charset="0"/>
              <a:cs typeface="Arial" panose="020B0604020202020204" pitchFamily="34" charset="0"/>
            </a:endParaRPr>
          </a:p>
          <a:p>
            <a:pPr marL="0" indent="0" algn="just">
              <a:lnSpc>
                <a:spcPct val="90000"/>
              </a:lnSpc>
              <a:buNone/>
            </a:pPr>
            <a:r>
              <a:rPr lang="de-DE" dirty="0">
                <a:latin typeface="Arial" panose="020B0604020202020204" pitchFamily="34" charset="0"/>
                <a:cs typeface="Arial" panose="020B0604020202020204" pitchFamily="34" charset="0"/>
              </a:rPr>
              <a:t>Im Rahmen der deutsch-französischen Berufsschulzweige findet der Unterricht in der jeweiligen Partnersprache statt. Außerdem erfolgen Fachaustausche in Betrieben für die Jugendlichen. Ebenso erfolgen Austausche für die Lehrkräfte. Den Schülerinnen und Schülern wird ein Kompetenzerwerbs im Rahmen der Austauschmaßnahmen in geeigneter Weise bescheinigt.</a:t>
            </a:r>
            <a:endParaRPr lang="de-DE" altLang="de-DE" dirty="0">
              <a:latin typeface="Arial" panose="020B0604020202020204" pitchFamily="34" charset="0"/>
              <a:cs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19</a:t>
            </a:fld>
            <a:endParaRPr lang="de-DE" dirty="0"/>
          </a:p>
        </p:txBody>
      </p:sp>
    </p:spTree>
    <p:extLst>
      <p:ext uri="{BB962C8B-B14F-4D97-AF65-F5344CB8AC3E}">
        <p14:creationId xmlns:p14="http://schemas.microsoft.com/office/powerpoint/2010/main" val="996127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TextEdit="1"/>
          </p:cNvSpPr>
          <p:nvPr>
            <p:ph type="sldImg"/>
          </p:nvPr>
        </p:nvSpPr>
        <p:spPr bwMode="auto">
          <a:xfrm>
            <a:off x="661988" y="571500"/>
            <a:ext cx="5389562" cy="4041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3"/>
          <p:cNvSpPr>
            <a:spLocks noGrp="1"/>
          </p:cNvSpPr>
          <p:nvPr>
            <p:ph type="body" idx="1"/>
          </p:nvPr>
        </p:nvSpPr>
        <p:spPr bwMode="auto">
          <a:xfrm>
            <a:off x="662533" y="4768440"/>
            <a:ext cx="5400600" cy="45866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de-DE" altLang="de-DE" sz="1400" dirty="0" smtClean="0">
                <a:latin typeface="Arial" panose="020B0604020202020204" pitchFamily="34" charset="0"/>
              </a:rPr>
              <a:t>Schulstruktur </a:t>
            </a:r>
            <a:r>
              <a:rPr lang="de-DE" altLang="de-DE" sz="1400" dirty="0">
                <a:latin typeface="Arial" panose="020B0604020202020204" pitchFamily="34" charset="0"/>
              </a:rPr>
              <a:t>im Saarland</a:t>
            </a:r>
          </a:p>
          <a:p>
            <a:pPr marL="0" indent="0">
              <a:buNone/>
            </a:pPr>
            <a:endParaRPr lang="de-DE" altLang="de-DE" dirty="0">
              <a:latin typeface="Arial" panose="020B0604020202020204" pitchFamily="34" charset="0"/>
            </a:endParaRPr>
          </a:p>
          <a:p>
            <a:r>
              <a:rPr lang="de-DE" altLang="de-DE" b="1" dirty="0">
                <a:latin typeface="Arial" panose="020B0604020202020204" pitchFamily="34" charset="0"/>
              </a:rPr>
              <a:t>seit </a:t>
            </a:r>
            <a:r>
              <a:rPr lang="de-DE" altLang="de-DE" b="1" dirty="0" smtClean="0">
                <a:latin typeface="Arial" panose="020B0604020202020204" pitchFamily="34" charset="0"/>
              </a:rPr>
              <a:t>dem Schuljahr </a:t>
            </a:r>
            <a:r>
              <a:rPr lang="de-DE" altLang="de-DE" b="1" dirty="0">
                <a:latin typeface="Arial" panose="020B0604020202020204" pitchFamily="34" charset="0"/>
              </a:rPr>
              <a:t>2012/13:</a:t>
            </a:r>
          </a:p>
          <a:p>
            <a:pPr marL="182350" indent="-182350">
              <a:buNone/>
              <a:tabLst>
                <a:tab pos="182350" algn="l"/>
              </a:tabLst>
            </a:pPr>
            <a:r>
              <a:rPr lang="de-DE" altLang="de-DE" dirty="0">
                <a:latin typeface="Arial" panose="020B0604020202020204" pitchFamily="34" charset="0"/>
              </a:rPr>
              <a:t>	</a:t>
            </a:r>
            <a:r>
              <a:rPr lang="de-DE" altLang="de-DE" dirty="0" smtClean="0">
                <a:latin typeface="Arial" panose="020B0604020202020204" pitchFamily="34" charset="0"/>
              </a:rPr>
              <a:t>Zwei-Säulen-Modell für die allgemein bildenden Schulen</a:t>
            </a:r>
            <a:r>
              <a:rPr lang="de-DE" altLang="de-DE" b="1" dirty="0" smtClean="0">
                <a:latin typeface="Arial" panose="020B0604020202020204" pitchFamily="34" charset="0"/>
              </a:rPr>
              <a:t>:</a:t>
            </a:r>
            <a:r>
              <a:rPr lang="de-DE" altLang="de-DE" b="1" baseline="0" dirty="0">
                <a:latin typeface="Arial" panose="020B0604020202020204" pitchFamily="34" charset="0"/>
              </a:rPr>
              <a:t> </a:t>
            </a:r>
            <a:r>
              <a:rPr lang="de-DE" altLang="de-DE" dirty="0" smtClean="0">
                <a:latin typeface="Arial" panose="020B0604020202020204" pitchFamily="34" charset="0"/>
              </a:rPr>
              <a:t>Gemeinschaftsschule </a:t>
            </a:r>
            <a:r>
              <a:rPr lang="de-DE" altLang="de-DE" dirty="0">
                <a:latin typeface="Arial" panose="020B0604020202020204" pitchFamily="34" charset="0"/>
              </a:rPr>
              <a:t>(</a:t>
            </a:r>
            <a:r>
              <a:rPr lang="de-DE" altLang="de-DE" dirty="0" err="1" smtClean="0">
                <a:latin typeface="Arial" panose="020B0604020202020204" pitchFamily="34" charset="0"/>
              </a:rPr>
              <a:t>GemS</a:t>
            </a:r>
            <a:r>
              <a:rPr lang="de-DE" altLang="de-DE" dirty="0" smtClean="0">
                <a:latin typeface="Arial" panose="020B0604020202020204" pitchFamily="34" charset="0"/>
              </a:rPr>
              <a:t>)</a:t>
            </a:r>
            <a:r>
              <a:rPr lang="de-DE" altLang="de-DE" baseline="0" dirty="0">
                <a:latin typeface="Arial" panose="020B0604020202020204" pitchFamily="34" charset="0"/>
              </a:rPr>
              <a:t> </a:t>
            </a:r>
            <a:r>
              <a:rPr lang="de-DE" altLang="de-DE" baseline="0" dirty="0" smtClean="0">
                <a:latin typeface="Arial" panose="020B0604020202020204" pitchFamily="34" charset="0"/>
              </a:rPr>
              <a:t>und </a:t>
            </a:r>
            <a:r>
              <a:rPr lang="de-DE" altLang="de-DE" dirty="0" smtClean="0">
                <a:latin typeface="Arial" panose="020B0604020202020204" pitchFamily="34" charset="0"/>
              </a:rPr>
              <a:t>Gymnasium </a:t>
            </a:r>
            <a:r>
              <a:rPr lang="de-DE" altLang="de-DE" dirty="0">
                <a:latin typeface="Arial" panose="020B0604020202020204" pitchFamily="34" charset="0"/>
              </a:rPr>
              <a:t>(</a:t>
            </a:r>
            <a:r>
              <a:rPr lang="de-DE" altLang="de-DE" dirty="0" err="1">
                <a:latin typeface="Arial" panose="020B0604020202020204" pitchFamily="34" charset="0"/>
              </a:rPr>
              <a:t>Gym</a:t>
            </a:r>
            <a:r>
              <a:rPr lang="de-DE" altLang="de-DE" dirty="0">
                <a:latin typeface="Arial" panose="020B0604020202020204" pitchFamily="34" charset="0"/>
              </a:rPr>
              <a:t>)	</a:t>
            </a:r>
          </a:p>
          <a:p>
            <a:r>
              <a:rPr lang="de-DE" altLang="de-DE" dirty="0" err="1">
                <a:latin typeface="Arial" panose="020B0604020202020204" pitchFamily="34" charset="0"/>
              </a:rPr>
              <a:t>GemS</a:t>
            </a:r>
            <a:r>
              <a:rPr lang="de-DE" altLang="de-DE" dirty="0">
                <a:latin typeface="Arial" panose="020B0604020202020204" pitchFamily="34" charset="0"/>
              </a:rPr>
              <a:t> und </a:t>
            </a:r>
            <a:r>
              <a:rPr lang="de-DE" altLang="de-DE" dirty="0" err="1">
                <a:latin typeface="Arial" panose="020B0604020202020204" pitchFamily="34" charset="0"/>
              </a:rPr>
              <a:t>Gym</a:t>
            </a:r>
            <a:r>
              <a:rPr lang="de-DE" altLang="de-DE" dirty="0">
                <a:latin typeface="Arial" panose="020B0604020202020204" pitchFamily="34" charset="0"/>
              </a:rPr>
              <a:t> bauen auf der vierjährigen Grundschule auf.</a:t>
            </a:r>
          </a:p>
          <a:p>
            <a:pPr marL="176213" marR="0" indent="-176213" algn="l" defTabSz="914400" rtl="0" eaLnBrk="1" fontAlgn="auto" latinLnBrk="0" hangingPunct="1">
              <a:lnSpc>
                <a:spcPct val="105000"/>
              </a:lnSpc>
              <a:spcBef>
                <a:spcPts val="0"/>
              </a:spcBef>
              <a:spcAft>
                <a:spcPts val="0"/>
              </a:spcAft>
              <a:buClrTx/>
              <a:buSzTx/>
              <a:buFont typeface="Arial" panose="020B0604020202020204" pitchFamily="34" charset="0"/>
              <a:buChar char="•"/>
              <a:tabLst/>
              <a:defRPr/>
            </a:pPr>
            <a:r>
              <a:rPr lang="de-DE" altLang="de-DE" dirty="0" err="1">
                <a:latin typeface="Arial" panose="020B0604020202020204" pitchFamily="34" charset="0"/>
              </a:rPr>
              <a:t>GemS</a:t>
            </a:r>
            <a:r>
              <a:rPr lang="de-DE" altLang="de-DE" dirty="0">
                <a:latin typeface="Arial" panose="020B0604020202020204" pitchFamily="34" charset="0"/>
              </a:rPr>
              <a:t> und Gym stellen zwei gleichwertige Säulen </a:t>
            </a:r>
            <a:r>
              <a:rPr lang="de-DE" altLang="de-DE" dirty="0" smtClean="0">
                <a:latin typeface="Arial" panose="020B0604020202020204" pitchFamily="34" charset="0"/>
              </a:rPr>
              <a:t>dar, die beide</a:t>
            </a:r>
            <a:r>
              <a:rPr lang="de-DE" altLang="de-DE" baseline="0" dirty="0" smtClean="0">
                <a:latin typeface="Arial" panose="020B0604020202020204" pitchFamily="34" charset="0"/>
              </a:rPr>
              <a:t> bis zur Allgemeinen Hochschulreife (Abitur) führen.</a:t>
            </a:r>
            <a:endParaRPr lang="de-DE" altLang="de-DE" dirty="0" smtClean="0">
              <a:latin typeface="Arial" panose="020B0604020202020204" pitchFamily="34" charset="0"/>
            </a:endParaRPr>
          </a:p>
          <a:p>
            <a:r>
              <a:rPr lang="de-DE" altLang="de-DE" dirty="0" smtClean="0">
                <a:latin typeface="Arial" panose="020B0604020202020204" pitchFamily="34" charset="0"/>
              </a:rPr>
              <a:t>Ab</a:t>
            </a:r>
            <a:r>
              <a:rPr lang="de-DE" altLang="de-DE" baseline="0" dirty="0" smtClean="0">
                <a:latin typeface="Arial" panose="020B0604020202020204" pitchFamily="34" charset="0"/>
              </a:rPr>
              <a:t> Ende</a:t>
            </a:r>
            <a:r>
              <a:rPr lang="de-DE" altLang="de-DE" dirty="0" smtClean="0">
                <a:latin typeface="Arial" panose="020B0604020202020204" pitchFamily="34" charset="0"/>
              </a:rPr>
              <a:t> der Klassenstufe 9 ist ein Wechsel in die Duale Ausbildung</a:t>
            </a:r>
            <a:r>
              <a:rPr lang="de-DE" altLang="de-DE" baseline="0" dirty="0" smtClean="0">
                <a:latin typeface="Arial" panose="020B0604020202020204" pitchFamily="34" charset="0"/>
              </a:rPr>
              <a:t> oder in eine weiterführende Schulform der beruflichen Schulen möglich.</a:t>
            </a:r>
            <a:endParaRPr lang="de-DE" altLang="de-DE" dirty="0">
              <a:latin typeface="Arial" panose="020B0604020202020204" pitchFamily="34" charset="0"/>
            </a:endParaRPr>
          </a:p>
          <a:p>
            <a:pPr algn="just"/>
            <a:r>
              <a:rPr lang="de-DE" altLang="de-DE" b="1" dirty="0">
                <a:latin typeface="Arial" panose="020B0604020202020204" pitchFamily="34" charset="0"/>
              </a:rPr>
              <a:t>Ein leistungsfähiges und leistungswilliges Kind hat in beiden Schulformen die Möglichkeit, </a:t>
            </a:r>
            <a:r>
              <a:rPr lang="de-DE" altLang="de-DE" b="1" dirty="0" smtClean="0">
                <a:latin typeface="Arial" panose="020B0604020202020204" pitchFamily="34" charset="0"/>
              </a:rPr>
              <a:t>das Abitur </a:t>
            </a:r>
            <a:r>
              <a:rPr lang="de-DE" altLang="de-DE" b="1" dirty="0">
                <a:latin typeface="Arial" panose="020B0604020202020204" pitchFamily="34" charset="0"/>
              </a:rPr>
              <a:t>zu </a:t>
            </a:r>
            <a:r>
              <a:rPr lang="de-DE" altLang="de-DE" b="1" dirty="0" smtClean="0">
                <a:latin typeface="Arial" panose="020B0604020202020204" pitchFamily="34" charset="0"/>
              </a:rPr>
              <a:t>erlangen.</a:t>
            </a:r>
            <a:endParaRPr lang="de-DE" altLang="de-DE" b="1" dirty="0">
              <a:latin typeface="Arial" panose="020B0604020202020204" pitchFamily="34" charset="0"/>
            </a:endParaRPr>
          </a:p>
          <a:p>
            <a:pPr marL="0" indent="0" algn="just">
              <a:buNone/>
            </a:pPr>
            <a:endParaRPr lang="de-DE" altLang="de-DE" b="1" dirty="0">
              <a:latin typeface="Arial" panose="020B0604020202020204" pitchFamily="34" charset="0"/>
            </a:endParaRPr>
          </a:p>
          <a:p>
            <a:pPr algn="just"/>
            <a:r>
              <a:rPr lang="de-DE" altLang="de-DE" u="sng" dirty="0">
                <a:latin typeface="Arial" panose="020B0604020202020204" pitchFamily="34" charset="0"/>
              </a:rPr>
              <a:t>Grundlage für die Wahl der weiterführenden Schule (</a:t>
            </a:r>
            <a:r>
              <a:rPr lang="de-DE" altLang="de-DE" u="sng" dirty="0" err="1">
                <a:latin typeface="Arial" panose="020B0604020202020204" pitchFamily="34" charset="0"/>
              </a:rPr>
              <a:t>Gym</a:t>
            </a:r>
            <a:r>
              <a:rPr lang="de-DE" altLang="de-DE" u="sng" dirty="0">
                <a:latin typeface="Arial" panose="020B0604020202020204" pitchFamily="34" charset="0"/>
              </a:rPr>
              <a:t> oder GemS) sind </a:t>
            </a:r>
            <a:endParaRPr lang="de-DE" altLang="de-DE" u="sng" dirty="0" smtClean="0">
              <a:latin typeface="Arial" panose="020B0604020202020204" pitchFamily="34" charset="0"/>
            </a:endParaRPr>
          </a:p>
          <a:p>
            <a:pPr lvl="1" algn="just">
              <a:buFont typeface="Courier New" panose="02070309020205020404" pitchFamily="49" charset="0"/>
              <a:buChar char="o"/>
            </a:pPr>
            <a:r>
              <a:rPr lang="de-DE" altLang="de-DE" dirty="0" smtClean="0">
                <a:latin typeface="Arial" panose="020B0604020202020204" pitchFamily="34" charset="0"/>
              </a:rPr>
              <a:t>neben </a:t>
            </a:r>
            <a:r>
              <a:rPr lang="de-DE" altLang="de-DE" dirty="0">
                <a:latin typeface="Arial" panose="020B0604020202020204" pitchFamily="34" charset="0"/>
              </a:rPr>
              <a:t>den Noten vor allem auch die Lern- und Leistungsentwicklung, die Arbeitshaltung, das Sozialverhalten und das </a:t>
            </a:r>
            <a:r>
              <a:rPr lang="de-DE" altLang="de-DE" dirty="0" smtClean="0">
                <a:latin typeface="Arial" panose="020B0604020202020204" pitchFamily="34" charset="0"/>
              </a:rPr>
              <a:t>Denkvermögen des Kindes, </a:t>
            </a:r>
            <a:r>
              <a:rPr lang="de-DE" altLang="de-DE" dirty="0">
                <a:latin typeface="Arial" panose="020B0604020202020204" pitchFamily="34" charset="0"/>
              </a:rPr>
              <a:t>wie sie im Entwicklungsbericht des Halbjahreszeugnisses der Klassenstufe 4 </a:t>
            </a:r>
            <a:r>
              <a:rPr lang="de-DE" altLang="de-DE" dirty="0" smtClean="0">
                <a:latin typeface="Arial" panose="020B0604020202020204" pitchFamily="34" charset="0"/>
              </a:rPr>
              <a:t>beschrieben </a:t>
            </a:r>
            <a:r>
              <a:rPr lang="de-DE" altLang="de-DE" dirty="0">
                <a:latin typeface="Arial" panose="020B0604020202020204" pitchFamily="34" charset="0"/>
              </a:rPr>
              <a:t>sind</a:t>
            </a:r>
            <a:r>
              <a:rPr lang="de-DE" altLang="de-DE" dirty="0" smtClean="0">
                <a:latin typeface="Arial" panose="020B0604020202020204" pitchFamily="34" charset="0"/>
              </a:rPr>
              <a:t>.</a:t>
            </a:r>
          </a:p>
          <a:p>
            <a:pPr lvl="1" algn="just">
              <a:buFont typeface="Courier New" panose="02070309020205020404" pitchFamily="49" charset="0"/>
              <a:buChar char="o"/>
            </a:pPr>
            <a:r>
              <a:rPr lang="de-DE" altLang="de-DE" dirty="0" smtClean="0">
                <a:latin typeface="Arial" panose="020B0604020202020204" pitchFamily="34" charset="0"/>
              </a:rPr>
              <a:t>das </a:t>
            </a:r>
            <a:r>
              <a:rPr lang="de-DE" altLang="de-DE" dirty="0">
                <a:latin typeface="Arial" panose="020B0604020202020204" pitchFamily="34" charset="0"/>
                <a:sym typeface="Wingdings" panose="05000000000000000000" pitchFamily="2" charset="2"/>
              </a:rPr>
              <a:t>Beratungsgespräch mit der Klassenlehrkraft zum Schulhalbjahr der Klassenstufe 4 </a:t>
            </a:r>
            <a:endParaRPr lang="de-DE" altLang="de-DE" dirty="0" smtClean="0">
              <a:latin typeface="Arial" panose="020B0604020202020204" pitchFamily="34" charset="0"/>
              <a:sym typeface="Wingdings" panose="05000000000000000000" pitchFamily="2" charset="2"/>
            </a:endParaRPr>
          </a:p>
          <a:p>
            <a:pPr marL="176213" lvl="1" indent="0" algn="just">
              <a:buNone/>
            </a:pPr>
            <a:r>
              <a:rPr lang="de-DE" altLang="de-DE" dirty="0" smtClean="0">
                <a:latin typeface="Arial" panose="020B0604020202020204" pitchFamily="34" charset="0"/>
                <a:sym typeface="Wingdings" panose="05000000000000000000" pitchFamily="2" charset="2"/>
              </a:rPr>
              <a:t>Die </a:t>
            </a:r>
            <a:r>
              <a:rPr lang="de-DE" altLang="de-DE" dirty="0">
                <a:latin typeface="Arial" panose="020B0604020202020204" pitchFamily="34" charset="0"/>
                <a:sym typeface="Wingdings" panose="05000000000000000000" pitchFamily="2" charset="2"/>
              </a:rPr>
              <a:t>Teilnahme an den Informationsveranstaltungen der beiden Schulformen </a:t>
            </a:r>
            <a:r>
              <a:rPr lang="de-DE" altLang="de-DE" dirty="0" smtClean="0">
                <a:latin typeface="Arial" panose="020B0604020202020204" pitchFamily="34" charset="0"/>
                <a:sym typeface="Wingdings" panose="05000000000000000000" pitchFamily="2" charset="2"/>
              </a:rPr>
              <a:t>(GemS und </a:t>
            </a:r>
            <a:r>
              <a:rPr lang="de-DE" altLang="de-DE" dirty="0" err="1" smtClean="0">
                <a:latin typeface="Arial" panose="020B0604020202020204" pitchFamily="34" charset="0"/>
                <a:sym typeface="Wingdings" panose="05000000000000000000" pitchFamily="2" charset="2"/>
              </a:rPr>
              <a:t>Gym</a:t>
            </a:r>
            <a:r>
              <a:rPr lang="de-DE" altLang="de-DE" dirty="0" smtClean="0">
                <a:latin typeface="Arial" panose="020B0604020202020204" pitchFamily="34" charset="0"/>
                <a:sym typeface="Wingdings" panose="05000000000000000000" pitchFamily="2" charset="2"/>
              </a:rPr>
              <a:t>) wird empfohlen</a:t>
            </a:r>
            <a:r>
              <a:rPr lang="de-DE" altLang="de-DE" dirty="0">
                <a:latin typeface="Arial" panose="020B0604020202020204" pitchFamily="34" charset="0"/>
                <a:sym typeface="Wingdings" panose="05000000000000000000" pitchFamily="2" charset="2"/>
              </a:rPr>
              <a:t>, </a:t>
            </a:r>
            <a:r>
              <a:rPr lang="de-DE" altLang="de-DE" dirty="0" smtClean="0">
                <a:latin typeface="Arial" panose="020B0604020202020204" pitchFamily="34" charset="0"/>
                <a:sym typeface="Wingdings" panose="05000000000000000000" pitchFamily="2" charset="2"/>
              </a:rPr>
              <a:t>ebenso die dort angebotenen individuellen Beratungsgespräche, </a:t>
            </a:r>
            <a:r>
              <a:rPr lang="de-DE" altLang="de-DE" dirty="0">
                <a:latin typeface="Arial" panose="020B0604020202020204" pitchFamily="34" charset="0"/>
                <a:sym typeface="Wingdings" panose="05000000000000000000" pitchFamily="2" charset="2"/>
              </a:rPr>
              <a:t>um die geeignete Schulform für das Kind zu finden</a:t>
            </a:r>
            <a:endParaRPr lang="de-DE" altLang="de-DE" dirty="0">
              <a:latin typeface="Arial" panose="020B0604020202020204" pitchFamily="34" charset="0"/>
            </a:endParaRPr>
          </a:p>
          <a:p>
            <a:pPr marL="0" marR="0" indent="0" algn="just" defTabSz="914400" rtl="0" eaLnBrk="1" fontAlgn="auto" latinLnBrk="0" hangingPunct="1">
              <a:lnSpc>
                <a:spcPct val="105000"/>
              </a:lnSpc>
              <a:spcBef>
                <a:spcPts val="0"/>
              </a:spcBef>
              <a:spcAft>
                <a:spcPts val="0"/>
              </a:spcAft>
              <a:buClrTx/>
              <a:buSzTx/>
              <a:buFont typeface="Arial" panose="020B0604020202020204" pitchFamily="34" charset="0"/>
              <a:buNone/>
              <a:tabLst/>
              <a:defRPr/>
            </a:pPr>
            <a:endParaRPr lang="de-DE" altLang="de-DE" dirty="0">
              <a:latin typeface="Arial" panose="020B0604020202020204" pitchFamily="34" charset="0"/>
              <a:sym typeface="Wingdings" panose="05000000000000000000" pitchFamily="2" charset="2"/>
            </a:endParaRPr>
          </a:p>
          <a:p>
            <a:endParaRPr lang="de-DE" altLang="de-DE"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2</a:t>
            </a:fld>
            <a:endParaRPr lang="de-DE" dirty="0"/>
          </a:p>
        </p:txBody>
      </p:sp>
    </p:spTree>
    <p:extLst>
      <p:ext uri="{BB962C8B-B14F-4D97-AF65-F5344CB8AC3E}">
        <p14:creationId xmlns:p14="http://schemas.microsoft.com/office/powerpoint/2010/main" val="20958698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bwMode="auto">
          <a:xfrm>
            <a:off x="663575" y="6445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Rectangle 3"/>
          <p:cNvSpPr>
            <a:spLocks noGrp="1"/>
          </p:cNvSpPr>
          <p:nvPr>
            <p:ph type="body" idx="1"/>
          </p:nvPr>
        </p:nvSpPr>
        <p:spPr bwMode="auto">
          <a:xfrm>
            <a:off x="662533" y="4840435"/>
            <a:ext cx="5400600" cy="45866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90000"/>
              </a:lnSpc>
              <a:buNone/>
            </a:pPr>
            <a:r>
              <a:rPr lang="de-DE" altLang="de-DE" b="1" dirty="0" smtClean="0">
                <a:latin typeface="Arial" panose="020B0604020202020204" pitchFamily="34" charset="0"/>
              </a:rPr>
              <a:t>Zweijährige Berufsfachschule </a:t>
            </a:r>
            <a:r>
              <a:rPr lang="de-DE" altLang="de-DE" dirty="0" smtClean="0">
                <a:latin typeface="Arial" panose="020B0604020202020204" pitchFamily="34" charset="0"/>
              </a:rPr>
              <a:t>sind Gewerbeschule, Sozialpflegeschule</a:t>
            </a:r>
            <a:r>
              <a:rPr lang="de-DE" altLang="de-DE" baseline="0" dirty="0" smtClean="0">
                <a:latin typeface="Arial" panose="020B0604020202020204" pitchFamily="34" charset="0"/>
              </a:rPr>
              <a:t> und Handelsschule.</a:t>
            </a:r>
          </a:p>
          <a:p>
            <a:pPr marL="0" indent="0">
              <a:lnSpc>
                <a:spcPct val="90000"/>
              </a:lnSpc>
              <a:buNone/>
            </a:pPr>
            <a:endParaRPr lang="de-DE" altLang="de-DE" dirty="0" smtClean="0">
              <a:latin typeface="Arial" panose="020B0604020202020204" pitchFamily="34" charset="0"/>
            </a:endParaRPr>
          </a:p>
          <a:p>
            <a:pPr marL="0" indent="0">
              <a:lnSpc>
                <a:spcPct val="90000"/>
              </a:lnSpc>
              <a:buNone/>
            </a:pPr>
            <a:r>
              <a:rPr lang="de-DE" altLang="de-DE" dirty="0" smtClean="0">
                <a:latin typeface="Arial" panose="020B0604020202020204" pitchFamily="34" charset="0"/>
              </a:rPr>
              <a:t>Zugangsvoraussetzung:</a:t>
            </a:r>
          </a:p>
          <a:p>
            <a:pPr marL="0" indent="0">
              <a:lnSpc>
                <a:spcPct val="90000"/>
              </a:lnSpc>
              <a:buNone/>
            </a:pPr>
            <a:endParaRPr lang="de-DE" altLang="de-DE" dirty="0" smtClean="0">
              <a:latin typeface="Arial" panose="020B0604020202020204" pitchFamily="34" charset="0"/>
            </a:endParaRPr>
          </a:p>
          <a:p>
            <a:pPr marL="0" indent="0">
              <a:lnSpc>
                <a:spcPct val="90000"/>
              </a:lnSpc>
              <a:buNone/>
            </a:pPr>
            <a:r>
              <a:rPr lang="de-DE" altLang="de-DE" dirty="0" smtClean="0">
                <a:latin typeface="Arial" panose="020B0604020202020204" pitchFamily="34" charset="0"/>
              </a:rPr>
              <a:t>Über</a:t>
            </a:r>
            <a:r>
              <a:rPr lang="de-DE" altLang="de-DE" baseline="0" dirty="0" smtClean="0">
                <a:latin typeface="Arial" panose="020B0604020202020204" pitchFamily="34" charset="0"/>
              </a:rPr>
              <a:t> </a:t>
            </a:r>
            <a:r>
              <a:rPr lang="de-DE" altLang="de-DE" b="1" baseline="0" dirty="0" smtClean="0">
                <a:latin typeface="Arial" panose="020B0604020202020204" pitchFamily="34" charset="0"/>
              </a:rPr>
              <a:t>Gemeinschaftsschule</a:t>
            </a:r>
            <a:r>
              <a:rPr lang="de-DE" altLang="de-DE" baseline="0" dirty="0" smtClean="0">
                <a:latin typeface="Arial" panose="020B0604020202020204" pitchFamily="34" charset="0"/>
              </a:rPr>
              <a:t>:</a:t>
            </a:r>
          </a:p>
          <a:p>
            <a:pPr marL="177552" indent="-177552">
              <a:lnSpc>
                <a:spcPct val="90000"/>
              </a:lnSpc>
              <a:buFontTx/>
              <a:buChar char="-"/>
            </a:pPr>
            <a:r>
              <a:rPr lang="de-DE" altLang="de-DE" baseline="0" dirty="0" smtClean="0">
                <a:latin typeface="Arial" panose="020B0604020202020204" pitchFamily="34" charset="0"/>
              </a:rPr>
              <a:t>Hauptschulabschluss mit bestimmtem Notenprofil </a:t>
            </a:r>
          </a:p>
          <a:p>
            <a:pPr marL="363101" lvl="1" indent="-177552">
              <a:lnSpc>
                <a:spcPct val="90000"/>
              </a:lnSpc>
              <a:buFontTx/>
              <a:buChar char="-"/>
            </a:pPr>
            <a:r>
              <a:rPr lang="de-DE" altLang="de-DE" baseline="0" dirty="0" smtClean="0">
                <a:latin typeface="Arial" panose="020B0604020202020204" pitchFamily="34" charset="0"/>
              </a:rPr>
              <a:t>Notenprofil:</a:t>
            </a:r>
          </a:p>
          <a:p>
            <a:pPr marL="542251" lvl="2" indent="-177552">
              <a:lnSpc>
                <a:spcPct val="90000"/>
              </a:lnSpc>
              <a:buFontTx/>
              <a:buChar char="-"/>
            </a:pPr>
            <a:r>
              <a:rPr lang="de-DE" altLang="de-DE" baseline="0" dirty="0" smtClean="0">
                <a:latin typeface="Arial" panose="020B0604020202020204" pitchFamily="34" charset="0"/>
              </a:rPr>
              <a:t>in den Fächern Deutsch, Mathematik, 1. Fremdsprache min. 07 Punkte im Durchschnitt bezogen auf das Grundkursniveau</a:t>
            </a:r>
          </a:p>
          <a:p>
            <a:pPr marL="719803" lvl="3" indent="-177552">
              <a:lnSpc>
                <a:spcPct val="90000"/>
              </a:lnSpc>
              <a:buFontTx/>
              <a:buChar char="-"/>
            </a:pPr>
            <a:r>
              <a:rPr lang="de-DE" altLang="de-DE" baseline="0" dirty="0" smtClean="0">
                <a:latin typeface="Arial" panose="020B0604020202020204" pitchFamily="34" charset="0"/>
              </a:rPr>
              <a:t>keines dieser Fächer schlechter als 04 Punkte</a:t>
            </a:r>
          </a:p>
          <a:p>
            <a:pPr marL="542251" lvl="2" indent="-177552">
              <a:lnSpc>
                <a:spcPct val="90000"/>
              </a:lnSpc>
              <a:buFontTx/>
              <a:buChar char="-"/>
            </a:pPr>
            <a:r>
              <a:rPr lang="de-DE" altLang="de-DE" baseline="0" dirty="0" smtClean="0">
                <a:latin typeface="Arial" panose="020B0604020202020204" pitchFamily="34" charset="0"/>
              </a:rPr>
              <a:t>Leistungen in Gesellschaftswissenschaften, den Wahlpflichtfächern (ohne vierstündige 2. Fremdsprache, wenn diese schlechter als 04 ist), Physik, Chemie, Biologie min. 07 Punkte im Durchschnitt</a:t>
            </a:r>
          </a:p>
          <a:p>
            <a:pPr marL="719803" lvl="3" indent="-177552">
              <a:lnSpc>
                <a:spcPct val="90000"/>
              </a:lnSpc>
              <a:buFontTx/>
              <a:buChar char="-"/>
            </a:pPr>
            <a:r>
              <a:rPr lang="de-DE" altLang="de-DE" baseline="0" dirty="0" smtClean="0">
                <a:latin typeface="Arial" panose="020B0604020202020204" pitchFamily="34" charset="0"/>
              </a:rPr>
              <a:t>keines dieser Fächer 00 Punkte</a:t>
            </a:r>
          </a:p>
          <a:p>
            <a:pPr marL="719803" lvl="3" indent="-177552">
              <a:lnSpc>
                <a:spcPct val="90000"/>
              </a:lnSpc>
              <a:buFontTx/>
              <a:buChar char="-"/>
            </a:pPr>
            <a:r>
              <a:rPr lang="de-DE" altLang="de-DE" baseline="0" dirty="0" smtClean="0">
                <a:latin typeface="Arial" panose="020B0604020202020204" pitchFamily="34" charset="0"/>
              </a:rPr>
              <a:t>max. eines dieser Fächer schlechter als 04 Punkte</a:t>
            </a:r>
            <a:endParaRPr lang="de-DE" altLang="de-DE" baseline="0" dirty="0">
              <a:latin typeface="Arial" panose="020B0604020202020204" pitchFamily="34" charset="0"/>
            </a:endParaRPr>
          </a:p>
          <a:p>
            <a:pPr marL="177552" indent="-177552">
              <a:lnSpc>
                <a:spcPct val="90000"/>
              </a:lnSpc>
              <a:buFontTx/>
              <a:buChar char="-"/>
            </a:pPr>
            <a:endParaRPr lang="de-DE" altLang="de-DE" baseline="0" dirty="0">
              <a:latin typeface="Arial" panose="020B0604020202020204" pitchFamily="34" charset="0"/>
            </a:endParaRPr>
          </a:p>
          <a:p>
            <a:pPr marL="0" indent="0">
              <a:lnSpc>
                <a:spcPct val="90000"/>
              </a:lnSpc>
              <a:buNone/>
            </a:pPr>
            <a:r>
              <a:rPr lang="de-DE" altLang="de-DE" baseline="0" dirty="0" smtClean="0">
                <a:latin typeface="Arial" panose="020B0604020202020204" pitchFamily="34" charset="0"/>
              </a:rPr>
              <a:t>Über das </a:t>
            </a:r>
            <a:r>
              <a:rPr lang="de-DE" altLang="de-DE" b="1" baseline="0" dirty="0" smtClean="0">
                <a:latin typeface="Arial" panose="020B0604020202020204" pitchFamily="34" charset="0"/>
              </a:rPr>
              <a:t>Gymnasium</a:t>
            </a:r>
            <a:r>
              <a:rPr lang="de-DE" altLang="de-DE" baseline="0" dirty="0" smtClean="0">
                <a:latin typeface="Arial" panose="020B0604020202020204" pitchFamily="34" charset="0"/>
              </a:rPr>
              <a:t>:</a:t>
            </a:r>
          </a:p>
          <a:p>
            <a:pPr marL="177552" indent="-177552">
              <a:lnSpc>
                <a:spcPct val="90000"/>
              </a:lnSpc>
              <a:buFontTx/>
              <a:buChar char="-"/>
            </a:pPr>
            <a:r>
              <a:rPr lang="de-DE" altLang="de-DE" baseline="0" dirty="0" smtClean="0">
                <a:solidFill>
                  <a:srgbClr val="FF0000"/>
                </a:solidFill>
                <a:latin typeface="Arial" panose="020B0604020202020204" pitchFamily="34" charset="0"/>
              </a:rPr>
              <a:t>Versetzung in die Einführungsphase</a:t>
            </a:r>
          </a:p>
          <a:p>
            <a:pPr marL="0" indent="0">
              <a:lnSpc>
                <a:spcPct val="90000"/>
              </a:lnSpc>
              <a:buNone/>
            </a:pPr>
            <a:endParaRPr lang="de-DE" altLang="de-DE" baseline="0" dirty="0" smtClean="0">
              <a:latin typeface="Arial" panose="020B0604020202020204" pitchFamily="34" charset="0"/>
            </a:endParaRPr>
          </a:p>
          <a:p>
            <a:pPr marL="0" indent="0">
              <a:lnSpc>
                <a:spcPct val="90000"/>
              </a:lnSpc>
              <a:buNone/>
            </a:pPr>
            <a:r>
              <a:rPr lang="de-DE" altLang="de-DE" baseline="0" dirty="0" smtClean="0">
                <a:latin typeface="Arial" panose="020B0604020202020204" pitchFamily="34" charset="0"/>
              </a:rPr>
              <a:t>Abschluss:</a:t>
            </a:r>
          </a:p>
          <a:p>
            <a:pPr marL="177552" indent="-177552">
              <a:lnSpc>
                <a:spcPct val="90000"/>
              </a:lnSpc>
              <a:buFontTx/>
              <a:buChar char="-"/>
            </a:pPr>
            <a:r>
              <a:rPr lang="de-DE" altLang="de-DE" baseline="0" dirty="0" smtClean="0">
                <a:latin typeface="Arial" panose="020B0604020202020204" pitchFamily="34" charset="0"/>
              </a:rPr>
              <a:t>Abschluss der Berufsfachschule</a:t>
            </a:r>
          </a:p>
          <a:p>
            <a:pPr marL="177552" indent="-177552">
              <a:lnSpc>
                <a:spcPct val="90000"/>
              </a:lnSpc>
              <a:buFontTx/>
              <a:buChar char="-"/>
            </a:pPr>
            <a:r>
              <a:rPr lang="de-DE" altLang="de-DE" baseline="0" dirty="0" smtClean="0">
                <a:latin typeface="Arial" panose="020B0604020202020204" pitchFamily="34" charset="0"/>
              </a:rPr>
              <a:t>Mittlerer Bildungsabschluss</a:t>
            </a:r>
          </a:p>
          <a:p>
            <a:pPr marL="0" indent="0">
              <a:lnSpc>
                <a:spcPct val="90000"/>
              </a:lnSpc>
              <a:buNone/>
            </a:pPr>
            <a:endParaRPr lang="de-DE" altLang="de-DE" baseline="0" dirty="0" smtClean="0">
              <a:latin typeface="Arial" panose="020B0604020202020204" pitchFamily="34" charset="0"/>
            </a:endParaRPr>
          </a:p>
          <a:p>
            <a:pPr marL="0" indent="0">
              <a:lnSpc>
                <a:spcPct val="90000"/>
              </a:lnSpc>
              <a:buNone/>
            </a:pPr>
            <a:r>
              <a:rPr lang="de-DE" altLang="de-DE" baseline="0" dirty="0" smtClean="0">
                <a:latin typeface="Arial" panose="020B0604020202020204" pitchFamily="34" charset="0"/>
              </a:rPr>
              <a:t>Nach dem Besuch einer Berufsfachschule besteht die Möglichkeit einer Berufsausbildung, des Besuchs einer Fachoberschule oder des Beruflichen Gymnasiums (bei bestimmtem Notenprofil).</a:t>
            </a:r>
          </a:p>
          <a:p>
            <a:pPr marL="542251" lvl="2" indent="-177552">
              <a:lnSpc>
                <a:spcPct val="90000"/>
              </a:lnSpc>
              <a:buFont typeface="Symbol" panose="05050102010706020507" pitchFamily="18" charset="2"/>
              <a:buChar char="-"/>
            </a:pPr>
            <a:r>
              <a:rPr lang="de-DE" altLang="de-DE" baseline="0" dirty="0" smtClean="0">
                <a:latin typeface="Arial" panose="020B0604020202020204" pitchFamily="34" charset="0"/>
              </a:rPr>
              <a:t> Notenprofil für das </a:t>
            </a:r>
            <a:r>
              <a:rPr lang="de-DE" altLang="de-DE" b="1" baseline="0" dirty="0" smtClean="0">
                <a:latin typeface="Arial" panose="020B0604020202020204" pitchFamily="34" charset="0"/>
              </a:rPr>
              <a:t>Berufliche Oberstufengymnasium</a:t>
            </a:r>
            <a:r>
              <a:rPr lang="de-DE" altLang="de-DE" baseline="0" dirty="0" smtClean="0">
                <a:latin typeface="Arial" panose="020B0604020202020204" pitchFamily="34" charset="0"/>
              </a:rPr>
              <a:t>:</a:t>
            </a:r>
          </a:p>
          <a:p>
            <a:pPr marL="719803" lvl="3" indent="-177552">
              <a:lnSpc>
                <a:spcPct val="90000"/>
              </a:lnSpc>
              <a:buFont typeface="Symbol" panose="05050102010706020507" pitchFamily="18" charset="2"/>
              <a:buChar char="-"/>
            </a:pPr>
            <a:r>
              <a:rPr lang="de-DE" altLang="de-DE" baseline="0" dirty="0" smtClean="0">
                <a:latin typeface="Arial" panose="020B0604020202020204" pitchFamily="34" charset="0"/>
              </a:rPr>
              <a:t>Durchschnittsnote in Deutsch, Mathematik, Fremdsprache, fachrichtungsbezogenes Fach min. 2,5</a:t>
            </a:r>
          </a:p>
          <a:p>
            <a:pPr marL="905351" lvl="4" indent="-177552">
              <a:lnSpc>
                <a:spcPct val="90000"/>
              </a:lnSpc>
              <a:buFont typeface="Symbol" panose="05050102010706020507" pitchFamily="18" charset="2"/>
              <a:buChar char="-"/>
            </a:pPr>
            <a:r>
              <a:rPr lang="de-DE" altLang="de-DE" baseline="0" dirty="0" smtClean="0">
                <a:latin typeface="Arial" panose="020B0604020202020204" pitchFamily="34" charset="0"/>
              </a:rPr>
              <a:t>in keinem dieser Fächer Note schlechter als befriedigend</a:t>
            </a:r>
          </a:p>
          <a:p>
            <a:pPr marL="719803" lvl="3" indent="-177552">
              <a:lnSpc>
                <a:spcPct val="90000"/>
              </a:lnSpc>
              <a:buFont typeface="Symbol" panose="05050102010706020507" pitchFamily="18" charset="2"/>
              <a:buChar char="-"/>
            </a:pPr>
            <a:r>
              <a:rPr lang="de-DE" altLang="de-DE" baseline="0" dirty="0" smtClean="0">
                <a:latin typeface="Arial" panose="020B0604020202020204" pitchFamily="34" charset="0"/>
              </a:rPr>
              <a:t>Durchschnittsnote in den übrigen Fächern min. 2,75</a:t>
            </a:r>
          </a:p>
          <a:p>
            <a:pPr marL="905351" lvl="4" indent="-177552">
              <a:lnSpc>
                <a:spcPct val="90000"/>
              </a:lnSpc>
              <a:buFont typeface="Symbol" panose="05050102010706020507" pitchFamily="18" charset="2"/>
              <a:buChar char="-"/>
            </a:pPr>
            <a:r>
              <a:rPr lang="de-DE" altLang="de-DE" baseline="0" dirty="0" smtClean="0">
                <a:latin typeface="Arial" panose="020B0604020202020204" pitchFamily="34" charset="0"/>
              </a:rPr>
              <a:t>max. in einem dieser Fächer die Note mangelhaft</a:t>
            </a:r>
          </a:p>
          <a:p>
            <a:pPr marL="542250" lvl="3" indent="0">
              <a:lnSpc>
                <a:spcPct val="90000"/>
              </a:lnSpc>
              <a:buNone/>
            </a:pPr>
            <a:r>
              <a:rPr lang="de-DE" altLang="de-DE" baseline="0" dirty="0" smtClean="0">
                <a:latin typeface="Arial" panose="020B0604020202020204" pitchFamily="34" charset="0"/>
              </a:rPr>
              <a:t>oder</a:t>
            </a:r>
          </a:p>
          <a:p>
            <a:pPr marL="719803" lvl="3" indent="-177552">
              <a:lnSpc>
                <a:spcPct val="90000"/>
              </a:lnSpc>
              <a:buFont typeface="Symbol" panose="05050102010706020507" pitchFamily="18" charset="2"/>
              <a:buChar char="-"/>
            </a:pPr>
            <a:r>
              <a:rPr lang="de-DE" altLang="de-DE" baseline="0" dirty="0" smtClean="0">
                <a:latin typeface="Arial" panose="020B0604020202020204" pitchFamily="34" charset="0"/>
              </a:rPr>
              <a:t>Durchschnittsnote in Deutsch, Mathematik, Fremdsprache und fachrichtungsbezogenes Fach min. 2,0</a:t>
            </a:r>
          </a:p>
          <a:p>
            <a:pPr marL="905351" lvl="4" indent="-177552">
              <a:lnSpc>
                <a:spcPct val="90000"/>
              </a:lnSpc>
              <a:buFont typeface="Symbol" panose="05050102010706020507" pitchFamily="18" charset="2"/>
              <a:buChar char="-"/>
            </a:pPr>
            <a:r>
              <a:rPr lang="de-DE" altLang="de-DE" baseline="0" dirty="0" smtClean="0">
                <a:latin typeface="Arial" panose="020B0604020202020204" pitchFamily="34" charset="0"/>
              </a:rPr>
              <a:t>max. in einem dieser Fächer die Note ausreichend</a:t>
            </a:r>
          </a:p>
          <a:p>
            <a:pPr marL="719803" lvl="3" indent="-177552">
              <a:lnSpc>
                <a:spcPct val="90000"/>
              </a:lnSpc>
              <a:buFont typeface="Symbol" panose="05050102010706020507" pitchFamily="18" charset="2"/>
              <a:buChar char="-"/>
            </a:pPr>
            <a:r>
              <a:rPr lang="de-DE" altLang="de-DE" baseline="0" dirty="0" smtClean="0">
                <a:latin typeface="Arial" panose="020B0604020202020204" pitchFamily="34" charset="0"/>
              </a:rPr>
              <a:t>Durchschnittsnote in allen übrigen Fächern min. 2,75</a:t>
            </a:r>
          </a:p>
          <a:p>
            <a:pPr marL="905351" lvl="4" indent="-177552">
              <a:lnSpc>
                <a:spcPct val="90000"/>
              </a:lnSpc>
              <a:buFont typeface="Symbol" panose="05050102010706020507" pitchFamily="18" charset="2"/>
              <a:buChar char="-"/>
            </a:pPr>
            <a:r>
              <a:rPr lang="de-DE" altLang="de-DE" baseline="0" dirty="0" smtClean="0">
                <a:latin typeface="Arial" panose="020B0604020202020204" pitchFamily="34" charset="0"/>
              </a:rPr>
              <a:t>max. in einem dieser Fächer die Note mangelhaft</a:t>
            </a:r>
          </a:p>
          <a:p>
            <a:pPr marL="905351" lvl="4" indent="-177552">
              <a:lnSpc>
                <a:spcPct val="90000"/>
              </a:lnSpc>
              <a:buFont typeface="Symbol" panose="05050102010706020507" pitchFamily="18" charset="2"/>
              <a:buChar char="-"/>
            </a:pPr>
            <a:endParaRPr lang="de-DE" altLang="de-DE" baseline="0" dirty="0" smtClean="0">
              <a:latin typeface="Arial" panose="020B0604020202020204" pitchFamily="34" charset="0"/>
            </a:endParaRPr>
          </a:p>
          <a:p>
            <a:pPr marL="0" indent="0">
              <a:lnSpc>
                <a:spcPct val="90000"/>
              </a:lnSpc>
              <a:buNone/>
            </a:pPr>
            <a:r>
              <a:rPr lang="de-DE" altLang="de-DE" b="1" dirty="0" smtClean="0">
                <a:latin typeface="Arial" panose="020B0604020202020204" pitchFamily="34" charset="0"/>
              </a:rPr>
              <a:t>Fachoberschulen</a:t>
            </a:r>
            <a:r>
              <a:rPr lang="de-DE" altLang="de-DE" dirty="0" smtClean="0">
                <a:latin typeface="Arial" panose="020B0604020202020204" pitchFamily="34" charset="0"/>
              </a:rPr>
              <a:t> existieren in den Fachbereichen Wirtschaft, Design, Ernährung</a:t>
            </a:r>
            <a:r>
              <a:rPr lang="de-DE" altLang="de-DE" baseline="0" dirty="0" smtClean="0">
                <a:latin typeface="Arial" panose="020B0604020202020204" pitchFamily="34" charset="0"/>
              </a:rPr>
              <a:t> und Hauswirtschaft, Gesundheit und Soziales und Ingenieurwesen.</a:t>
            </a:r>
          </a:p>
          <a:p>
            <a:pPr marL="0" indent="0">
              <a:lnSpc>
                <a:spcPct val="90000"/>
              </a:lnSpc>
              <a:buNone/>
            </a:pPr>
            <a:endParaRPr lang="de-DE" altLang="de-DE" baseline="0" dirty="0" smtClean="0">
              <a:latin typeface="Arial" panose="020B0604020202020204" pitchFamily="34" charset="0"/>
            </a:endParaRPr>
          </a:p>
          <a:p>
            <a:pPr marL="0" indent="0">
              <a:lnSpc>
                <a:spcPct val="90000"/>
              </a:lnSpc>
              <a:buNone/>
            </a:pPr>
            <a:r>
              <a:rPr lang="de-DE" altLang="de-DE" baseline="0" dirty="0" smtClean="0">
                <a:latin typeface="Arial" panose="020B0604020202020204" pitchFamily="34" charset="0"/>
              </a:rPr>
              <a:t>Zugangsvoraussetzungen:</a:t>
            </a:r>
          </a:p>
          <a:p>
            <a:pPr marL="0" indent="0">
              <a:lnSpc>
                <a:spcPct val="90000"/>
              </a:lnSpc>
              <a:buNone/>
            </a:pPr>
            <a:endParaRPr lang="de-DE" altLang="de-DE" baseline="0" dirty="0" smtClean="0">
              <a:latin typeface="Arial" panose="020B0604020202020204" pitchFamily="34" charset="0"/>
            </a:endParaRPr>
          </a:p>
          <a:p>
            <a:pPr marL="0" indent="0">
              <a:lnSpc>
                <a:spcPct val="90000"/>
              </a:lnSpc>
              <a:buNone/>
            </a:pPr>
            <a:r>
              <a:rPr lang="de-DE" altLang="de-DE" baseline="0" dirty="0" smtClean="0">
                <a:latin typeface="Arial" panose="020B0604020202020204" pitchFamily="34" charset="0"/>
              </a:rPr>
              <a:t>Über die </a:t>
            </a:r>
            <a:r>
              <a:rPr lang="de-DE" altLang="de-DE" b="1" baseline="0" dirty="0" smtClean="0">
                <a:latin typeface="Arial" panose="020B0604020202020204" pitchFamily="34" charset="0"/>
              </a:rPr>
              <a:t>Gemeinschaftsschule</a:t>
            </a:r>
            <a:r>
              <a:rPr lang="de-DE" altLang="de-DE" baseline="0" dirty="0" smtClean="0">
                <a:latin typeface="Arial" panose="020B0604020202020204" pitchFamily="34" charset="0"/>
              </a:rPr>
              <a:t>:</a:t>
            </a:r>
          </a:p>
          <a:p>
            <a:pPr marL="177552" indent="-177552">
              <a:lnSpc>
                <a:spcPct val="90000"/>
              </a:lnSpc>
              <a:buFontTx/>
              <a:buChar char="-"/>
            </a:pPr>
            <a:r>
              <a:rPr lang="de-DE" altLang="de-DE" dirty="0" smtClean="0">
                <a:latin typeface="Arial" panose="020B0604020202020204" pitchFamily="34" charset="0"/>
              </a:rPr>
              <a:t>Mittlerer Bildungsabschluss</a:t>
            </a:r>
          </a:p>
          <a:p>
            <a:pPr marL="0" indent="0">
              <a:lnSpc>
                <a:spcPct val="90000"/>
              </a:lnSpc>
              <a:buNone/>
            </a:pPr>
            <a:endParaRPr lang="de-DE" altLang="de-DE" dirty="0" smtClean="0">
              <a:latin typeface="Arial" panose="020B0604020202020204" pitchFamily="34" charset="0"/>
            </a:endParaRPr>
          </a:p>
          <a:p>
            <a:pPr marL="0" indent="0">
              <a:lnSpc>
                <a:spcPct val="90000"/>
              </a:lnSpc>
              <a:buNone/>
            </a:pPr>
            <a:r>
              <a:rPr lang="de-DE" altLang="de-DE" dirty="0" smtClean="0">
                <a:latin typeface="Arial" panose="020B0604020202020204" pitchFamily="34" charset="0"/>
              </a:rPr>
              <a:t>Über das</a:t>
            </a:r>
            <a:r>
              <a:rPr lang="de-DE" altLang="de-DE" b="1" dirty="0" smtClean="0">
                <a:latin typeface="Arial" panose="020B0604020202020204" pitchFamily="34" charset="0"/>
              </a:rPr>
              <a:t> Gymnasium</a:t>
            </a:r>
            <a:r>
              <a:rPr lang="de-DE" altLang="de-DE" dirty="0" smtClean="0">
                <a:latin typeface="Arial" panose="020B0604020202020204" pitchFamily="34" charset="0"/>
              </a:rPr>
              <a:t>:</a:t>
            </a:r>
          </a:p>
          <a:p>
            <a:pPr marL="177552" indent="-177552">
              <a:lnSpc>
                <a:spcPct val="90000"/>
              </a:lnSpc>
              <a:buFontTx/>
              <a:buChar char="-"/>
            </a:pPr>
            <a:r>
              <a:rPr lang="de-DE" altLang="de-DE" dirty="0" smtClean="0">
                <a:solidFill>
                  <a:srgbClr val="FF0000"/>
                </a:solidFill>
                <a:latin typeface="Arial" panose="020B0604020202020204" pitchFamily="34" charset="0"/>
              </a:rPr>
              <a:t>Versetzung in </a:t>
            </a:r>
            <a:r>
              <a:rPr lang="de-DE" altLang="de-DE" baseline="0" dirty="0" smtClean="0">
                <a:solidFill>
                  <a:srgbClr val="FF0000"/>
                </a:solidFill>
                <a:latin typeface="Arial" panose="020B0604020202020204" pitchFamily="34" charset="0"/>
              </a:rPr>
              <a:t>die Einführungsphase</a:t>
            </a:r>
            <a:endParaRPr lang="de-DE" altLang="de-DE" dirty="0" smtClean="0">
              <a:solidFill>
                <a:srgbClr val="FF0000"/>
              </a:solidFill>
              <a:latin typeface="Arial" panose="020B0604020202020204" pitchFamily="34" charset="0"/>
            </a:endParaRPr>
          </a:p>
          <a:p>
            <a:pPr marL="0" indent="0">
              <a:lnSpc>
                <a:spcPct val="90000"/>
              </a:lnSpc>
              <a:buNone/>
            </a:pPr>
            <a:endParaRPr lang="de-DE" altLang="de-DE" dirty="0" smtClean="0">
              <a:latin typeface="Arial" panose="020B0604020202020204" pitchFamily="34" charset="0"/>
            </a:endParaRPr>
          </a:p>
          <a:p>
            <a:pPr marL="0" indent="0">
              <a:lnSpc>
                <a:spcPct val="90000"/>
              </a:lnSpc>
              <a:buNone/>
            </a:pPr>
            <a:r>
              <a:rPr lang="de-DE" altLang="de-DE" dirty="0" smtClean="0">
                <a:latin typeface="Arial" panose="020B0604020202020204" pitchFamily="34" charset="0"/>
              </a:rPr>
              <a:t>Abschluss:</a:t>
            </a:r>
          </a:p>
          <a:p>
            <a:pPr marL="177552" indent="-177552">
              <a:lnSpc>
                <a:spcPct val="90000"/>
              </a:lnSpc>
              <a:buFontTx/>
              <a:buChar char="-"/>
            </a:pPr>
            <a:r>
              <a:rPr lang="de-DE" altLang="de-DE" baseline="0" dirty="0" smtClean="0">
                <a:latin typeface="Arial" panose="020B0604020202020204" pitchFamily="34" charset="0"/>
              </a:rPr>
              <a:t>Fachhochschulreife</a:t>
            </a:r>
          </a:p>
          <a:p>
            <a:pPr marL="0" indent="0">
              <a:lnSpc>
                <a:spcPct val="90000"/>
              </a:lnSpc>
              <a:buNone/>
            </a:pPr>
            <a:endParaRPr lang="de-DE" altLang="de-DE" baseline="0" dirty="0" smtClean="0">
              <a:latin typeface="Arial" panose="020B0604020202020204" pitchFamily="34" charset="0"/>
            </a:endParaRPr>
          </a:p>
          <a:p>
            <a:pPr marL="0" indent="0">
              <a:lnSpc>
                <a:spcPct val="90000"/>
              </a:lnSpc>
              <a:buNone/>
            </a:pPr>
            <a:r>
              <a:rPr lang="de-DE" altLang="de-DE" baseline="0" dirty="0" smtClean="0">
                <a:latin typeface="Arial" panose="020B0604020202020204" pitchFamily="34" charset="0"/>
              </a:rPr>
              <a:t>Nach Abschluss der Fachoberschule besteht die Möglichkeit der Berufsausbildung, des Besuchs eines Beruflichen Oberstufengymnasiums oder einer Höheren Berufsfachschule (für Automatisierungstechnik, für Fremdsprachen in Wirtschaft und Verwaltung, für das Hotel-, Gaststätten- und Fremdenverkehrsgewerbe, für Wirtschaftsinformatik) sowie des Studiums an einer Fachhochschule.</a:t>
            </a:r>
          </a:p>
          <a:p>
            <a:pPr marL="0" indent="0">
              <a:lnSpc>
                <a:spcPct val="90000"/>
              </a:lnSpc>
              <a:buNone/>
            </a:pPr>
            <a:endParaRPr lang="de-DE" altLang="de-DE" baseline="0" dirty="0" smtClean="0">
              <a:latin typeface="Arial" panose="020B0604020202020204" pitchFamily="34" charset="0"/>
            </a:endParaRPr>
          </a:p>
          <a:p>
            <a:pPr marL="0" indent="0">
              <a:lnSpc>
                <a:spcPct val="90000"/>
              </a:lnSpc>
              <a:buNone/>
            </a:pPr>
            <a:r>
              <a:rPr lang="de-DE" altLang="de-DE" baseline="0" dirty="0" smtClean="0">
                <a:latin typeface="Arial" panose="020B0604020202020204" pitchFamily="34" charset="0"/>
              </a:rPr>
              <a:t>Abschluss berechtigt zur Aufnahme eines beliebigen Studiums an einer Fachhochschule und nicht nur in der Fachrichtung der besuchten Fachoberschule.</a:t>
            </a:r>
          </a:p>
          <a:p>
            <a:pPr marL="0" indent="0">
              <a:lnSpc>
                <a:spcPct val="90000"/>
              </a:lnSpc>
              <a:buNone/>
            </a:pPr>
            <a:endParaRPr lang="de-DE" altLang="de-DE" baseline="0" dirty="0" smtClean="0">
              <a:latin typeface="Arial" panose="020B0604020202020204" pitchFamily="34" charset="0"/>
            </a:endParaRPr>
          </a:p>
          <a:p>
            <a:pPr marL="0" indent="0">
              <a:lnSpc>
                <a:spcPct val="90000"/>
              </a:lnSpc>
              <a:buNone/>
            </a:pPr>
            <a:r>
              <a:rPr lang="de-DE" altLang="de-DE" dirty="0" smtClean="0">
                <a:latin typeface="Arial" panose="020B0604020202020204" pitchFamily="34" charset="0"/>
              </a:rPr>
              <a:t>Berufliche</a:t>
            </a:r>
            <a:r>
              <a:rPr lang="de-DE" altLang="de-DE" baseline="0" dirty="0" smtClean="0">
                <a:latin typeface="Arial" panose="020B0604020202020204" pitchFamily="34" charset="0"/>
              </a:rPr>
              <a:t> Oberstufengymnasien existieren in den Fachrichtungen Gesundheit und Soziales, Technik und Wirtschaft.</a:t>
            </a:r>
          </a:p>
          <a:p>
            <a:pPr marL="0" indent="0">
              <a:lnSpc>
                <a:spcPct val="90000"/>
              </a:lnSpc>
              <a:buNone/>
            </a:pPr>
            <a:endParaRPr lang="de-DE" altLang="de-DE" baseline="0" dirty="0" smtClean="0">
              <a:latin typeface="Arial" panose="020B0604020202020204" pitchFamily="34" charset="0"/>
            </a:endParaRPr>
          </a:p>
          <a:p>
            <a:pPr marL="0" indent="0">
              <a:lnSpc>
                <a:spcPct val="90000"/>
              </a:lnSpc>
              <a:buNone/>
            </a:pPr>
            <a:r>
              <a:rPr lang="de-DE" altLang="de-DE" baseline="0" dirty="0" smtClean="0">
                <a:latin typeface="Arial" panose="020B0604020202020204" pitchFamily="34" charset="0"/>
              </a:rPr>
              <a:t>Zugangsvoraussetzungen:</a:t>
            </a:r>
          </a:p>
          <a:p>
            <a:pPr marL="0" indent="0">
              <a:lnSpc>
                <a:spcPct val="90000"/>
              </a:lnSpc>
              <a:buNone/>
            </a:pPr>
            <a:endParaRPr lang="de-DE" altLang="de-DE" baseline="0" dirty="0" smtClean="0">
              <a:latin typeface="Arial" panose="020B0604020202020204" pitchFamily="34" charset="0"/>
            </a:endParaRPr>
          </a:p>
          <a:p>
            <a:pPr marL="0" indent="0">
              <a:lnSpc>
                <a:spcPct val="90000"/>
              </a:lnSpc>
              <a:buNone/>
            </a:pPr>
            <a:r>
              <a:rPr lang="de-DE" altLang="de-DE" baseline="0" dirty="0" smtClean="0">
                <a:latin typeface="Arial" panose="020B0604020202020204" pitchFamily="34" charset="0"/>
              </a:rPr>
              <a:t>Über die </a:t>
            </a:r>
            <a:r>
              <a:rPr lang="de-DE" altLang="de-DE" b="1" baseline="0" dirty="0" smtClean="0">
                <a:latin typeface="Arial" panose="020B0604020202020204" pitchFamily="34" charset="0"/>
              </a:rPr>
              <a:t>Gemeinschaftsschule</a:t>
            </a:r>
            <a:r>
              <a:rPr lang="de-DE" altLang="de-DE" baseline="0" dirty="0" smtClean="0">
                <a:latin typeface="Arial" panose="020B0604020202020204" pitchFamily="34" charset="0"/>
              </a:rPr>
              <a:t>:</a:t>
            </a:r>
          </a:p>
          <a:p>
            <a:pPr marL="177552" indent="-177552">
              <a:lnSpc>
                <a:spcPct val="90000"/>
              </a:lnSpc>
              <a:buFontTx/>
              <a:buChar char="-"/>
            </a:pPr>
            <a:r>
              <a:rPr lang="de-DE" altLang="de-DE" dirty="0" smtClean="0">
                <a:latin typeface="Arial" panose="020B0604020202020204" pitchFamily="34" charset="0"/>
              </a:rPr>
              <a:t>Mittlerer Bildungsabschluss mit bestimmtem Notenprofil</a:t>
            </a:r>
          </a:p>
          <a:p>
            <a:pPr marL="363101" lvl="1" indent="-177552">
              <a:lnSpc>
                <a:spcPct val="90000"/>
              </a:lnSpc>
              <a:buFontTx/>
              <a:buChar char="-"/>
            </a:pPr>
            <a:r>
              <a:rPr lang="de-DE" altLang="de-DE" dirty="0" smtClean="0">
                <a:latin typeface="Arial" panose="020B0604020202020204" pitchFamily="34" charset="0"/>
              </a:rPr>
              <a:t>Notenprofil:</a:t>
            </a:r>
          </a:p>
          <a:p>
            <a:pPr marL="542251" lvl="2" indent="-177552">
              <a:lnSpc>
                <a:spcPct val="90000"/>
              </a:lnSpc>
              <a:buFontTx/>
              <a:buChar char="-"/>
            </a:pPr>
            <a:r>
              <a:rPr lang="de-DE" altLang="de-DE" dirty="0" smtClean="0">
                <a:latin typeface="Arial" panose="020B0604020202020204" pitchFamily="34" charset="0"/>
              </a:rPr>
              <a:t>Teilnahme von min. 3 Aufbaukursen der Fächergruppe III</a:t>
            </a:r>
            <a:endParaRPr lang="de-DE" altLang="de-DE" baseline="0" dirty="0" smtClean="0">
              <a:latin typeface="Arial" panose="020B0604020202020204" pitchFamily="34" charset="0"/>
            </a:endParaRPr>
          </a:p>
          <a:p>
            <a:pPr marL="542251" lvl="2" indent="-177552">
              <a:lnSpc>
                <a:spcPct val="90000"/>
              </a:lnSpc>
              <a:buFontTx/>
              <a:buChar char="-"/>
            </a:pPr>
            <a:r>
              <a:rPr lang="de-DE" altLang="de-DE" baseline="0" dirty="0" smtClean="0">
                <a:latin typeface="Arial" panose="020B0604020202020204" pitchFamily="34" charset="0"/>
              </a:rPr>
              <a:t>Noten in jedem Aufbaukursen min. 04 Punkte</a:t>
            </a:r>
          </a:p>
          <a:p>
            <a:pPr marL="542251" lvl="2" indent="-177552">
              <a:lnSpc>
                <a:spcPct val="90000"/>
              </a:lnSpc>
              <a:buFontTx/>
              <a:buChar char="-"/>
            </a:pPr>
            <a:r>
              <a:rPr lang="de-DE" altLang="de-DE" baseline="0" dirty="0" smtClean="0">
                <a:latin typeface="Arial" panose="020B0604020202020204" pitchFamily="34" charset="0"/>
              </a:rPr>
              <a:t>im verbleibenden Fach der Fächergruppe III (auf Erweiterungsniveau) und in den Fächern der Fächergruppe IV Durchschnittspunktzahl min. 07</a:t>
            </a:r>
          </a:p>
          <a:p>
            <a:pPr marL="719803" lvl="3" indent="-177552">
              <a:lnSpc>
                <a:spcPct val="90000"/>
              </a:lnSpc>
              <a:buFontTx/>
              <a:buChar char="-"/>
            </a:pPr>
            <a:r>
              <a:rPr lang="de-DE" altLang="de-DE" baseline="0" dirty="0" smtClean="0">
                <a:latin typeface="Arial" panose="020B0604020202020204" pitchFamily="34" charset="0"/>
              </a:rPr>
              <a:t>max. eines dieser Fächer weniger als 04 Punkte</a:t>
            </a:r>
          </a:p>
          <a:p>
            <a:pPr marL="719803" lvl="3" indent="-177552">
              <a:lnSpc>
                <a:spcPct val="90000"/>
              </a:lnSpc>
              <a:buFontTx/>
              <a:buChar char="-"/>
            </a:pPr>
            <a:r>
              <a:rPr lang="de-DE" altLang="de-DE" baseline="0" dirty="0" smtClean="0">
                <a:latin typeface="Arial" panose="020B0604020202020204" pitchFamily="34" charset="0"/>
              </a:rPr>
              <a:t>keines dieser Fächer 00 Punkte</a:t>
            </a:r>
          </a:p>
          <a:p>
            <a:pPr marL="185549" lvl="1" indent="0">
              <a:lnSpc>
                <a:spcPct val="90000"/>
              </a:lnSpc>
              <a:buNone/>
            </a:pPr>
            <a:endParaRPr lang="de-DE" altLang="de-DE" baseline="0" dirty="0" smtClean="0">
              <a:latin typeface="Arial" panose="020B0604020202020204" pitchFamily="34" charset="0"/>
            </a:endParaRPr>
          </a:p>
          <a:p>
            <a:pPr marL="0" indent="0">
              <a:lnSpc>
                <a:spcPct val="90000"/>
              </a:lnSpc>
              <a:buNone/>
            </a:pPr>
            <a:r>
              <a:rPr lang="de-DE" altLang="de-DE" baseline="0" dirty="0" smtClean="0">
                <a:latin typeface="Arial" panose="020B0604020202020204" pitchFamily="34" charset="0"/>
              </a:rPr>
              <a:t>Über das </a:t>
            </a:r>
            <a:r>
              <a:rPr lang="de-DE" altLang="de-DE" b="1" baseline="0" dirty="0" smtClean="0">
                <a:latin typeface="Arial" panose="020B0604020202020204" pitchFamily="34" charset="0"/>
              </a:rPr>
              <a:t>Gymnasium</a:t>
            </a:r>
            <a:r>
              <a:rPr lang="de-DE" altLang="de-DE" baseline="0" dirty="0" smtClean="0">
                <a:latin typeface="Arial" panose="020B0604020202020204" pitchFamily="34" charset="0"/>
              </a:rPr>
              <a:t>:</a:t>
            </a:r>
          </a:p>
          <a:p>
            <a:pPr marL="172752" indent="-172752">
              <a:lnSpc>
                <a:spcPct val="90000"/>
              </a:lnSpc>
              <a:buFontTx/>
              <a:buChar char="-"/>
            </a:pPr>
            <a:r>
              <a:rPr lang="de-DE" altLang="de-DE" baseline="0" dirty="0" smtClean="0">
                <a:solidFill>
                  <a:srgbClr val="FF0000"/>
                </a:solidFill>
                <a:latin typeface="Arial" panose="020B0604020202020204" pitchFamily="34" charset="0"/>
              </a:rPr>
              <a:t>Versetzung in die Einführungsphase</a:t>
            </a:r>
          </a:p>
          <a:p>
            <a:pPr marL="172752" indent="-172752">
              <a:lnSpc>
                <a:spcPct val="90000"/>
              </a:lnSpc>
              <a:buFontTx/>
              <a:buChar char="-"/>
            </a:pPr>
            <a:endParaRPr lang="de-DE" altLang="de-DE" baseline="0" dirty="0" smtClean="0">
              <a:latin typeface="Arial" panose="020B0604020202020204" pitchFamily="34" charset="0"/>
            </a:endParaRPr>
          </a:p>
          <a:p>
            <a:pPr marL="0" indent="0">
              <a:lnSpc>
                <a:spcPct val="90000"/>
              </a:lnSpc>
              <a:buNone/>
            </a:pPr>
            <a:r>
              <a:rPr lang="de-DE" altLang="de-DE" baseline="0" dirty="0" smtClean="0">
                <a:latin typeface="Arial" panose="020B0604020202020204" pitchFamily="34" charset="0"/>
              </a:rPr>
              <a:t>Abschluss:</a:t>
            </a:r>
          </a:p>
          <a:p>
            <a:pPr marL="172752" indent="-172752">
              <a:lnSpc>
                <a:spcPct val="90000"/>
              </a:lnSpc>
              <a:buFontTx/>
              <a:buChar char="-"/>
            </a:pPr>
            <a:r>
              <a:rPr lang="de-DE" altLang="de-DE" baseline="0" dirty="0" smtClean="0">
                <a:latin typeface="Arial" panose="020B0604020202020204" pitchFamily="34" charset="0"/>
              </a:rPr>
              <a:t>Allgemeine Hochschulreife (Abitur)</a:t>
            </a:r>
          </a:p>
          <a:p>
            <a:pPr marL="185549" lvl="1" indent="0">
              <a:lnSpc>
                <a:spcPct val="90000"/>
              </a:lnSpc>
              <a:buNone/>
            </a:pPr>
            <a:endParaRPr lang="de-DE" altLang="de-DE" baseline="0" dirty="0" smtClean="0">
              <a:latin typeface="Arial" panose="020B0604020202020204" pitchFamily="34" charset="0"/>
            </a:endParaRPr>
          </a:p>
          <a:p>
            <a:pPr marL="0" indent="0">
              <a:lnSpc>
                <a:spcPct val="90000"/>
              </a:lnSpc>
              <a:buNone/>
            </a:pPr>
            <a:r>
              <a:rPr lang="de-DE" altLang="de-DE" baseline="0" dirty="0" smtClean="0">
                <a:latin typeface="Arial" panose="020B0604020202020204" pitchFamily="34" charset="0"/>
              </a:rPr>
              <a:t>Nach erfolgreichem Abschluss an einem Beruflichen Oberstufengymnasium besteht die Möglichkeit einer Berufsausbildung, des Besuchs einer Höheren Berufsfachschule (für Automatisierungstechnik, für Fremdsprachen in Wirtschaft und Verwaltung, für das Hotel-, Gaststätten- und Fremdenverkehrsgewerbe, für Wirtschaftsinformatik) sowie des Studiums an einer Fachhochschule oder Universität.</a:t>
            </a:r>
          </a:p>
          <a:p>
            <a:pPr marL="185549" lvl="1" indent="0">
              <a:lnSpc>
                <a:spcPct val="90000"/>
              </a:lnSpc>
              <a:buNone/>
            </a:pPr>
            <a:endParaRPr lang="de-DE" altLang="de-DE" baseline="0" dirty="0" smtClean="0">
              <a:latin typeface="Arial" panose="020B0604020202020204" pitchFamily="34" charset="0"/>
            </a:endParaRPr>
          </a:p>
          <a:p>
            <a:pPr marL="0" indent="0">
              <a:lnSpc>
                <a:spcPct val="90000"/>
              </a:lnSpc>
              <a:buNone/>
            </a:pPr>
            <a:r>
              <a:rPr lang="de-DE" altLang="de-DE" baseline="0" dirty="0" smtClean="0">
                <a:latin typeface="Arial" panose="020B0604020202020204" pitchFamily="34" charset="0"/>
              </a:rPr>
              <a:t>Abschluss berechtigt zur Aufnahme eines beliebigen Studiums und nicht nur in der Fachrichtung des besuchten Beruflichen Oberstufengymnasiums.</a:t>
            </a:r>
          </a:p>
          <a:p>
            <a:pPr marL="0" indent="0">
              <a:lnSpc>
                <a:spcPct val="90000"/>
              </a:lnSpc>
              <a:buNone/>
            </a:pPr>
            <a:endParaRPr lang="de-DE" altLang="de-DE" baseline="0" dirty="0" smtClean="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20</a:t>
            </a:fld>
            <a:endParaRPr lang="de-DE" dirty="0"/>
          </a:p>
        </p:txBody>
      </p:sp>
    </p:spTree>
    <p:extLst>
      <p:ext uri="{BB962C8B-B14F-4D97-AF65-F5344CB8AC3E}">
        <p14:creationId xmlns:p14="http://schemas.microsoft.com/office/powerpoint/2010/main" val="9961273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Text der Folie</a:t>
            </a:r>
            <a:endParaRPr lang="de-DE" dirty="0"/>
          </a:p>
        </p:txBody>
      </p:sp>
      <p:sp>
        <p:nvSpPr>
          <p:cNvPr id="4" name="Foliennummernplatzhalter 3"/>
          <p:cNvSpPr>
            <a:spLocks noGrp="1"/>
          </p:cNvSpPr>
          <p:nvPr>
            <p:ph type="sldNum" sz="quarter" idx="10"/>
          </p:nvPr>
        </p:nvSpPr>
        <p:spPr/>
        <p:txBody>
          <a:bodyPr/>
          <a:lstStyle/>
          <a:p>
            <a:fld id="{97C3CEC3-BA94-4CCC-9A7E-BE39DA97434D}" type="slidenum">
              <a:rPr lang="de-DE" smtClean="0"/>
              <a:t>21</a:t>
            </a:fld>
            <a:endParaRPr lang="de-DE" dirty="0"/>
          </a:p>
        </p:txBody>
      </p:sp>
    </p:spTree>
    <p:extLst>
      <p:ext uri="{BB962C8B-B14F-4D97-AF65-F5344CB8AC3E}">
        <p14:creationId xmlns:p14="http://schemas.microsoft.com/office/powerpoint/2010/main" val="16020951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TextEdit="1"/>
          </p:cNvSpPr>
          <p:nvPr>
            <p:ph type="sldImg"/>
          </p:nvPr>
        </p:nvSpPr>
        <p:spPr bwMode="auto">
          <a:xfrm>
            <a:off x="663575" y="6445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p:cNvSpPr>
          <p:nvPr>
            <p:ph type="body" idx="1"/>
          </p:nvPr>
        </p:nvSpPr>
        <p:spPr bwMode="auto">
          <a:xfrm>
            <a:off x="662533" y="4819327"/>
            <a:ext cx="5400600" cy="44824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de-DE" altLang="de-DE" b="1" dirty="0" smtClean="0">
                <a:latin typeface="Arial" panose="020B0604020202020204" pitchFamily="34" charset="0"/>
              </a:rPr>
              <a:t>Halbjahreszeugnis </a:t>
            </a:r>
            <a:r>
              <a:rPr lang="de-DE" altLang="de-DE" b="1" dirty="0">
                <a:latin typeface="Arial" panose="020B0604020202020204" pitchFamily="34" charset="0"/>
              </a:rPr>
              <a:t>– Beratungsgespräch</a:t>
            </a:r>
          </a:p>
          <a:p>
            <a:endParaRPr lang="de-DE" altLang="de-DE" dirty="0">
              <a:latin typeface="Arial" panose="020B0604020202020204" pitchFamily="34" charset="0"/>
            </a:endParaRPr>
          </a:p>
          <a:p>
            <a:pPr marL="0" indent="0" algn="just">
              <a:buNone/>
            </a:pPr>
            <a:r>
              <a:rPr lang="de-DE" altLang="de-DE" dirty="0">
                <a:latin typeface="Arial" panose="020B0604020202020204" pitchFamily="34" charset="0"/>
              </a:rPr>
              <a:t>Die Zeugnis- und Versetzungsordnung für die Grundschule stärkt das Wahlrecht der Erziehungsberechtigten. Die Rechtsverbindlichkeit der Empfehlung und damit auch das Übergangsverfahren sind entfallen. </a:t>
            </a:r>
          </a:p>
          <a:p>
            <a:pPr algn="just">
              <a:buFont typeface="Wingdings" panose="05000000000000000000" pitchFamily="2" charset="2"/>
              <a:buNone/>
            </a:pPr>
            <a:endParaRPr lang="de-DE" altLang="de-DE" dirty="0" smtClean="0">
              <a:latin typeface="Arial" panose="020B0604020202020204" pitchFamily="34" charset="0"/>
              <a:sym typeface="Wingdings" panose="05000000000000000000" pitchFamily="2" charset="2"/>
            </a:endParaRPr>
          </a:p>
          <a:p>
            <a:pPr marL="0" indent="0" algn="just">
              <a:buFont typeface="Wingdings" panose="05000000000000000000" pitchFamily="2" charset="2"/>
              <a:buNone/>
            </a:pPr>
            <a:r>
              <a:rPr lang="de-DE" altLang="de-DE" dirty="0" smtClean="0">
                <a:latin typeface="Arial" panose="020B0604020202020204" pitchFamily="34" charset="0"/>
                <a:sym typeface="Wingdings" panose="05000000000000000000" pitchFamily="2" charset="2"/>
              </a:rPr>
              <a:t>Damit </a:t>
            </a:r>
            <a:r>
              <a:rPr lang="de-DE" altLang="de-DE" dirty="0">
                <a:latin typeface="Arial" panose="020B0604020202020204" pitchFamily="34" charset="0"/>
                <a:sym typeface="Wingdings" panose="05000000000000000000" pitchFamily="2" charset="2"/>
              </a:rPr>
              <a:t>kommt den </a:t>
            </a:r>
            <a:r>
              <a:rPr lang="de-DE" altLang="de-DE" dirty="0" smtClean="0">
                <a:latin typeface="Arial" panose="020B0604020202020204" pitchFamily="34" charset="0"/>
                <a:sym typeface="Wingdings" panose="05000000000000000000" pitchFamily="2" charset="2"/>
              </a:rPr>
              <a:t>Beratungsgesprächen </a:t>
            </a:r>
            <a:r>
              <a:rPr lang="de-DE" altLang="de-DE" dirty="0">
                <a:latin typeface="Arial" panose="020B0604020202020204" pitchFamily="34" charset="0"/>
                <a:sym typeface="Wingdings" panose="05000000000000000000" pitchFamily="2" charset="2"/>
              </a:rPr>
              <a:t>durch die Grundschullehrkräfte </a:t>
            </a:r>
            <a:r>
              <a:rPr lang="de-DE" altLang="de-DE" dirty="0" smtClean="0">
                <a:latin typeface="Arial" panose="020B0604020202020204" pitchFamily="34" charset="0"/>
                <a:sym typeface="Wingdings" panose="05000000000000000000" pitchFamily="2" charset="2"/>
              </a:rPr>
              <a:t>eine wichtige</a:t>
            </a:r>
            <a:r>
              <a:rPr lang="de-DE" altLang="de-DE" baseline="0" dirty="0" smtClean="0">
                <a:latin typeface="Arial" panose="020B0604020202020204" pitchFamily="34" charset="0"/>
                <a:sym typeface="Wingdings" panose="05000000000000000000" pitchFamily="2" charset="2"/>
              </a:rPr>
              <a:t> </a:t>
            </a:r>
            <a:r>
              <a:rPr lang="de-DE" altLang="de-DE" dirty="0" smtClean="0">
                <a:latin typeface="Arial" panose="020B0604020202020204" pitchFamily="34" charset="0"/>
                <a:sym typeface="Wingdings" panose="05000000000000000000" pitchFamily="2" charset="2"/>
              </a:rPr>
              <a:t>Bedeutung </a:t>
            </a:r>
            <a:r>
              <a:rPr lang="de-DE" altLang="de-DE" dirty="0">
                <a:latin typeface="Arial" panose="020B0604020202020204" pitchFamily="34" charset="0"/>
                <a:sym typeface="Wingdings" panose="05000000000000000000" pitchFamily="2" charset="2"/>
              </a:rPr>
              <a:t>zu.</a:t>
            </a:r>
          </a:p>
          <a:p>
            <a:pPr algn="just">
              <a:buNone/>
              <a:tabLst>
                <a:tab pos="268726" algn="l"/>
              </a:tabLst>
            </a:pPr>
            <a:endParaRPr lang="de-DE" altLang="de-DE" dirty="0">
              <a:latin typeface="Arial" panose="020B0604020202020204" pitchFamily="34" charset="0"/>
              <a:sym typeface="Wingdings" panose="05000000000000000000" pitchFamily="2" charset="2"/>
            </a:endParaRPr>
          </a:p>
          <a:p>
            <a:pPr marL="0" indent="0">
              <a:buNone/>
            </a:pPr>
            <a:r>
              <a:rPr lang="de-DE" altLang="de-DE" b="1" dirty="0">
                <a:latin typeface="Arial" panose="020B0604020202020204" pitchFamily="34" charset="0"/>
              </a:rPr>
              <a:t>Hinweis: </a:t>
            </a:r>
            <a:br>
              <a:rPr lang="de-DE" altLang="de-DE" b="1" dirty="0">
                <a:latin typeface="Arial" panose="020B0604020202020204" pitchFamily="34" charset="0"/>
              </a:rPr>
            </a:br>
            <a:r>
              <a:rPr lang="de-DE" altLang="de-DE" b="1" dirty="0">
                <a:latin typeface="Arial" panose="020B0604020202020204" pitchFamily="34" charset="0"/>
              </a:rPr>
              <a:t>Der Anmeldezeitraum an privaten </a:t>
            </a:r>
            <a:r>
              <a:rPr lang="de-DE" altLang="de-DE" b="1" dirty="0" smtClean="0">
                <a:latin typeface="Arial" panose="020B0604020202020204" pitchFamily="34" charset="0"/>
              </a:rPr>
              <a:t>Schulen und der Europäischen Schule </a:t>
            </a:r>
            <a:r>
              <a:rPr lang="de-DE" altLang="de-DE" b="1" dirty="0">
                <a:latin typeface="Arial" panose="020B0604020202020204" pitchFamily="34" charset="0"/>
              </a:rPr>
              <a:t>liegt </a:t>
            </a:r>
            <a:r>
              <a:rPr lang="de-DE" altLang="de-DE" b="1" u="sng" dirty="0">
                <a:latin typeface="Arial" panose="020B0604020202020204" pitchFamily="34" charset="0"/>
              </a:rPr>
              <a:t>vor </a:t>
            </a:r>
            <a:r>
              <a:rPr lang="de-DE" altLang="de-DE" b="1" dirty="0">
                <a:latin typeface="Arial" panose="020B0604020202020204" pitchFamily="34" charset="0"/>
              </a:rPr>
              <a:t>dem o. g. Termin!</a:t>
            </a:r>
          </a:p>
        </p:txBody>
      </p:sp>
      <p:sp>
        <p:nvSpPr>
          <p:cNvPr id="2" name="Foliennummernplatzhalter 1"/>
          <p:cNvSpPr>
            <a:spLocks noGrp="1"/>
          </p:cNvSpPr>
          <p:nvPr>
            <p:ph type="sldNum" sz="quarter" idx="10"/>
          </p:nvPr>
        </p:nvSpPr>
        <p:spPr/>
        <p:txBody>
          <a:bodyPr/>
          <a:lstStyle/>
          <a:p>
            <a:fld id="{97C3CEC3-BA94-4CCC-9A7E-BE39DA97434D}" type="slidenum">
              <a:rPr lang="de-DE" smtClean="0"/>
              <a:t>22</a:t>
            </a:fld>
            <a:endParaRPr lang="de-DE" dirty="0"/>
          </a:p>
        </p:txBody>
      </p:sp>
    </p:spTree>
    <p:extLst>
      <p:ext uri="{BB962C8B-B14F-4D97-AF65-F5344CB8AC3E}">
        <p14:creationId xmlns:p14="http://schemas.microsoft.com/office/powerpoint/2010/main" val="30644332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TextEdit="1"/>
          </p:cNvSpPr>
          <p:nvPr>
            <p:ph type="sldImg"/>
          </p:nvPr>
        </p:nvSpPr>
        <p:spPr bwMode="auto">
          <a:xfrm>
            <a:off x="663575" y="6445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Rectangle 3"/>
          <p:cNvSpPr>
            <a:spLocks noGrp="1"/>
          </p:cNvSpPr>
          <p:nvPr>
            <p:ph type="body" idx="1"/>
          </p:nvPr>
        </p:nvSpPr>
        <p:spPr bwMode="auto">
          <a:xfrm>
            <a:off x="662533" y="4819327"/>
            <a:ext cx="5400600" cy="44824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de-DE" altLang="de-DE" b="1" dirty="0" smtClean="0">
                <a:latin typeface="Arial" panose="020B0604020202020204" pitchFamily="34" charset="0"/>
              </a:rPr>
              <a:t>Anmeldung</a:t>
            </a:r>
            <a:endParaRPr lang="de-DE" altLang="de-DE" b="1" dirty="0">
              <a:latin typeface="Arial" panose="020B0604020202020204" pitchFamily="34" charset="0"/>
            </a:endParaRPr>
          </a:p>
          <a:p>
            <a:endParaRPr lang="de-DE" altLang="de-DE" dirty="0">
              <a:latin typeface="Arial" panose="020B0604020202020204" pitchFamily="34" charset="0"/>
            </a:endParaRPr>
          </a:p>
          <a:p>
            <a:pPr algn="just"/>
            <a:r>
              <a:rPr lang="de-DE" altLang="de-DE" b="1" dirty="0" smtClean="0">
                <a:latin typeface="Arial" panose="020B0604020202020204" pitchFamily="34" charset="0"/>
              </a:rPr>
              <a:t>Jedes Kind muss angemeldet werden!</a:t>
            </a:r>
          </a:p>
          <a:p>
            <a:pPr algn="just"/>
            <a:r>
              <a:rPr lang="de-DE" altLang="de-DE" dirty="0" smtClean="0">
                <a:latin typeface="Arial" panose="020B0604020202020204" pitchFamily="34" charset="0"/>
              </a:rPr>
              <a:t>An </a:t>
            </a:r>
            <a:r>
              <a:rPr lang="de-DE" altLang="de-DE" dirty="0">
                <a:latin typeface="Arial" panose="020B0604020202020204" pitchFamily="34" charset="0"/>
              </a:rPr>
              <a:t>keiner Schulform erfolgt die Anmeldung automatisch.</a:t>
            </a:r>
          </a:p>
          <a:p>
            <a:pPr algn="just"/>
            <a:r>
              <a:rPr lang="de-DE" altLang="de-DE" dirty="0">
                <a:latin typeface="Arial" panose="020B0604020202020204" pitchFamily="34" charset="0"/>
              </a:rPr>
              <a:t>Erziehungsberechtigte müssen im Anmeldezeitraum ihr Kind mit dem Originalzeugnis an der weiterführenden Schule anmelden.</a:t>
            </a:r>
          </a:p>
          <a:p>
            <a:pPr algn="just"/>
            <a:r>
              <a:rPr lang="de-DE" altLang="de-DE" dirty="0">
                <a:latin typeface="Arial" panose="020B0604020202020204" pitchFamily="34" charset="0"/>
              </a:rPr>
              <a:t>Mehrfachanmeldungen sind nicht möglich.</a:t>
            </a:r>
          </a:p>
          <a:p>
            <a:pPr algn="just"/>
            <a:endParaRPr lang="de-DE" altLang="de-DE" dirty="0">
              <a:latin typeface="Arial" panose="020B0604020202020204" pitchFamily="34" charset="0"/>
            </a:endParaRPr>
          </a:p>
          <a:p>
            <a:pPr algn="just"/>
            <a:r>
              <a:rPr lang="de-DE" altLang="de-DE" dirty="0">
                <a:latin typeface="Arial" panose="020B0604020202020204" pitchFamily="34" charset="0"/>
              </a:rPr>
              <a:t>Der Einzugsbereich der Gemeinschaftsschulen ist die jeweilige Sitzgemeinde. </a:t>
            </a:r>
          </a:p>
          <a:p>
            <a:pPr marL="0" indent="0" algn="just">
              <a:buNone/>
            </a:pPr>
            <a:r>
              <a:rPr lang="de-DE" altLang="de-DE" u="sng" dirty="0">
                <a:latin typeface="Arial" panose="020B0604020202020204" pitchFamily="34" charset="0"/>
              </a:rPr>
              <a:t>Beispiel</a:t>
            </a:r>
            <a:r>
              <a:rPr lang="de-DE" altLang="de-DE" dirty="0">
                <a:latin typeface="Arial" panose="020B0604020202020204" pitchFamily="34" charset="0"/>
              </a:rPr>
              <a:t>: </a:t>
            </a:r>
          </a:p>
          <a:p>
            <a:pPr marL="182350" indent="0" algn="just">
              <a:buNone/>
            </a:pPr>
            <a:r>
              <a:rPr lang="de-DE" altLang="de-DE" dirty="0">
                <a:latin typeface="Arial" panose="020B0604020202020204" pitchFamily="34" charset="0"/>
              </a:rPr>
              <a:t>Für die Landeshauptstadt Saarbrücken bedeutet dies, dass alle Schülerinnen und Schüler, die ihren Wohnsitz in einem der Saarbrücker Stadtteile haben, - gemäß § 4(2) der Aufnahmeverordnung – grundsätzlich vorrangig gegenüber Schülerinnen und Schülern, die außerhalb der Landeshauptstadt wohnen, in </a:t>
            </a:r>
            <a:r>
              <a:rPr lang="de-DE" altLang="de-DE" u="sng" dirty="0">
                <a:latin typeface="Arial" panose="020B0604020202020204" pitchFamily="34" charset="0"/>
              </a:rPr>
              <a:t>jeder</a:t>
            </a:r>
            <a:r>
              <a:rPr lang="de-DE" altLang="de-DE" dirty="0">
                <a:latin typeface="Arial" panose="020B0604020202020204" pitchFamily="34" charset="0"/>
              </a:rPr>
              <a:t> der Gemeinschaftsschulen im </a:t>
            </a:r>
            <a:r>
              <a:rPr lang="de-DE" altLang="de-DE" u="sng" dirty="0">
                <a:latin typeface="Arial" panose="020B0604020202020204" pitchFamily="34" charset="0"/>
              </a:rPr>
              <a:t>gesamten Gebiet</a:t>
            </a:r>
            <a:r>
              <a:rPr lang="de-DE" altLang="de-DE" dirty="0">
                <a:latin typeface="Arial" panose="020B0604020202020204" pitchFamily="34" charset="0"/>
              </a:rPr>
              <a:t> der Landeshauptstadt Saarbrücken aufgenommen werden.</a:t>
            </a:r>
          </a:p>
        </p:txBody>
      </p:sp>
      <p:sp>
        <p:nvSpPr>
          <p:cNvPr id="2" name="Foliennummernplatzhalter 1"/>
          <p:cNvSpPr>
            <a:spLocks noGrp="1"/>
          </p:cNvSpPr>
          <p:nvPr>
            <p:ph type="sldNum" sz="quarter" idx="10"/>
          </p:nvPr>
        </p:nvSpPr>
        <p:spPr/>
        <p:txBody>
          <a:bodyPr/>
          <a:lstStyle/>
          <a:p>
            <a:fld id="{97C3CEC3-BA94-4CCC-9A7E-BE39DA97434D}" type="slidenum">
              <a:rPr lang="de-DE" smtClean="0"/>
              <a:t>23</a:t>
            </a:fld>
            <a:endParaRPr lang="de-DE" dirty="0"/>
          </a:p>
        </p:txBody>
      </p:sp>
    </p:spTree>
    <p:extLst>
      <p:ext uri="{BB962C8B-B14F-4D97-AF65-F5344CB8AC3E}">
        <p14:creationId xmlns:p14="http://schemas.microsoft.com/office/powerpoint/2010/main" val="41577605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TextEdit="1"/>
          </p:cNvSpPr>
          <p:nvPr>
            <p:ph type="sldImg"/>
          </p:nvPr>
        </p:nvSpPr>
        <p:spPr bwMode="auto">
          <a:xfrm>
            <a:off x="676275" y="808038"/>
            <a:ext cx="5386388" cy="40401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p:cNvSpPr>
            <a:spLocks noGrp="1"/>
          </p:cNvSpPr>
          <p:nvPr>
            <p:ph type="body" idx="1"/>
          </p:nvPr>
        </p:nvSpPr>
        <p:spPr bwMode="auto">
          <a:xfrm>
            <a:off x="662533" y="4963320"/>
            <a:ext cx="5400600" cy="4338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de-DE" altLang="de-DE" b="1" dirty="0" smtClean="0">
                <a:latin typeface="Arial" panose="020B0604020202020204" pitchFamily="34" charset="0"/>
              </a:rPr>
              <a:t>Schlussbemerkungen</a:t>
            </a:r>
            <a:endParaRPr lang="de-DE" altLang="de-DE" sz="1400" b="1" dirty="0">
              <a:latin typeface="Arial" panose="020B0604020202020204" pitchFamily="34" charset="0"/>
            </a:endParaRPr>
          </a:p>
          <a:p>
            <a:pPr marL="0" indent="0">
              <a:buNone/>
            </a:pPr>
            <a:endParaRPr lang="de-DE" altLang="de-DE" sz="1400" b="1" dirty="0">
              <a:latin typeface="Arial" panose="020B0604020202020204" pitchFamily="34" charset="0"/>
            </a:endParaRPr>
          </a:p>
          <a:p>
            <a:pPr marL="0" indent="0">
              <a:buNone/>
            </a:pPr>
            <a:r>
              <a:rPr lang="de-DE" altLang="de-DE" sz="1400" dirty="0" smtClean="0">
                <a:latin typeface="Arial" panose="020B0604020202020204" pitchFamily="34" charset="0"/>
              </a:rPr>
              <a:t>TEXT </a:t>
            </a:r>
            <a:r>
              <a:rPr lang="de-DE" altLang="de-DE" sz="1400" dirty="0">
                <a:latin typeface="Arial" panose="020B0604020202020204" pitchFamily="34" charset="0"/>
              </a:rPr>
              <a:t>der </a:t>
            </a:r>
            <a:r>
              <a:rPr lang="de-DE" altLang="de-DE" sz="1400" dirty="0" smtClean="0">
                <a:latin typeface="Arial" panose="020B0604020202020204" pitchFamily="34" charset="0"/>
              </a:rPr>
              <a:t>FOLIE</a:t>
            </a:r>
          </a:p>
          <a:p>
            <a:pPr marL="0" indent="0">
              <a:buNone/>
            </a:pPr>
            <a:endParaRPr lang="de-DE" altLang="de-DE" sz="1400" dirty="0" smtClean="0">
              <a:latin typeface="Arial" panose="020B0604020202020204" pitchFamily="34" charset="0"/>
            </a:endParaRPr>
          </a:p>
          <a:p>
            <a:pPr marL="0" indent="0">
              <a:buNone/>
            </a:pPr>
            <a:r>
              <a:rPr lang="de-DE" altLang="de-DE" sz="1400" dirty="0" smtClean="0">
                <a:latin typeface="Arial" panose="020B0604020202020204" pitchFamily="34" charset="0"/>
              </a:rPr>
              <a:t>Die</a:t>
            </a:r>
            <a:r>
              <a:rPr lang="de-DE" altLang="de-DE" sz="1400" baseline="0" dirty="0" smtClean="0">
                <a:latin typeface="Arial" panose="020B0604020202020204" pitchFamily="34" charset="0"/>
              </a:rPr>
              <a:t> Broschüre befindet sich aktuell in Überarbeitung</a:t>
            </a:r>
            <a:r>
              <a:rPr lang="de-DE" altLang="de-DE" sz="1400" baseline="0" smtClean="0">
                <a:latin typeface="Arial" panose="020B0604020202020204" pitchFamily="34" charset="0"/>
              </a:rPr>
              <a:t>. </a:t>
            </a:r>
          </a:p>
          <a:p>
            <a:pPr marL="0" indent="0">
              <a:buNone/>
            </a:pPr>
            <a:r>
              <a:rPr lang="de-DE" altLang="de-DE" sz="1400" baseline="0" dirty="0" smtClean="0">
                <a:latin typeface="Arial" panose="020B0604020202020204" pitchFamily="34" charset="0"/>
              </a:rPr>
              <a:t>Sobald sie fertig ist, wird der Link allen Schulleiter*innen zur Verfügung gestellt, die diesen an die Erziehungsberechtigten weiterleiten. </a:t>
            </a:r>
            <a:endParaRPr lang="de-DE" altLang="de-DE" sz="1400" dirty="0">
              <a:latin typeface="Arial" panose="020B0604020202020204" pitchFamily="34" charset="0"/>
            </a:endParaRPr>
          </a:p>
          <a:p>
            <a:endParaRPr lang="de-DE" altLang="de-DE" sz="1400"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24</a:t>
            </a:fld>
            <a:endParaRPr lang="de-DE" dirty="0"/>
          </a:p>
        </p:txBody>
      </p:sp>
    </p:spTree>
    <p:extLst>
      <p:ext uri="{BB962C8B-B14F-4D97-AF65-F5344CB8AC3E}">
        <p14:creationId xmlns:p14="http://schemas.microsoft.com/office/powerpoint/2010/main" val="26249931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TextEdit="1"/>
          </p:cNvSpPr>
          <p:nvPr>
            <p:ph type="sldImg"/>
          </p:nvPr>
        </p:nvSpPr>
        <p:spPr bwMode="auto">
          <a:xfrm>
            <a:off x="676275" y="808038"/>
            <a:ext cx="5386388" cy="40401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Rectangle 3"/>
          <p:cNvSpPr>
            <a:spLocks noGrp="1"/>
          </p:cNvSpPr>
          <p:nvPr>
            <p:ph type="body" idx="1"/>
          </p:nvPr>
        </p:nvSpPr>
        <p:spPr bwMode="auto">
          <a:xfrm>
            <a:off x="662533" y="4963320"/>
            <a:ext cx="5400600" cy="4338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dirty="0">
              <a:latin typeface="Arial" panose="020B0604020202020204" pitchFamily="34" charset="0"/>
            </a:endParaRPr>
          </a:p>
          <a:p>
            <a:pPr marL="0" indent="0">
              <a:buNone/>
            </a:pPr>
            <a:r>
              <a:rPr lang="de-DE" altLang="de-DE" sz="1400" dirty="0">
                <a:latin typeface="Arial" panose="020B0604020202020204" pitchFamily="34" charset="0"/>
              </a:rPr>
              <a:t>Schlussfolie</a:t>
            </a:r>
          </a:p>
        </p:txBody>
      </p:sp>
      <p:sp>
        <p:nvSpPr>
          <p:cNvPr id="2" name="Foliennummernplatzhalter 1"/>
          <p:cNvSpPr>
            <a:spLocks noGrp="1"/>
          </p:cNvSpPr>
          <p:nvPr>
            <p:ph type="sldNum" sz="quarter" idx="10"/>
          </p:nvPr>
        </p:nvSpPr>
        <p:spPr/>
        <p:txBody>
          <a:bodyPr/>
          <a:lstStyle/>
          <a:p>
            <a:fld id="{97C3CEC3-BA94-4CCC-9A7E-BE39DA97434D}" type="slidenum">
              <a:rPr lang="de-DE" smtClean="0"/>
              <a:t>25</a:t>
            </a:fld>
            <a:endParaRPr lang="de-DE" dirty="0"/>
          </a:p>
        </p:txBody>
      </p:sp>
    </p:spTree>
    <p:extLst>
      <p:ext uri="{BB962C8B-B14F-4D97-AF65-F5344CB8AC3E}">
        <p14:creationId xmlns:p14="http://schemas.microsoft.com/office/powerpoint/2010/main" val="20998077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bwMode="auto">
          <a:xfrm>
            <a:off x="676275" y="808038"/>
            <a:ext cx="5386388" cy="40401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p:cNvSpPr>
            <a:spLocks noGrp="1"/>
          </p:cNvSpPr>
          <p:nvPr>
            <p:ph type="body" idx="1"/>
          </p:nvPr>
        </p:nvSpPr>
        <p:spPr bwMode="auto">
          <a:xfrm>
            <a:off x="662533" y="5035315"/>
            <a:ext cx="5400600" cy="42665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de-DE" altLang="de-DE" sz="1400" b="1" dirty="0" smtClean="0">
                <a:latin typeface="Arial" panose="020B0604020202020204" pitchFamily="34" charset="0"/>
              </a:rPr>
              <a:t>Auswahlfolie</a:t>
            </a:r>
          </a:p>
          <a:p>
            <a:pPr marL="0" indent="0">
              <a:buNone/>
            </a:pPr>
            <a:endParaRPr lang="de-DE" altLang="de-DE" sz="1400" b="1" dirty="0" smtClean="0">
              <a:latin typeface="Arial" panose="020B0604020202020204" pitchFamily="34" charset="0"/>
            </a:endParaRPr>
          </a:p>
          <a:p>
            <a:pPr marL="0" indent="0">
              <a:buNone/>
            </a:pPr>
            <a:r>
              <a:rPr lang="de-DE" altLang="de-DE" sz="1400" dirty="0" smtClean="0">
                <a:latin typeface="Arial" panose="020B0604020202020204" pitchFamily="34" charset="0"/>
              </a:rPr>
              <a:t>Für interessierte Eltern (auf Nachfrage) oder für</a:t>
            </a:r>
            <a:r>
              <a:rPr lang="de-DE" altLang="de-DE" sz="1400" baseline="0" dirty="0" smtClean="0">
                <a:latin typeface="Arial" panose="020B0604020202020204" pitchFamily="34" charset="0"/>
              </a:rPr>
              <a:t> Info 4 Veranstaltungen an GS, in dem jeweiligen Einzugsgebiet: RV SB, LK MZG-</a:t>
            </a:r>
            <a:r>
              <a:rPr lang="de-DE" altLang="de-DE" sz="1400" baseline="0" dirty="0" err="1" smtClean="0">
                <a:latin typeface="Arial" panose="020B0604020202020204" pitchFamily="34" charset="0"/>
              </a:rPr>
              <a:t>Wadern</a:t>
            </a:r>
            <a:endParaRPr lang="de-DE" altLang="de-DE" sz="1400" dirty="0">
              <a:latin typeface="Arial" panose="020B0604020202020204" pitchFamily="34" charset="0"/>
            </a:endParaRPr>
          </a:p>
          <a:p>
            <a:endParaRPr lang="de-DE" altLang="de-DE"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26</a:t>
            </a:fld>
            <a:endParaRPr lang="de-DE" dirty="0"/>
          </a:p>
        </p:txBody>
      </p:sp>
    </p:spTree>
    <p:extLst>
      <p:ext uri="{BB962C8B-B14F-4D97-AF65-F5344CB8AC3E}">
        <p14:creationId xmlns:p14="http://schemas.microsoft.com/office/powerpoint/2010/main" val="39842873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xfrm>
            <a:off x="676275" y="808038"/>
            <a:ext cx="5386388" cy="40401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p:cNvSpPr>
          <p:nvPr>
            <p:ph type="body" idx="1"/>
          </p:nvPr>
        </p:nvSpPr>
        <p:spPr bwMode="auto">
          <a:xfrm>
            <a:off x="662533" y="4963320"/>
            <a:ext cx="5400600" cy="4338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dirty="0">
              <a:latin typeface="Arial" panose="020B0604020202020204" pitchFamily="34" charset="0"/>
            </a:endParaRPr>
          </a:p>
          <a:p>
            <a:r>
              <a:rPr lang="de-DE" altLang="de-DE" sz="1400" dirty="0">
                <a:latin typeface="Arial" panose="020B0604020202020204" pitchFamily="34" charset="0"/>
              </a:rPr>
              <a:t>DFG/LFA (1/3)</a:t>
            </a:r>
          </a:p>
          <a:p>
            <a:endParaRPr lang="de-DE" altLang="de-DE" sz="1400"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27</a:t>
            </a:fld>
            <a:endParaRPr lang="de-DE" dirty="0"/>
          </a:p>
        </p:txBody>
      </p:sp>
    </p:spTree>
    <p:extLst>
      <p:ext uri="{BB962C8B-B14F-4D97-AF65-F5344CB8AC3E}">
        <p14:creationId xmlns:p14="http://schemas.microsoft.com/office/powerpoint/2010/main" val="37179802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lienbildplatzhalter 1"/>
          <p:cNvSpPr>
            <a:spLocks noGrp="1" noRot="1" noChangeAspect="1" noTextEdit="1"/>
          </p:cNvSpPr>
          <p:nvPr>
            <p:ph type="sldImg"/>
          </p:nvPr>
        </p:nvSpPr>
        <p:spPr bwMode="auto">
          <a:xfrm>
            <a:off x="676275" y="808038"/>
            <a:ext cx="5386388" cy="40401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izenplatzhalter 2"/>
          <p:cNvSpPr>
            <a:spLocks noGrp="1"/>
          </p:cNvSpPr>
          <p:nvPr>
            <p:ph type="body" idx="1"/>
          </p:nvPr>
        </p:nvSpPr>
        <p:spPr bwMode="auto">
          <a:xfrm>
            <a:off x="662533" y="5035315"/>
            <a:ext cx="5400600" cy="42665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Arial" panose="020B0604020202020204" pitchFamily="34" charset="0"/>
            </a:endParaRPr>
          </a:p>
          <a:p>
            <a:r>
              <a:rPr lang="de-DE" altLang="de-DE" dirty="0">
                <a:latin typeface="Arial" panose="020B0604020202020204" pitchFamily="34" charset="0"/>
              </a:rPr>
              <a:t>DFG/LFA (2/3)</a:t>
            </a:r>
          </a:p>
          <a:p>
            <a:endParaRPr lang="de-DE" altLang="de-DE" dirty="0">
              <a:latin typeface="Arial" panose="020B0604020202020204" pitchFamily="34" charset="0"/>
            </a:endParaRPr>
          </a:p>
        </p:txBody>
      </p:sp>
      <p:sp>
        <p:nvSpPr>
          <p:cNvPr id="5837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ts val="604"/>
              </a:spcAft>
              <a:defRPr sz="1200">
                <a:solidFill>
                  <a:schemeClr val="tx1"/>
                </a:solidFill>
                <a:latin typeface="Arial" panose="020B0604020202020204" pitchFamily="34" charset="0"/>
                <a:ea typeface="Geneva" pitchFamily="47" charset="-128"/>
              </a:defRPr>
            </a:lvl1pPr>
            <a:lvl2pPr marL="747397" indent="-287461" eaLnBrk="0" hangingPunct="0">
              <a:spcAft>
                <a:spcPts val="604"/>
              </a:spcAft>
              <a:defRPr sz="1200">
                <a:solidFill>
                  <a:schemeClr val="tx1"/>
                </a:solidFill>
                <a:latin typeface="Arial" panose="020B0604020202020204" pitchFamily="34" charset="0"/>
                <a:ea typeface="Geneva" pitchFamily="47" charset="-128"/>
              </a:defRPr>
            </a:lvl2pPr>
            <a:lvl3pPr marL="1149841" indent="-229968" eaLnBrk="0" hangingPunct="0">
              <a:spcAft>
                <a:spcPts val="604"/>
              </a:spcAft>
              <a:defRPr sz="1200">
                <a:solidFill>
                  <a:schemeClr val="tx1"/>
                </a:solidFill>
                <a:latin typeface="Arial" panose="020B0604020202020204" pitchFamily="34" charset="0"/>
                <a:ea typeface="Geneva" pitchFamily="47" charset="-128"/>
              </a:defRPr>
            </a:lvl3pPr>
            <a:lvl4pPr marL="1609778" indent="-229968" eaLnBrk="0" hangingPunct="0">
              <a:spcAft>
                <a:spcPts val="604"/>
              </a:spcAft>
              <a:defRPr sz="1200">
                <a:solidFill>
                  <a:schemeClr val="tx1"/>
                </a:solidFill>
                <a:latin typeface="Arial" panose="020B0604020202020204" pitchFamily="34" charset="0"/>
                <a:ea typeface="Geneva" pitchFamily="47" charset="-128"/>
              </a:defRPr>
            </a:lvl4pPr>
            <a:lvl5pPr marL="2069714" indent="-229968" eaLnBrk="0" hangingPunct="0">
              <a:spcAft>
                <a:spcPts val="604"/>
              </a:spcAft>
              <a:defRPr sz="1200">
                <a:solidFill>
                  <a:schemeClr val="tx1"/>
                </a:solidFill>
                <a:latin typeface="Arial" panose="020B0604020202020204" pitchFamily="34" charset="0"/>
                <a:ea typeface="Geneva" pitchFamily="47" charset="-128"/>
              </a:defRPr>
            </a:lvl5pPr>
            <a:lvl6pPr marL="2529652" indent="-229968" defTabSz="459936" eaLnBrk="0" fontAlgn="base" hangingPunct="0">
              <a:spcBef>
                <a:spcPct val="0"/>
              </a:spcBef>
              <a:spcAft>
                <a:spcPts val="604"/>
              </a:spcAft>
              <a:defRPr sz="1200">
                <a:solidFill>
                  <a:schemeClr val="tx1"/>
                </a:solidFill>
                <a:latin typeface="Arial" panose="020B0604020202020204" pitchFamily="34" charset="0"/>
                <a:ea typeface="Geneva" pitchFamily="47" charset="-128"/>
              </a:defRPr>
            </a:lvl6pPr>
            <a:lvl7pPr marL="2989588" indent="-229968" defTabSz="459936" eaLnBrk="0" fontAlgn="base" hangingPunct="0">
              <a:spcBef>
                <a:spcPct val="0"/>
              </a:spcBef>
              <a:spcAft>
                <a:spcPts val="604"/>
              </a:spcAft>
              <a:defRPr sz="1200">
                <a:solidFill>
                  <a:schemeClr val="tx1"/>
                </a:solidFill>
                <a:latin typeface="Arial" panose="020B0604020202020204" pitchFamily="34" charset="0"/>
                <a:ea typeface="Geneva" pitchFamily="47" charset="-128"/>
              </a:defRPr>
            </a:lvl7pPr>
            <a:lvl8pPr marL="3449525" indent="-229968" defTabSz="459936" eaLnBrk="0" fontAlgn="base" hangingPunct="0">
              <a:spcBef>
                <a:spcPct val="0"/>
              </a:spcBef>
              <a:spcAft>
                <a:spcPts val="604"/>
              </a:spcAft>
              <a:defRPr sz="1200">
                <a:solidFill>
                  <a:schemeClr val="tx1"/>
                </a:solidFill>
                <a:latin typeface="Arial" panose="020B0604020202020204" pitchFamily="34" charset="0"/>
                <a:ea typeface="Geneva" pitchFamily="47" charset="-128"/>
              </a:defRPr>
            </a:lvl8pPr>
            <a:lvl9pPr marL="3909461" indent="-229968" defTabSz="459936" eaLnBrk="0" fontAlgn="base" hangingPunct="0">
              <a:spcBef>
                <a:spcPct val="0"/>
              </a:spcBef>
              <a:spcAft>
                <a:spcPts val="604"/>
              </a:spcAft>
              <a:defRPr sz="1200">
                <a:solidFill>
                  <a:schemeClr val="tx1"/>
                </a:solidFill>
                <a:latin typeface="Arial" panose="020B0604020202020204" pitchFamily="34" charset="0"/>
                <a:ea typeface="Geneva" pitchFamily="47" charset="-128"/>
              </a:defRPr>
            </a:lvl9pPr>
          </a:lstStyle>
          <a:p>
            <a:pPr eaLnBrk="1" hangingPunct="1">
              <a:spcAft>
                <a:spcPct val="0"/>
              </a:spcAft>
            </a:pPr>
            <a:fld id="{5162A280-8FD0-4DF7-A745-363EF39D517C}" type="slidenum">
              <a:rPr lang="de-DE" altLang="de-DE">
                <a:solidFill>
                  <a:srgbClr val="000000"/>
                </a:solidFill>
                <a:latin typeface="Saar" panose="00000500000000000000" pitchFamily="2" charset="0"/>
              </a:rPr>
              <a:pPr eaLnBrk="1" hangingPunct="1">
                <a:spcAft>
                  <a:spcPct val="0"/>
                </a:spcAft>
              </a:pPr>
              <a:t>28</a:t>
            </a:fld>
            <a:endParaRPr lang="de-DE" altLang="de-DE" dirty="0">
              <a:solidFill>
                <a:srgbClr val="000000"/>
              </a:solidFill>
              <a:latin typeface="Saar" panose="00000500000000000000" pitchFamily="2" charset="0"/>
            </a:endParaRPr>
          </a:p>
        </p:txBody>
      </p:sp>
    </p:spTree>
    <p:extLst>
      <p:ext uri="{BB962C8B-B14F-4D97-AF65-F5344CB8AC3E}">
        <p14:creationId xmlns:p14="http://schemas.microsoft.com/office/powerpoint/2010/main" val="23381610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lienbildplatzhalter 1"/>
          <p:cNvSpPr>
            <a:spLocks noGrp="1" noRot="1" noChangeAspect="1" noTextEdit="1"/>
          </p:cNvSpPr>
          <p:nvPr>
            <p:ph type="sldImg"/>
          </p:nvPr>
        </p:nvSpPr>
        <p:spPr bwMode="auto">
          <a:xfrm>
            <a:off x="676275" y="808038"/>
            <a:ext cx="5386388" cy="40401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izenplatzhalter 2"/>
          <p:cNvSpPr>
            <a:spLocks noGrp="1"/>
          </p:cNvSpPr>
          <p:nvPr>
            <p:ph type="body" idx="1"/>
          </p:nvPr>
        </p:nvSpPr>
        <p:spPr bwMode="auto">
          <a:xfrm>
            <a:off x="662533" y="4963320"/>
            <a:ext cx="5400600" cy="4338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Arial" panose="020B0604020202020204" pitchFamily="34" charset="0"/>
            </a:endParaRPr>
          </a:p>
          <a:p>
            <a:r>
              <a:rPr lang="de-DE" altLang="de-DE" dirty="0">
                <a:latin typeface="Arial" panose="020B0604020202020204" pitchFamily="34" charset="0"/>
              </a:rPr>
              <a:t>DFG/LFA (3/3)</a:t>
            </a:r>
          </a:p>
          <a:p>
            <a:endParaRPr lang="de-DE" altLang="de-DE" dirty="0">
              <a:latin typeface="Arial" panose="020B0604020202020204" pitchFamily="34" charset="0"/>
            </a:endParaRPr>
          </a:p>
        </p:txBody>
      </p:sp>
      <p:sp>
        <p:nvSpPr>
          <p:cNvPr id="5939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ts val="604"/>
              </a:spcAft>
              <a:defRPr sz="1200">
                <a:solidFill>
                  <a:schemeClr val="tx1"/>
                </a:solidFill>
                <a:latin typeface="Arial" panose="020B0604020202020204" pitchFamily="34" charset="0"/>
                <a:ea typeface="Geneva" pitchFamily="47" charset="-128"/>
              </a:defRPr>
            </a:lvl1pPr>
            <a:lvl2pPr marL="747397" indent="-287461" eaLnBrk="0" hangingPunct="0">
              <a:spcAft>
                <a:spcPts val="604"/>
              </a:spcAft>
              <a:defRPr sz="1200">
                <a:solidFill>
                  <a:schemeClr val="tx1"/>
                </a:solidFill>
                <a:latin typeface="Arial" panose="020B0604020202020204" pitchFamily="34" charset="0"/>
                <a:ea typeface="Geneva" pitchFamily="47" charset="-128"/>
              </a:defRPr>
            </a:lvl2pPr>
            <a:lvl3pPr marL="1149841" indent="-229968" eaLnBrk="0" hangingPunct="0">
              <a:spcAft>
                <a:spcPts val="604"/>
              </a:spcAft>
              <a:defRPr sz="1200">
                <a:solidFill>
                  <a:schemeClr val="tx1"/>
                </a:solidFill>
                <a:latin typeface="Arial" panose="020B0604020202020204" pitchFamily="34" charset="0"/>
                <a:ea typeface="Geneva" pitchFamily="47" charset="-128"/>
              </a:defRPr>
            </a:lvl3pPr>
            <a:lvl4pPr marL="1609778" indent="-229968" eaLnBrk="0" hangingPunct="0">
              <a:spcAft>
                <a:spcPts val="604"/>
              </a:spcAft>
              <a:defRPr sz="1200">
                <a:solidFill>
                  <a:schemeClr val="tx1"/>
                </a:solidFill>
                <a:latin typeface="Arial" panose="020B0604020202020204" pitchFamily="34" charset="0"/>
                <a:ea typeface="Geneva" pitchFamily="47" charset="-128"/>
              </a:defRPr>
            </a:lvl4pPr>
            <a:lvl5pPr marL="2069714" indent="-229968" eaLnBrk="0" hangingPunct="0">
              <a:spcAft>
                <a:spcPts val="604"/>
              </a:spcAft>
              <a:defRPr sz="1200">
                <a:solidFill>
                  <a:schemeClr val="tx1"/>
                </a:solidFill>
                <a:latin typeface="Arial" panose="020B0604020202020204" pitchFamily="34" charset="0"/>
                <a:ea typeface="Geneva" pitchFamily="47" charset="-128"/>
              </a:defRPr>
            </a:lvl5pPr>
            <a:lvl6pPr marL="2529652" indent="-229968" defTabSz="459936" eaLnBrk="0" fontAlgn="base" hangingPunct="0">
              <a:spcBef>
                <a:spcPct val="0"/>
              </a:spcBef>
              <a:spcAft>
                <a:spcPts val="604"/>
              </a:spcAft>
              <a:defRPr sz="1200">
                <a:solidFill>
                  <a:schemeClr val="tx1"/>
                </a:solidFill>
                <a:latin typeface="Arial" panose="020B0604020202020204" pitchFamily="34" charset="0"/>
                <a:ea typeface="Geneva" pitchFamily="47" charset="-128"/>
              </a:defRPr>
            </a:lvl6pPr>
            <a:lvl7pPr marL="2989588" indent="-229968" defTabSz="459936" eaLnBrk="0" fontAlgn="base" hangingPunct="0">
              <a:spcBef>
                <a:spcPct val="0"/>
              </a:spcBef>
              <a:spcAft>
                <a:spcPts val="604"/>
              </a:spcAft>
              <a:defRPr sz="1200">
                <a:solidFill>
                  <a:schemeClr val="tx1"/>
                </a:solidFill>
                <a:latin typeface="Arial" panose="020B0604020202020204" pitchFamily="34" charset="0"/>
                <a:ea typeface="Geneva" pitchFamily="47" charset="-128"/>
              </a:defRPr>
            </a:lvl7pPr>
            <a:lvl8pPr marL="3449525" indent="-229968" defTabSz="459936" eaLnBrk="0" fontAlgn="base" hangingPunct="0">
              <a:spcBef>
                <a:spcPct val="0"/>
              </a:spcBef>
              <a:spcAft>
                <a:spcPts val="604"/>
              </a:spcAft>
              <a:defRPr sz="1200">
                <a:solidFill>
                  <a:schemeClr val="tx1"/>
                </a:solidFill>
                <a:latin typeface="Arial" panose="020B0604020202020204" pitchFamily="34" charset="0"/>
                <a:ea typeface="Geneva" pitchFamily="47" charset="-128"/>
              </a:defRPr>
            </a:lvl8pPr>
            <a:lvl9pPr marL="3909461" indent="-229968" defTabSz="459936" eaLnBrk="0" fontAlgn="base" hangingPunct="0">
              <a:spcBef>
                <a:spcPct val="0"/>
              </a:spcBef>
              <a:spcAft>
                <a:spcPts val="604"/>
              </a:spcAft>
              <a:defRPr sz="1200">
                <a:solidFill>
                  <a:schemeClr val="tx1"/>
                </a:solidFill>
                <a:latin typeface="Arial" panose="020B0604020202020204" pitchFamily="34" charset="0"/>
                <a:ea typeface="Geneva" pitchFamily="47" charset="-128"/>
              </a:defRPr>
            </a:lvl9pPr>
          </a:lstStyle>
          <a:p>
            <a:pPr eaLnBrk="1" hangingPunct="1">
              <a:spcAft>
                <a:spcPct val="0"/>
              </a:spcAft>
            </a:pPr>
            <a:fld id="{9AF21BDD-5D68-4D07-8F41-AEFE3D643FA7}" type="slidenum">
              <a:rPr lang="de-DE" altLang="de-DE">
                <a:solidFill>
                  <a:srgbClr val="000000"/>
                </a:solidFill>
                <a:latin typeface="Saar" panose="00000500000000000000" pitchFamily="2" charset="0"/>
              </a:rPr>
              <a:pPr eaLnBrk="1" hangingPunct="1">
                <a:spcAft>
                  <a:spcPct val="0"/>
                </a:spcAft>
              </a:pPr>
              <a:t>29</a:t>
            </a:fld>
            <a:endParaRPr lang="de-DE" altLang="de-DE" dirty="0">
              <a:solidFill>
                <a:srgbClr val="000000"/>
              </a:solidFill>
              <a:latin typeface="Saar" panose="00000500000000000000" pitchFamily="2" charset="0"/>
            </a:endParaRPr>
          </a:p>
        </p:txBody>
      </p:sp>
    </p:spTree>
    <p:extLst>
      <p:ext uri="{BB962C8B-B14F-4D97-AF65-F5344CB8AC3E}">
        <p14:creationId xmlns:p14="http://schemas.microsoft.com/office/powerpoint/2010/main" val="3456035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TextEdit="1"/>
          </p:cNvSpPr>
          <p:nvPr>
            <p:ph type="sldImg"/>
          </p:nvPr>
        </p:nvSpPr>
        <p:spPr bwMode="auto">
          <a:xfrm>
            <a:off x="663575" y="6445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Rectangle 3"/>
          <p:cNvSpPr>
            <a:spLocks noGrp="1"/>
          </p:cNvSpPr>
          <p:nvPr>
            <p:ph type="body" idx="1"/>
          </p:nvPr>
        </p:nvSpPr>
        <p:spPr bwMode="auto">
          <a:xfrm>
            <a:off x="662533" y="4840435"/>
            <a:ext cx="5400600" cy="45866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defTabSz="412026">
              <a:buNone/>
              <a:tabLst>
                <a:tab pos="2711709" algn="l"/>
              </a:tabLst>
            </a:pPr>
            <a:r>
              <a:rPr lang="de-DE" altLang="de-DE" u="sng" dirty="0" smtClean="0">
                <a:latin typeface="Arial" panose="020B0604020202020204" pitchFamily="34" charset="0"/>
              </a:rPr>
              <a:t>Struktur der beiden Säulen </a:t>
            </a:r>
            <a:r>
              <a:rPr lang="de-DE" altLang="de-DE" u="sng" dirty="0" err="1" smtClean="0">
                <a:latin typeface="Arial" panose="020B0604020202020204" pitchFamily="34" charset="0"/>
              </a:rPr>
              <a:t>GemS</a:t>
            </a:r>
            <a:r>
              <a:rPr lang="de-DE" altLang="de-DE" u="sng" dirty="0" smtClean="0">
                <a:latin typeface="Arial" panose="020B0604020202020204" pitchFamily="34" charset="0"/>
              </a:rPr>
              <a:t> und </a:t>
            </a:r>
            <a:r>
              <a:rPr lang="de-DE" altLang="de-DE" u="sng" dirty="0" err="1" smtClean="0">
                <a:latin typeface="Arial" panose="020B0604020202020204" pitchFamily="34" charset="0"/>
              </a:rPr>
              <a:t>Gym</a:t>
            </a:r>
            <a:endParaRPr lang="de-DE" altLang="de-DE" u="sng" dirty="0" smtClean="0">
              <a:latin typeface="Arial" panose="020B0604020202020204" pitchFamily="34" charset="0"/>
            </a:endParaRPr>
          </a:p>
          <a:p>
            <a:pPr marL="0" indent="0" defTabSz="412026">
              <a:buNone/>
              <a:tabLst>
                <a:tab pos="2711709" algn="l"/>
              </a:tabLst>
            </a:pPr>
            <a:r>
              <a:rPr lang="de-DE" altLang="de-DE" dirty="0" smtClean="0">
                <a:latin typeface="Arial" panose="020B0604020202020204" pitchFamily="34" charset="0"/>
              </a:rPr>
              <a:t>Vorbehaltlich der parlamentarischen Zustimmung in der ersten Jahreshälfte 2023 wird der neunjährige Bildungsgang an Gymnasium im Saarland zum Schuljahr 2023/24 eingeführt. Betroffen davon sind dann die Schülerinnen und Schüler, die zu diesem Zeitpunkt die Klassenstufen 5, 6 und 7 des Gymnasiums besuchen.</a:t>
            </a:r>
            <a:r>
              <a:rPr lang="de-DE" altLang="de-DE" baseline="0" dirty="0" smtClean="0">
                <a:latin typeface="Arial" panose="020B0604020202020204" pitchFamily="34" charset="0"/>
              </a:rPr>
              <a:t> </a:t>
            </a:r>
          </a:p>
          <a:p>
            <a:pPr marL="0" indent="0" defTabSz="412026">
              <a:buNone/>
              <a:tabLst>
                <a:tab pos="2711709" algn="l"/>
              </a:tabLst>
            </a:pPr>
            <a:r>
              <a:rPr lang="de-DE" altLang="de-DE" baseline="0" dirty="0" smtClean="0">
                <a:latin typeface="Arial" panose="020B0604020202020204" pitchFamily="34" charset="0"/>
              </a:rPr>
              <a:t>Wie an den </a:t>
            </a:r>
            <a:r>
              <a:rPr lang="de-DE" altLang="de-DE" baseline="0" dirty="0" err="1" smtClean="0">
                <a:latin typeface="Arial" panose="020B0604020202020204" pitchFamily="34" charset="0"/>
              </a:rPr>
              <a:t>GemS</a:t>
            </a:r>
            <a:r>
              <a:rPr lang="de-DE" altLang="de-DE" baseline="0" dirty="0" smtClean="0">
                <a:latin typeface="Arial" panose="020B0604020202020204" pitchFamily="34" charset="0"/>
              </a:rPr>
              <a:t> umfasst dann die Sekundarstufe I</a:t>
            </a:r>
            <a:r>
              <a:rPr lang="de-DE" altLang="de-DE" dirty="0" smtClean="0">
                <a:latin typeface="Arial" panose="020B0604020202020204" pitchFamily="34" charset="0"/>
              </a:rPr>
              <a:t> im</a:t>
            </a:r>
            <a:r>
              <a:rPr lang="de-DE" altLang="de-DE" baseline="0" dirty="0" smtClean="0">
                <a:latin typeface="Arial" panose="020B0604020202020204" pitchFamily="34" charset="0"/>
              </a:rPr>
              <a:t> neunjährigen Gymnasium die Klassenstufen 5 bis 10 und somit nun sechs Klassenstufen mit einem Schuljahr mehr als im aktuellen G 8 (5 bis 9). Die dreijährige gymnasiale Oberstufe mit Einführungs- und Hauptphase ist an den Gemeinschaftsschulen und den Gymnasien mit der Einführungsphase und Hauptphase identisch. </a:t>
            </a:r>
          </a:p>
          <a:p>
            <a:pPr marL="0" indent="0" defTabSz="412026">
              <a:buNone/>
              <a:tabLst>
                <a:tab pos="2711709" algn="l"/>
              </a:tabLst>
            </a:pPr>
            <a:r>
              <a:rPr lang="de-DE" altLang="de-DE" baseline="0" dirty="0" smtClean="0">
                <a:latin typeface="Arial" panose="020B0604020202020204" pitchFamily="34" charset="0"/>
              </a:rPr>
              <a:t>Zukünftig schließen beide Schulformen mit dem Zentralabitur am Ende der Klassenstufe 13 ab.</a:t>
            </a:r>
          </a:p>
          <a:p>
            <a:pPr marL="0" marR="0" indent="0" algn="l" defTabSz="412026" rtl="0" eaLnBrk="1" fontAlgn="auto" latinLnBrk="0" hangingPunct="1">
              <a:lnSpc>
                <a:spcPct val="105000"/>
              </a:lnSpc>
              <a:spcBef>
                <a:spcPts val="0"/>
              </a:spcBef>
              <a:spcAft>
                <a:spcPts val="0"/>
              </a:spcAft>
              <a:buClrTx/>
              <a:buSzTx/>
              <a:buFont typeface="Arial" panose="020B0604020202020204" pitchFamily="34" charset="0"/>
              <a:buNone/>
              <a:tabLst>
                <a:tab pos="2711709" algn="l"/>
              </a:tabLst>
              <a:defRPr/>
            </a:pPr>
            <a:r>
              <a:rPr lang="de-DE" altLang="de-DE" dirty="0" smtClean="0">
                <a:latin typeface="Arial" panose="020B0604020202020204" pitchFamily="34" charset="0"/>
              </a:rPr>
              <a:t>Die Gemeinschaftsschulen verfügen wie die Gymnasien</a:t>
            </a:r>
            <a:r>
              <a:rPr lang="de-DE" altLang="de-DE" baseline="0" dirty="0" smtClean="0">
                <a:latin typeface="Arial" panose="020B0604020202020204" pitchFamily="34" charset="0"/>
              </a:rPr>
              <a:t> </a:t>
            </a:r>
            <a:r>
              <a:rPr lang="de-DE" altLang="de-DE" dirty="0" smtClean="0">
                <a:latin typeface="Arial" panose="020B0604020202020204" pitchFamily="34" charset="0"/>
              </a:rPr>
              <a:t>über eine eigene gymnasiale Oberstufe am Standort oder kooperieren in Oberstufenverbünden.</a:t>
            </a:r>
          </a:p>
          <a:p>
            <a:pPr marL="0" indent="0" defTabSz="412026">
              <a:buNone/>
              <a:tabLst>
                <a:tab pos="2711709" algn="l"/>
              </a:tabLst>
            </a:pPr>
            <a:endParaRPr lang="de-DE" altLang="de-DE" dirty="0">
              <a:latin typeface="Arial" panose="020B0604020202020204" pitchFamily="34" charset="0"/>
            </a:endParaRPr>
          </a:p>
          <a:p>
            <a:pPr defTabSz="412026">
              <a:tabLst>
                <a:tab pos="2711709" algn="l"/>
              </a:tabLst>
            </a:pPr>
            <a:endParaRPr lang="de-DE" altLang="de-DE" sz="1000" dirty="0">
              <a:latin typeface="Arial" panose="020B0604020202020204" pitchFamily="34" charset="0"/>
            </a:endParaRPr>
          </a:p>
          <a:p>
            <a:pPr marL="0" indent="0" algn="just" defTabSz="412026">
              <a:buNone/>
              <a:tabLst>
                <a:tab pos="2711709" algn="l"/>
              </a:tabLst>
            </a:pPr>
            <a:endParaRPr lang="de-DE" dirty="0" smtClean="0">
              <a:solidFill>
                <a:srgbClr val="FF0000"/>
              </a:solidFill>
            </a:endParaRPr>
          </a:p>
          <a:p>
            <a:pPr algn="just" defTabSz="412026">
              <a:tabLst>
                <a:tab pos="2711709" algn="l"/>
              </a:tabLst>
            </a:pPr>
            <a:endParaRPr lang="de-DE" altLang="de-DE"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3</a:t>
            </a:fld>
            <a:endParaRPr lang="de-DE" dirty="0"/>
          </a:p>
        </p:txBody>
      </p:sp>
    </p:spTree>
    <p:extLst>
      <p:ext uri="{BB962C8B-B14F-4D97-AF65-F5344CB8AC3E}">
        <p14:creationId xmlns:p14="http://schemas.microsoft.com/office/powerpoint/2010/main" val="12107428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bwMode="auto">
          <a:xfrm>
            <a:off x="676275" y="808038"/>
            <a:ext cx="5386388" cy="40401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p:cNvSpPr>
            <a:spLocks noGrp="1"/>
          </p:cNvSpPr>
          <p:nvPr>
            <p:ph type="body" idx="1"/>
          </p:nvPr>
        </p:nvSpPr>
        <p:spPr bwMode="auto">
          <a:xfrm>
            <a:off x="662533" y="5035315"/>
            <a:ext cx="5400600" cy="42665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dirty="0">
              <a:latin typeface="Arial" panose="020B0604020202020204" pitchFamily="34" charset="0"/>
            </a:endParaRPr>
          </a:p>
          <a:p>
            <a:pPr marL="0" indent="0">
              <a:buNone/>
            </a:pPr>
            <a:r>
              <a:rPr lang="de-DE" altLang="de-DE" sz="1400" dirty="0">
                <a:latin typeface="Arial" panose="020B0604020202020204" pitchFamily="34" charset="0"/>
              </a:rPr>
              <a:t>Auswahlfolie</a:t>
            </a:r>
          </a:p>
          <a:p>
            <a:endParaRPr lang="de-DE" altLang="de-DE"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30</a:t>
            </a:fld>
            <a:endParaRPr lang="de-DE" dirty="0"/>
          </a:p>
        </p:txBody>
      </p:sp>
    </p:spTree>
    <p:extLst>
      <p:ext uri="{BB962C8B-B14F-4D97-AF65-F5344CB8AC3E}">
        <p14:creationId xmlns:p14="http://schemas.microsoft.com/office/powerpoint/2010/main" val="39842873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xfrm>
            <a:off x="676275" y="808038"/>
            <a:ext cx="5386388" cy="40401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p:cNvSpPr>
            <a:spLocks noGrp="1"/>
          </p:cNvSpPr>
          <p:nvPr>
            <p:ph type="body" idx="1"/>
          </p:nvPr>
        </p:nvSpPr>
        <p:spPr bwMode="auto">
          <a:xfrm>
            <a:off x="662533" y="4963320"/>
            <a:ext cx="5400600" cy="4338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dirty="0">
              <a:latin typeface="Arial" panose="020B0604020202020204" pitchFamily="34" charset="0"/>
            </a:endParaRPr>
          </a:p>
          <a:p>
            <a:r>
              <a:rPr lang="de-DE" altLang="de-DE" sz="1400" dirty="0">
                <a:latin typeface="Arial" panose="020B0604020202020204" pitchFamily="34" charset="0"/>
              </a:rPr>
              <a:t>Schengen-Lyzeum (1/3)</a:t>
            </a:r>
          </a:p>
          <a:p>
            <a:endParaRPr lang="de-DE" altLang="de-DE" sz="1400"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31</a:t>
            </a:fld>
            <a:endParaRPr lang="de-DE" dirty="0"/>
          </a:p>
        </p:txBody>
      </p:sp>
    </p:spTree>
    <p:extLst>
      <p:ext uri="{BB962C8B-B14F-4D97-AF65-F5344CB8AC3E}">
        <p14:creationId xmlns:p14="http://schemas.microsoft.com/office/powerpoint/2010/main" val="19139282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bwMode="auto">
          <a:xfrm>
            <a:off x="676275" y="808038"/>
            <a:ext cx="5386388" cy="40401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Rectangle 4"/>
          <p:cNvSpPr>
            <a:spLocks noGrp="1"/>
          </p:cNvSpPr>
          <p:nvPr>
            <p:ph type="body" idx="1"/>
          </p:nvPr>
        </p:nvSpPr>
        <p:spPr bwMode="auto">
          <a:xfrm>
            <a:off x="662533" y="5107313"/>
            <a:ext cx="5400600" cy="419450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dirty="0">
              <a:latin typeface="Arial" panose="020B0604020202020204" pitchFamily="34" charset="0"/>
            </a:endParaRPr>
          </a:p>
          <a:p>
            <a:r>
              <a:rPr lang="de-DE" altLang="de-DE" sz="1400" dirty="0">
                <a:latin typeface="Arial" panose="020B0604020202020204" pitchFamily="34" charset="0"/>
              </a:rPr>
              <a:t>Schengen-Lyzeum (2/3)</a:t>
            </a:r>
          </a:p>
          <a:p>
            <a:endParaRPr lang="de-DE" altLang="de-DE" dirty="0">
              <a:latin typeface="Arial" panose="020B0604020202020204" pitchFamily="34" charset="0"/>
            </a:endParaRPr>
          </a:p>
          <a:p>
            <a:pPr algn="ctr"/>
            <a:r>
              <a:rPr lang="de-DE" altLang="de-DE" dirty="0">
                <a:latin typeface="Arial" panose="020B0604020202020204" pitchFamily="34" charset="0"/>
              </a:rPr>
              <a:t>TEXT der FOLIE</a:t>
            </a:r>
          </a:p>
          <a:p>
            <a:pPr algn="ctr"/>
            <a:endParaRPr lang="de-DE" altLang="de-DE" dirty="0">
              <a:latin typeface="Arial" panose="020B0604020202020204" pitchFamily="34" charset="0"/>
            </a:endParaRPr>
          </a:p>
          <a:p>
            <a:endParaRPr lang="de-DE" altLang="de-DE"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32</a:t>
            </a:fld>
            <a:endParaRPr lang="de-DE" dirty="0"/>
          </a:p>
        </p:txBody>
      </p:sp>
    </p:spTree>
    <p:extLst>
      <p:ext uri="{BB962C8B-B14F-4D97-AF65-F5344CB8AC3E}">
        <p14:creationId xmlns:p14="http://schemas.microsoft.com/office/powerpoint/2010/main" val="6688759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TextEdit="1"/>
          </p:cNvSpPr>
          <p:nvPr>
            <p:ph type="sldImg"/>
          </p:nvPr>
        </p:nvSpPr>
        <p:spPr bwMode="auto">
          <a:xfrm>
            <a:off x="676275" y="808038"/>
            <a:ext cx="5386388" cy="40401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p:cNvSpPr>
            <a:spLocks noGrp="1"/>
          </p:cNvSpPr>
          <p:nvPr>
            <p:ph type="body" idx="1"/>
          </p:nvPr>
        </p:nvSpPr>
        <p:spPr bwMode="auto">
          <a:xfrm>
            <a:off x="662533" y="4963320"/>
            <a:ext cx="5400600" cy="4338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dirty="0">
              <a:latin typeface="Arial" panose="020B0604020202020204" pitchFamily="34" charset="0"/>
            </a:endParaRPr>
          </a:p>
          <a:p>
            <a:endParaRPr lang="de-DE" altLang="de-DE" sz="1400" dirty="0">
              <a:latin typeface="Arial" panose="020B0604020202020204" pitchFamily="34" charset="0"/>
            </a:endParaRPr>
          </a:p>
          <a:p>
            <a:r>
              <a:rPr lang="de-DE" altLang="de-DE" sz="1400" dirty="0">
                <a:latin typeface="Arial" panose="020B0604020202020204" pitchFamily="34" charset="0"/>
              </a:rPr>
              <a:t>Schengen-Lyzeum (3/3): Abschlüsse</a:t>
            </a:r>
          </a:p>
          <a:p>
            <a:pPr marL="0" indent="0" algn="just">
              <a:buNone/>
              <a:tabLst>
                <a:tab pos="182350" algn="l"/>
              </a:tabLst>
            </a:pPr>
            <a:r>
              <a:rPr lang="de-DE" altLang="de-DE" dirty="0">
                <a:latin typeface="Arial" panose="020B0604020202020204" pitchFamily="34" charset="0"/>
              </a:rPr>
              <a:t>		Das Schengen-Lyzeum vergibt </a:t>
            </a:r>
            <a:r>
              <a:rPr lang="de-DE" altLang="de-DE" b="1" dirty="0">
                <a:latin typeface="Arial" panose="020B0604020202020204" pitchFamily="34" charset="0"/>
              </a:rPr>
              <a:t>alle</a:t>
            </a:r>
            <a:r>
              <a:rPr lang="de-DE" altLang="de-DE" dirty="0">
                <a:latin typeface="Arial" panose="020B0604020202020204" pitchFamily="34" charset="0"/>
              </a:rPr>
              <a:t> Abschlüsse von Gemeinschaftsschule und Gymnasium.</a:t>
            </a:r>
          </a:p>
          <a:p>
            <a:pPr marL="0" indent="0" algn="just">
              <a:buNone/>
              <a:tabLst>
                <a:tab pos="182350" algn="l"/>
              </a:tabLst>
            </a:pPr>
            <a:r>
              <a:rPr lang="de-DE" altLang="de-DE" dirty="0">
                <a:latin typeface="Arial" panose="020B0604020202020204" pitchFamily="34" charset="0"/>
              </a:rPr>
              <a:t>		Wer nach 8 Jahren die </a:t>
            </a:r>
            <a:r>
              <a:rPr lang="de-DE" altLang="de-DE" b="1" dirty="0">
                <a:latin typeface="Arial" panose="020B0604020202020204" pitchFamily="34" charset="0"/>
              </a:rPr>
              <a:t>Hochschulreife (Abitur)</a:t>
            </a:r>
            <a:r>
              <a:rPr lang="de-DE" altLang="de-DE" dirty="0">
                <a:latin typeface="Arial" panose="020B0604020202020204" pitchFamily="34" charset="0"/>
              </a:rPr>
              <a:t> erreicht, hat </a:t>
            </a:r>
            <a:r>
              <a:rPr lang="de-DE" altLang="de-DE" b="1" dirty="0">
                <a:latin typeface="Arial" panose="020B0604020202020204" pitchFamily="34" charset="0"/>
              </a:rPr>
              <a:t>gleichzeitig</a:t>
            </a:r>
            <a:r>
              <a:rPr lang="de-DE" altLang="de-DE" dirty="0">
                <a:latin typeface="Arial" panose="020B0604020202020204" pitchFamily="34" charset="0"/>
              </a:rPr>
              <a:t> das luxemburgische ‚</a:t>
            </a:r>
            <a:r>
              <a:rPr lang="de-DE" altLang="de-DE" b="1" dirty="0">
                <a:latin typeface="Arial" panose="020B0604020202020204" pitchFamily="34" charset="0"/>
              </a:rPr>
              <a:t>Diplôme de </a:t>
            </a:r>
            <a:r>
              <a:rPr lang="de-DE" altLang="de-DE" b="1" dirty="0" err="1">
                <a:latin typeface="Arial" panose="020B0604020202020204" pitchFamily="34" charset="0"/>
              </a:rPr>
              <a:t>fin</a:t>
            </a:r>
            <a:r>
              <a:rPr lang="de-DE" altLang="de-DE" b="1" dirty="0">
                <a:latin typeface="Arial" panose="020B0604020202020204" pitchFamily="34" charset="0"/>
              </a:rPr>
              <a:t> </a:t>
            </a:r>
            <a:r>
              <a:rPr lang="de-DE" altLang="de-DE" b="1" dirty="0" err="1">
                <a:latin typeface="Arial" panose="020B0604020202020204" pitchFamily="34" charset="0"/>
              </a:rPr>
              <a:t>d‘études</a:t>
            </a:r>
            <a:r>
              <a:rPr lang="de-DE" altLang="de-DE" b="1" dirty="0">
                <a:latin typeface="Arial" panose="020B0604020202020204" pitchFamily="34" charset="0"/>
              </a:rPr>
              <a:t> </a:t>
            </a:r>
            <a:r>
              <a:rPr lang="de-DE" altLang="de-DE" b="1" dirty="0" err="1">
                <a:latin typeface="Arial" panose="020B0604020202020204" pitchFamily="34" charset="0"/>
              </a:rPr>
              <a:t>secondaires</a:t>
            </a:r>
            <a:r>
              <a:rPr lang="de-DE" altLang="de-DE" dirty="0">
                <a:latin typeface="Arial" panose="020B0604020202020204" pitchFamily="34" charset="0"/>
              </a:rPr>
              <a:t>‘ erworben und erhält ein deutsches 			und ein luxemburgisches Zeugnis.</a:t>
            </a:r>
          </a:p>
          <a:p>
            <a:pPr marL="0" indent="0" algn="just">
              <a:buNone/>
              <a:tabLst>
                <a:tab pos="182350" algn="l"/>
              </a:tabLst>
            </a:pPr>
            <a:r>
              <a:rPr lang="de-DE" altLang="de-DE" dirty="0">
                <a:latin typeface="Arial" panose="020B0604020202020204" pitchFamily="34" charset="0"/>
              </a:rPr>
              <a:t>		Der Erwerb des ‚</a:t>
            </a:r>
            <a:r>
              <a:rPr lang="de-DE" altLang="de-DE" b="1" dirty="0">
                <a:latin typeface="Arial" panose="020B0604020202020204" pitchFamily="34" charset="0"/>
              </a:rPr>
              <a:t>Diplôme de </a:t>
            </a:r>
            <a:r>
              <a:rPr lang="de-DE" altLang="de-DE" b="1" dirty="0" err="1">
                <a:latin typeface="Arial" panose="020B0604020202020204" pitchFamily="34" charset="0"/>
              </a:rPr>
              <a:t>fin</a:t>
            </a:r>
            <a:r>
              <a:rPr lang="de-DE" altLang="de-DE" b="1" dirty="0">
                <a:latin typeface="Arial" panose="020B0604020202020204" pitchFamily="34" charset="0"/>
              </a:rPr>
              <a:t> </a:t>
            </a:r>
            <a:r>
              <a:rPr lang="de-DE" altLang="de-DE" b="1" dirty="0" err="1">
                <a:latin typeface="Arial" panose="020B0604020202020204" pitchFamily="34" charset="0"/>
              </a:rPr>
              <a:t>d‘études</a:t>
            </a:r>
            <a:r>
              <a:rPr lang="de-DE" altLang="de-DE" b="1" dirty="0">
                <a:latin typeface="Arial" panose="020B0604020202020204" pitchFamily="34" charset="0"/>
              </a:rPr>
              <a:t> </a:t>
            </a:r>
            <a:r>
              <a:rPr lang="de-DE" altLang="de-DE" b="1" dirty="0" err="1">
                <a:latin typeface="Arial" panose="020B0604020202020204" pitchFamily="34" charset="0"/>
              </a:rPr>
              <a:t>secondaires</a:t>
            </a:r>
            <a:r>
              <a:rPr lang="de-DE" altLang="de-DE" b="1" dirty="0">
                <a:latin typeface="Arial" panose="020B0604020202020204" pitchFamily="34" charset="0"/>
              </a:rPr>
              <a:t> </a:t>
            </a:r>
            <a:r>
              <a:rPr lang="de-DE" altLang="de-DE" b="1" dirty="0" err="1">
                <a:latin typeface="Arial" panose="020B0604020202020204" pitchFamily="34" charset="0"/>
              </a:rPr>
              <a:t>techniques</a:t>
            </a:r>
            <a:r>
              <a:rPr lang="de-DE" altLang="de-DE" dirty="0">
                <a:latin typeface="Arial" panose="020B0604020202020204" pitchFamily="34" charset="0"/>
              </a:rPr>
              <a:t>‘ führt in Verbindung mit dem erforderlichen Praktikum zur </a:t>
            </a:r>
            <a:r>
              <a:rPr lang="de-DE" altLang="de-DE" b="1" dirty="0">
                <a:latin typeface="Arial" panose="020B0604020202020204" pitchFamily="34" charset="0"/>
              </a:rPr>
              <a:t>Fachhochschulreife (Fachabitur)</a:t>
            </a:r>
            <a:r>
              <a:rPr lang="de-DE" altLang="de-DE" dirty="0">
                <a:latin typeface="Arial" panose="020B0604020202020204" pitchFamily="34" charset="0"/>
              </a:rPr>
              <a:t>.</a:t>
            </a:r>
          </a:p>
        </p:txBody>
      </p:sp>
      <p:sp>
        <p:nvSpPr>
          <p:cNvPr id="2" name="Foliennummernplatzhalter 1"/>
          <p:cNvSpPr>
            <a:spLocks noGrp="1"/>
          </p:cNvSpPr>
          <p:nvPr>
            <p:ph type="sldNum" sz="quarter" idx="10"/>
          </p:nvPr>
        </p:nvSpPr>
        <p:spPr/>
        <p:txBody>
          <a:bodyPr/>
          <a:lstStyle/>
          <a:p>
            <a:fld id="{97C3CEC3-BA94-4CCC-9A7E-BE39DA97434D}" type="slidenum">
              <a:rPr lang="de-DE" smtClean="0"/>
              <a:t>33</a:t>
            </a:fld>
            <a:endParaRPr lang="de-DE" dirty="0"/>
          </a:p>
        </p:txBody>
      </p:sp>
    </p:spTree>
    <p:extLst>
      <p:ext uri="{BB962C8B-B14F-4D97-AF65-F5344CB8AC3E}">
        <p14:creationId xmlns:p14="http://schemas.microsoft.com/office/powerpoint/2010/main" val="1645521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bwMode="auto">
          <a:xfrm>
            <a:off x="676275" y="808038"/>
            <a:ext cx="5386388" cy="40401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p:cNvSpPr>
            <a:spLocks noGrp="1"/>
          </p:cNvSpPr>
          <p:nvPr>
            <p:ph type="body" idx="1"/>
          </p:nvPr>
        </p:nvSpPr>
        <p:spPr bwMode="auto">
          <a:xfrm>
            <a:off x="662533" y="5035315"/>
            <a:ext cx="5400600" cy="42665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dirty="0">
              <a:latin typeface="Arial" panose="020B0604020202020204" pitchFamily="34" charset="0"/>
            </a:endParaRPr>
          </a:p>
          <a:p>
            <a:pPr marL="0" indent="0">
              <a:buNone/>
            </a:pPr>
            <a:r>
              <a:rPr lang="de-DE" altLang="de-DE" sz="1400" dirty="0">
                <a:latin typeface="Arial" panose="020B0604020202020204" pitchFamily="34" charset="0"/>
              </a:rPr>
              <a:t>Auswahlfolie</a:t>
            </a:r>
          </a:p>
          <a:p>
            <a:endParaRPr lang="de-DE" altLang="de-DE"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34</a:t>
            </a:fld>
            <a:endParaRPr lang="de-DE" dirty="0"/>
          </a:p>
        </p:txBody>
      </p:sp>
    </p:spTree>
    <p:extLst>
      <p:ext uri="{BB962C8B-B14F-4D97-AF65-F5344CB8AC3E}">
        <p14:creationId xmlns:p14="http://schemas.microsoft.com/office/powerpoint/2010/main" val="39842873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xfrm>
            <a:off x="676275" y="808038"/>
            <a:ext cx="5386388" cy="40401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p:cNvSpPr>
            <a:spLocks noGrp="1"/>
          </p:cNvSpPr>
          <p:nvPr>
            <p:ph type="body" idx="1"/>
          </p:nvPr>
        </p:nvSpPr>
        <p:spPr bwMode="auto">
          <a:xfrm>
            <a:off x="662533" y="4963320"/>
            <a:ext cx="5400600" cy="4338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dirty="0">
              <a:latin typeface="Arial" panose="020B0604020202020204" pitchFamily="34" charset="0"/>
            </a:endParaRPr>
          </a:p>
          <a:p>
            <a:endParaRPr lang="de-DE" altLang="de-DE" sz="1400"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35</a:t>
            </a:fld>
            <a:endParaRPr lang="de-DE" dirty="0"/>
          </a:p>
        </p:txBody>
      </p:sp>
    </p:spTree>
    <p:extLst>
      <p:ext uri="{BB962C8B-B14F-4D97-AF65-F5344CB8AC3E}">
        <p14:creationId xmlns:p14="http://schemas.microsoft.com/office/powerpoint/2010/main" val="19139282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xfrm>
            <a:off x="676275" y="808038"/>
            <a:ext cx="5386388" cy="40401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p:cNvSpPr>
            <a:spLocks noGrp="1"/>
          </p:cNvSpPr>
          <p:nvPr>
            <p:ph type="body" idx="1"/>
          </p:nvPr>
        </p:nvSpPr>
        <p:spPr bwMode="auto">
          <a:xfrm>
            <a:off x="662533" y="4963320"/>
            <a:ext cx="5400600" cy="4338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dirty="0">
              <a:latin typeface="Arial" panose="020B0604020202020204" pitchFamily="34" charset="0"/>
            </a:endParaRPr>
          </a:p>
          <a:p>
            <a:endParaRPr lang="de-DE" altLang="de-DE" sz="1400"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36</a:t>
            </a:fld>
            <a:endParaRPr lang="de-DE" dirty="0"/>
          </a:p>
        </p:txBody>
      </p:sp>
    </p:spTree>
    <p:extLst>
      <p:ext uri="{BB962C8B-B14F-4D97-AF65-F5344CB8AC3E}">
        <p14:creationId xmlns:p14="http://schemas.microsoft.com/office/powerpoint/2010/main" val="38439077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xfrm>
            <a:off x="676275" y="808038"/>
            <a:ext cx="5386388" cy="40401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p:cNvSpPr>
            <a:spLocks noGrp="1"/>
          </p:cNvSpPr>
          <p:nvPr>
            <p:ph type="body" idx="1"/>
          </p:nvPr>
        </p:nvSpPr>
        <p:spPr bwMode="auto">
          <a:xfrm>
            <a:off x="662533" y="4963320"/>
            <a:ext cx="5400600" cy="4338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dirty="0">
              <a:latin typeface="Arial" panose="020B0604020202020204" pitchFamily="34" charset="0"/>
            </a:endParaRPr>
          </a:p>
          <a:p>
            <a:pPr marL="0" indent="0">
              <a:buNone/>
            </a:pPr>
            <a:endParaRPr lang="de-DE" altLang="de-DE" sz="1400"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37</a:t>
            </a:fld>
            <a:endParaRPr lang="de-DE" dirty="0"/>
          </a:p>
        </p:txBody>
      </p:sp>
    </p:spTree>
    <p:extLst>
      <p:ext uri="{BB962C8B-B14F-4D97-AF65-F5344CB8AC3E}">
        <p14:creationId xmlns:p14="http://schemas.microsoft.com/office/powerpoint/2010/main" val="40276796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xfrm>
            <a:off x="676275" y="808038"/>
            <a:ext cx="5386388" cy="40401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p:cNvSpPr>
            <a:spLocks noGrp="1"/>
          </p:cNvSpPr>
          <p:nvPr>
            <p:ph type="body" idx="1"/>
          </p:nvPr>
        </p:nvSpPr>
        <p:spPr bwMode="auto">
          <a:xfrm>
            <a:off x="662533" y="4963320"/>
            <a:ext cx="5400600" cy="4338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dirty="0">
              <a:latin typeface="Arial" panose="020B0604020202020204" pitchFamily="34" charset="0"/>
            </a:endParaRPr>
          </a:p>
          <a:p>
            <a:endParaRPr lang="de-DE" altLang="de-DE" sz="1400"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38</a:t>
            </a:fld>
            <a:endParaRPr lang="de-DE" dirty="0"/>
          </a:p>
        </p:txBody>
      </p:sp>
    </p:spTree>
    <p:extLst>
      <p:ext uri="{BB962C8B-B14F-4D97-AF65-F5344CB8AC3E}">
        <p14:creationId xmlns:p14="http://schemas.microsoft.com/office/powerpoint/2010/main" val="38917937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TextEdit="1"/>
          </p:cNvSpPr>
          <p:nvPr>
            <p:ph type="sldImg"/>
          </p:nvPr>
        </p:nvSpPr>
        <p:spPr bwMode="auto">
          <a:xfrm>
            <a:off x="676275" y="808038"/>
            <a:ext cx="5386388" cy="40401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Rectangle 3"/>
          <p:cNvSpPr>
            <a:spLocks noGrp="1"/>
          </p:cNvSpPr>
          <p:nvPr>
            <p:ph type="body" idx="1"/>
          </p:nvPr>
        </p:nvSpPr>
        <p:spPr bwMode="auto">
          <a:xfrm>
            <a:off x="662533" y="4963320"/>
            <a:ext cx="5400600" cy="4338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dirty="0">
              <a:latin typeface="Arial" panose="020B0604020202020204" pitchFamily="34" charset="0"/>
            </a:endParaRPr>
          </a:p>
          <a:p>
            <a:pPr marL="0" indent="0">
              <a:buNone/>
            </a:pPr>
            <a:r>
              <a:rPr lang="de-DE" altLang="de-DE" sz="1400" dirty="0">
                <a:latin typeface="Arial" panose="020B0604020202020204" pitchFamily="34" charset="0"/>
              </a:rPr>
              <a:t>Schlussfolie</a:t>
            </a:r>
          </a:p>
        </p:txBody>
      </p:sp>
      <p:sp>
        <p:nvSpPr>
          <p:cNvPr id="2" name="Foliennummernplatzhalter 1"/>
          <p:cNvSpPr>
            <a:spLocks noGrp="1"/>
          </p:cNvSpPr>
          <p:nvPr>
            <p:ph type="sldNum" sz="quarter" idx="10"/>
          </p:nvPr>
        </p:nvSpPr>
        <p:spPr/>
        <p:txBody>
          <a:bodyPr/>
          <a:lstStyle/>
          <a:p>
            <a:fld id="{97C3CEC3-BA94-4CCC-9A7E-BE39DA97434D}" type="slidenum">
              <a:rPr lang="de-DE" smtClean="0"/>
              <a:t>39</a:t>
            </a:fld>
            <a:endParaRPr lang="de-DE" dirty="0"/>
          </a:p>
        </p:txBody>
      </p:sp>
    </p:spTree>
    <p:extLst>
      <p:ext uri="{BB962C8B-B14F-4D97-AF65-F5344CB8AC3E}">
        <p14:creationId xmlns:p14="http://schemas.microsoft.com/office/powerpoint/2010/main" val="2099807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bwMode="auto">
          <a:xfrm>
            <a:off x="661988" y="571500"/>
            <a:ext cx="5389562" cy="4041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Rectangle 3"/>
          <p:cNvSpPr>
            <a:spLocks noGrp="1"/>
          </p:cNvSpPr>
          <p:nvPr>
            <p:ph type="body" idx="1"/>
          </p:nvPr>
        </p:nvSpPr>
        <p:spPr bwMode="auto">
          <a:xfrm>
            <a:off x="662533" y="4715154"/>
            <a:ext cx="5400600" cy="458666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marL="0" indent="0">
              <a:lnSpc>
                <a:spcPct val="90000"/>
              </a:lnSpc>
              <a:buNone/>
              <a:defRPr/>
            </a:pPr>
            <a:endParaRPr lang="de-DE" altLang="de-DE" b="1" dirty="0">
              <a:solidFill>
                <a:srgbClr val="FF0000"/>
              </a:solidFill>
            </a:endParaRPr>
          </a:p>
          <a:p>
            <a:pPr marL="0" indent="0">
              <a:lnSpc>
                <a:spcPct val="90000"/>
              </a:lnSpc>
              <a:buNone/>
              <a:defRPr/>
            </a:pPr>
            <a:r>
              <a:rPr lang="de-DE" altLang="de-DE" b="1" dirty="0">
                <a:latin typeface="Arial" panose="020B0604020202020204" pitchFamily="34" charset="0"/>
                <a:cs typeface="Arial" panose="020B0604020202020204" pitchFamily="34" charset="0"/>
              </a:rPr>
              <a:t>Abschlüsse</a:t>
            </a:r>
          </a:p>
          <a:p>
            <a:pPr>
              <a:lnSpc>
                <a:spcPct val="90000"/>
              </a:lnSpc>
              <a:defRPr/>
            </a:pPr>
            <a:endParaRPr lang="de-DE" altLang="de-DE" dirty="0">
              <a:latin typeface="Arial" panose="020B0604020202020204" pitchFamily="34" charset="0"/>
              <a:cs typeface="Arial" panose="020B0604020202020204" pitchFamily="34" charset="0"/>
            </a:endParaRPr>
          </a:p>
          <a:p>
            <a:pPr algn="just">
              <a:lnSpc>
                <a:spcPct val="90000"/>
              </a:lnSpc>
              <a:defRPr/>
            </a:pPr>
            <a:r>
              <a:rPr lang="de-DE" altLang="de-DE" u="sng" dirty="0">
                <a:latin typeface="Arial" panose="020B0604020202020204" pitchFamily="34" charset="0"/>
                <a:cs typeface="Arial" panose="020B0604020202020204" pitchFamily="34" charset="0"/>
              </a:rPr>
              <a:t>Ziel des Gymnasiums</a:t>
            </a:r>
            <a:r>
              <a:rPr lang="de-DE" altLang="de-DE" dirty="0">
                <a:latin typeface="Arial" panose="020B0604020202020204" pitchFamily="34" charset="0"/>
                <a:cs typeface="Arial" panose="020B0604020202020204" pitchFamily="34" charset="0"/>
              </a:rPr>
              <a:t> ist das Abitur. Der Hauptschulabschluss (HSA) und der mittlere Bildungsabschluss (MBA) können am Gymnasium </a:t>
            </a:r>
            <a:r>
              <a:rPr lang="de-DE" altLang="de-DE" dirty="0" smtClean="0">
                <a:latin typeface="Arial" panose="020B0604020202020204" pitchFamily="34" charset="0"/>
                <a:cs typeface="Arial" panose="020B0604020202020204" pitchFamily="34" charset="0"/>
              </a:rPr>
              <a:t>im </a:t>
            </a:r>
            <a:r>
              <a:rPr lang="de-DE" altLang="de-DE" dirty="0">
                <a:latin typeface="Arial" panose="020B0604020202020204" pitchFamily="34" charset="0"/>
                <a:cs typeface="Arial" panose="020B0604020202020204" pitchFamily="34" charset="0"/>
              </a:rPr>
              <a:t>Verlauf des Bildungsgangs </a:t>
            </a:r>
            <a:r>
              <a:rPr lang="de-DE" altLang="de-DE" dirty="0" smtClean="0">
                <a:latin typeface="Arial" panose="020B0604020202020204" pitchFamily="34" charset="0"/>
                <a:cs typeface="Arial" panose="020B0604020202020204" pitchFamily="34" charset="0"/>
              </a:rPr>
              <a:t>zuerkannt</a:t>
            </a:r>
            <a:r>
              <a:rPr lang="de-DE" altLang="de-DE" baseline="0" dirty="0" smtClean="0">
                <a:latin typeface="Arial" panose="020B0604020202020204" pitchFamily="34" charset="0"/>
                <a:cs typeface="Arial" panose="020B0604020202020204" pitchFamily="34" charset="0"/>
              </a:rPr>
              <a:t> </a:t>
            </a:r>
            <a:r>
              <a:rPr lang="de-DE" altLang="de-DE" dirty="0" smtClean="0">
                <a:latin typeface="Arial" panose="020B0604020202020204" pitchFamily="34" charset="0"/>
                <a:cs typeface="Arial" panose="020B0604020202020204" pitchFamily="34" charset="0"/>
              </a:rPr>
              <a:t>werden</a:t>
            </a:r>
            <a:r>
              <a:rPr lang="de-DE" altLang="de-DE" dirty="0">
                <a:latin typeface="Arial" panose="020B0604020202020204" pitchFamily="34" charset="0"/>
                <a:cs typeface="Arial" panose="020B0604020202020204" pitchFamily="34" charset="0"/>
              </a:rPr>
              <a:t>.</a:t>
            </a:r>
          </a:p>
          <a:p>
            <a:pPr algn="just">
              <a:lnSpc>
                <a:spcPct val="90000"/>
              </a:lnSpc>
              <a:defRPr/>
            </a:pPr>
            <a:r>
              <a:rPr lang="de-DE" altLang="de-DE" dirty="0" smtClean="0">
                <a:latin typeface="Arial" panose="020B0604020202020204" pitchFamily="34" charset="0"/>
                <a:cs typeface="Arial" panose="020B0604020202020204" pitchFamily="34" charset="0"/>
              </a:rPr>
              <a:t>An </a:t>
            </a:r>
            <a:r>
              <a:rPr lang="de-DE" altLang="de-DE" dirty="0">
                <a:latin typeface="Arial" panose="020B0604020202020204" pitchFamily="34" charset="0"/>
                <a:cs typeface="Arial" panose="020B0604020202020204" pitchFamily="34" charset="0"/>
              </a:rPr>
              <a:t>der G</a:t>
            </a:r>
            <a:r>
              <a:rPr lang="de-DE" altLang="de-DE" u="sng" dirty="0">
                <a:latin typeface="Arial" panose="020B0604020202020204" pitchFamily="34" charset="0"/>
                <a:cs typeface="Arial" panose="020B0604020202020204" pitchFamily="34" charset="0"/>
              </a:rPr>
              <a:t>emeinschaftsschule</a:t>
            </a:r>
            <a:r>
              <a:rPr lang="de-DE" altLang="de-DE" dirty="0">
                <a:latin typeface="Arial" panose="020B0604020202020204" pitchFamily="34" charset="0"/>
                <a:cs typeface="Arial" panose="020B0604020202020204" pitchFamily="34" charset="0"/>
              </a:rPr>
              <a:t> werden drei Abschlüsse angeboten: der Hauptschulabschluss, der mittlere Bildungsabschluss und das Abitur.</a:t>
            </a:r>
          </a:p>
          <a:p>
            <a:pPr algn="just">
              <a:lnSpc>
                <a:spcPct val="90000"/>
              </a:lnSpc>
              <a:defRPr/>
            </a:pPr>
            <a:r>
              <a:rPr lang="de-DE" altLang="de-DE" dirty="0">
                <a:latin typeface="Arial" panose="020B0604020202020204" pitchFamily="34" charset="0"/>
                <a:cs typeface="Arial" panose="020B0604020202020204" pitchFamily="34" charset="0"/>
              </a:rPr>
              <a:t>Der Wechsel zwischen beiden Schulformen ist möglich, jedoch nur an eine Schule, die einen freien Schulplatz zur Verfügung stellen </a:t>
            </a:r>
            <a:r>
              <a:rPr lang="de-DE" altLang="de-DE" dirty="0" smtClean="0">
                <a:latin typeface="Arial" panose="020B0604020202020204" pitchFamily="34" charset="0"/>
                <a:cs typeface="Arial" panose="020B0604020202020204" pitchFamily="34" charset="0"/>
              </a:rPr>
              <a:t>kann, der darüber hinaus der Fremdsprachenfolge des Kindes entspricht.</a:t>
            </a:r>
            <a:endParaRPr lang="de-DE" altLang="de-DE" dirty="0">
              <a:latin typeface="Arial" panose="020B0604020202020204" pitchFamily="34" charset="0"/>
              <a:cs typeface="Arial" panose="020B0604020202020204" pitchFamily="34" charset="0"/>
            </a:endParaRPr>
          </a:p>
          <a:p>
            <a:pPr algn="just">
              <a:lnSpc>
                <a:spcPct val="90000"/>
              </a:lnSpc>
              <a:defRPr/>
            </a:pPr>
            <a:r>
              <a:rPr lang="de-DE" altLang="de-DE" dirty="0" smtClean="0">
                <a:latin typeface="Arial" panose="020B0604020202020204" pitchFamily="34" charset="0"/>
                <a:cs typeface="Arial" panose="020B0604020202020204" pitchFamily="34" charset="0"/>
              </a:rPr>
              <a:t>Der Aufbau der gymnasialen Oberstufe sowie die Abiturprüfung (Zentralabitur) sind für alle Schulformen mit gymnasialer Oberstufe identisch.</a:t>
            </a:r>
          </a:p>
          <a:p>
            <a:pPr algn="just">
              <a:lnSpc>
                <a:spcPct val="90000"/>
              </a:lnSpc>
              <a:defRPr/>
            </a:pPr>
            <a:r>
              <a:rPr lang="de-DE" altLang="de-DE" dirty="0" smtClean="0">
                <a:latin typeface="Arial" panose="020B0604020202020204" pitchFamily="34" charset="0"/>
                <a:cs typeface="Arial" panose="020B0604020202020204" pitchFamily="34" charset="0"/>
              </a:rPr>
              <a:t>Das Abitur („Allgemeine Hochschulreife“) ist in allen Schulformen mit den gleichen Berechtigungen verbunden.</a:t>
            </a:r>
          </a:p>
          <a:p>
            <a:pPr algn="just">
              <a:lnSpc>
                <a:spcPct val="90000"/>
              </a:lnSpc>
              <a:defRPr/>
            </a:pPr>
            <a:endParaRPr lang="de-DE" altLang="de-DE" dirty="0">
              <a:latin typeface="Arial" panose="020B0604020202020204" pitchFamily="34" charset="0"/>
              <a:cs typeface="Arial" panose="020B0604020202020204" pitchFamily="34" charset="0"/>
            </a:endParaRPr>
          </a:p>
          <a:p>
            <a:pPr marL="0" indent="0" algn="just">
              <a:lnSpc>
                <a:spcPct val="90000"/>
              </a:lnSpc>
              <a:buNone/>
              <a:defRPr/>
            </a:pPr>
            <a:r>
              <a:rPr lang="de-DE" altLang="de-DE" dirty="0">
                <a:latin typeface="Arial" panose="020B0604020202020204" pitchFamily="34" charset="0"/>
                <a:cs typeface="Arial" panose="020B0604020202020204" pitchFamily="34" charset="0"/>
              </a:rPr>
              <a:t>Bei Nachfragen ansprechen:</a:t>
            </a:r>
          </a:p>
          <a:p>
            <a:pPr marL="144863" indent="-144863" algn="just">
              <a:lnSpc>
                <a:spcPct val="90000"/>
              </a:lnSpc>
              <a:spcBef>
                <a:spcPct val="50000"/>
              </a:spcBef>
              <a:buFontTx/>
              <a:buChar char="•"/>
              <a:defRPr/>
            </a:pPr>
            <a:r>
              <a:rPr lang="de-DE" altLang="de-DE" dirty="0">
                <a:latin typeface="Arial" panose="020B0604020202020204" pitchFamily="34" charset="0"/>
                <a:cs typeface="Arial" panose="020B0604020202020204" pitchFamily="34" charset="0"/>
              </a:rPr>
              <a:t>Verlässt ein Schüler bzw. eine Schülerin das  Gymnasium nach </a:t>
            </a:r>
            <a:r>
              <a:rPr lang="de-DE" altLang="de-DE" dirty="0" smtClean="0">
                <a:latin typeface="Arial" panose="020B0604020202020204" pitchFamily="34" charset="0"/>
                <a:cs typeface="Arial" panose="020B0604020202020204" pitchFamily="34" charset="0"/>
              </a:rPr>
              <a:t>Klassenstufe </a:t>
            </a:r>
            <a:r>
              <a:rPr lang="de-DE" altLang="de-DE" dirty="0">
                <a:latin typeface="Arial" panose="020B0604020202020204" pitchFamily="34" charset="0"/>
                <a:cs typeface="Arial" panose="020B0604020202020204" pitchFamily="34" charset="0"/>
              </a:rPr>
              <a:t>9 und hat Leistungen erreicht, die den Kriterien eines Hauptschulabschlusses entsprechen, so erhält er/sie auf dem Abgangszeugnis den Vermerk: „Dieses Zeugnis ist dem Zeugnis über den Hauptschulabschluss gleichgestellt.“</a:t>
            </a:r>
          </a:p>
          <a:p>
            <a:pPr marL="144863" indent="-144863" algn="just">
              <a:lnSpc>
                <a:spcPct val="90000"/>
              </a:lnSpc>
              <a:buFontTx/>
              <a:buChar char="•"/>
              <a:defRPr/>
            </a:pPr>
            <a:r>
              <a:rPr lang="de-DE" altLang="de-DE" dirty="0">
                <a:latin typeface="Arial" panose="020B0604020202020204" pitchFamily="34" charset="0"/>
                <a:cs typeface="Arial" panose="020B0604020202020204" pitchFamily="34" charset="0"/>
              </a:rPr>
              <a:t>Verlässt ein Schüler bzw. eine Schülerin das  Gymnasium nach </a:t>
            </a:r>
            <a:r>
              <a:rPr lang="de-DE" altLang="de-DE" dirty="0" smtClean="0">
                <a:latin typeface="Arial" panose="020B0604020202020204" pitchFamily="34" charset="0"/>
                <a:cs typeface="Arial" panose="020B0604020202020204" pitchFamily="34" charset="0"/>
              </a:rPr>
              <a:t>Klassenstufe </a:t>
            </a:r>
            <a:r>
              <a:rPr lang="de-DE" altLang="de-DE" dirty="0">
                <a:latin typeface="Arial" panose="020B0604020202020204" pitchFamily="34" charset="0"/>
                <a:cs typeface="Arial" panose="020B0604020202020204" pitchFamily="34" charset="0"/>
              </a:rPr>
              <a:t>10 und hat Leistungen erreicht, die den Kriterien eines mittleren Bildungsabschlusses entsprechen, so erhält er/sie auf dem Abgangszeugnis den Vermerk: „Dieses Zeugnis ist dem Zeugnis über den mittleren Bildungsabschluss gleichgestellt.“</a:t>
            </a:r>
          </a:p>
          <a:p>
            <a:pPr marL="144863" indent="-144863" algn="just">
              <a:lnSpc>
                <a:spcPct val="90000"/>
              </a:lnSpc>
              <a:buFontTx/>
              <a:buChar char="•"/>
              <a:defRPr/>
            </a:pPr>
            <a:r>
              <a:rPr lang="de-DE" altLang="de-DE" dirty="0">
                <a:latin typeface="Arial" panose="020B0604020202020204" pitchFamily="34" charset="0"/>
                <a:cs typeface="Arial" panose="020B0604020202020204" pitchFamily="34" charset="0"/>
              </a:rPr>
              <a:t>Verlässt ein Schüler bzw. eine Schülerin die gymnasiale Oberstufe ohne Abitur, so kann er/sie bei entsprechenden Leistungen ein Zeugnis über den schulischen Teil der Fachhochschulreife erhalten.</a:t>
            </a:r>
          </a:p>
        </p:txBody>
      </p:sp>
      <p:sp>
        <p:nvSpPr>
          <p:cNvPr id="2" name="Foliennummernplatzhalter 1"/>
          <p:cNvSpPr>
            <a:spLocks noGrp="1"/>
          </p:cNvSpPr>
          <p:nvPr>
            <p:ph type="sldNum" sz="quarter" idx="10"/>
          </p:nvPr>
        </p:nvSpPr>
        <p:spPr/>
        <p:txBody>
          <a:bodyPr/>
          <a:lstStyle/>
          <a:p>
            <a:fld id="{97C3CEC3-BA94-4CCC-9A7E-BE39DA97434D}" type="slidenum">
              <a:rPr lang="de-DE" smtClean="0"/>
              <a:t>4</a:t>
            </a:fld>
            <a:endParaRPr lang="de-DE" dirty="0"/>
          </a:p>
        </p:txBody>
      </p:sp>
    </p:spTree>
    <p:extLst>
      <p:ext uri="{BB962C8B-B14F-4D97-AF65-F5344CB8AC3E}">
        <p14:creationId xmlns:p14="http://schemas.microsoft.com/office/powerpoint/2010/main" val="3207538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TextEdit="1"/>
          </p:cNvSpPr>
          <p:nvPr>
            <p:ph type="sldImg"/>
          </p:nvPr>
        </p:nvSpPr>
        <p:spPr bwMode="auto">
          <a:xfrm>
            <a:off x="914400" y="746125"/>
            <a:ext cx="4972050" cy="3729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de-DE" altLang="de-DE" b="1" dirty="0" smtClean="0">
                <a:latin typeface="Arial" panose="020B0604020202020204" pitchFamily="34" charset="0"/>
                <a:ea typeface="Geneva"/>
                <a:cs typeface="Geneva"/>
              </a:rPr>
              <a:t>Unterrichtsorganisation</a:t>
            </a:r>
          </a:p>
          <a:p>
            <a:pPr marL="0" indent="0">
              <a:buNone/>
            </a:pPr>
            <a:endParaRPr lang="de-DE" altLang="de-DE" sz="1400" dirty="0">
              <a:latin typeface="Arial" panose="020B0604020202020204" pitchFamily="34" charset="0"/>
              <a:ea typeface="Geneva"/>
              <a:cs typeface="Geneva"/>
            </a:endParaRPr>
          </a:p>
          <a:p>
            <a:pPr algn="just"/>
            <a:r>
              <a:rPr lang="de-DE" altLang="de-DE" dirty="0" smtClean="0">
                <a:latin typeface="Arial" panose="020B0604020202020204" pitchFamily="34" charset="0"/>
                <a:ea typeface="Geneva"/>
                <a:cs typeface="Geneva"/>
              </a:rPr>
              <a:t>Am Gymnasium findet der Unterricht in der Sekundarstufe</a:t>
            </a:r>
            <a:r>
              <a:rPr lang="de-DE" altLang="de-DE" baseline="0" dirty="0" smtClean="0">
                <a:latin typeface="Arial" panose="020B0604020202020204" pitchFamily="34" charset="0"/>
                <a:ea typeface="Geneva"/>
                <a:cs typeface="Geneva"/>
              </a:rPr>
              <a:t> I </a:t>
            </a:r>
            <a:r>
              <a:rPr lang="de-DE" altLang="de-DE" dirty="0" smtClean="0">
                <a:latin typeface="Arial" panose="020B0604020202020204" pitchFamily="34" charset="0"/>
                <a:ea typeface="Geneva"/>
                <a:cs typeface="Geneva"/>
              </a:rPr>
              <a:t>überwiegend im Klassenverband statt. </a:t>
            </a:r>
          </a:p>
          <a:p>
            <a:pPr algn="just"/>
            <a:r>
              <a:rPr lang="de-DE" altLang="de-DE" dirty="0" smtClean="0">
                <a:latin typeface="Arial" panose="020B0604020202020204" pitchFamily="34" charset="0"/>
                <a:ea typeface="Geneva"/>
                <a:cs typeface="Geneva"/>
              </a:rPr>
              <a:t>Hier</a:t>
            </a:r>
            <a:r>
              <a:rPr lang="de-DE" altLang="de-DE" baseline="0" dirty="0" smtClean="0">
                <a:latin typeface="Arial" panose="020B0604020202020204" pitchFamily="34" charset="0"/>
                <a:ea typeface="Geneva"/>
                <a:cs typeface="Geneva"/>
              </a:rPr>
              <a:t> werden alle Schülerinnen und Schüler ab der Klassenstufe 5 zielgleich auf erhöhtem Anforderungsniveau unterrichtet.</a:t>
            </a:r>
            <a:r>
              <a:rPr lang="de-DE" altLang="de-DE" dirty="0" smtClean="0">
                <a:latin typeface="Arial" panose="020B0604020202020204" pitchFamily="34" charset="0"/>
                <a:ea typeface="Geneva"/>
                <a:cs typeface="Geneva"/>
              </a:rPr>
              <a:t> </a:t>
            </a:r>
          </a:p>
          <a:p>
            <a:pPr algn="just"/>
            <a:r>
              <a:rPr lang="de-DE" altLang="de-DE" dirty="0" smtClean="0">
                <a:latin typeface="Arial" panose="020B0604020202020204" pitchFamily="34" charset="0"/>
                <a:ea typeface="Geneva"/>
                <a:cs typeface="Geneva"/>
              </a:rPr>
              <a:t>In der Hauptphase der gymnasialen Oberstufe erfolgt der Unterricht in Kursen.</a:t>
            </a:r>
          </a:p>
          <a:p>
            <a:pPr algn="just"/>
            <a:endParaRPr lang="de-DE" altLang="de-DE" dirty="0" smtClean="0">
              <a:latin typeface="Arial" panose="020B0604020202020204" pitchFamily="34" charset="0"/>
              <a:ea typeface="Geneva"/>
              <a:cs typeface="Geneva"/>
            </a:endParaRPr>
          </a:p>
        </p:txBody>
      </p:sp>
    </p:spTree>
    <p:extLst>
      <p:ext uri="{BB962C8B-B14F-4D97-AF65-F5344CB8AC3E}">
        <p14:creationId xmlns:p14="http://schemas.microsoft.com/office/powerpoint/2010/main" val="567651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TextEdit="1"/>
          </p:cNvSpPr>
          <p:nvPr>
            <p:ph type="sldImg"/>
          </p:nvPr>
        </p:nvSpPr>
        <p:spPr bwMode="auto">
          <a:xfrm>
            <a:off x="914400" y="746125"/>
            <a:ext cx="4972050" cy="3729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de-DE" altLang="de-DE" b="1" dirty="0" smtClean="0">
                <a:latin typeface="Arial" panose="020B0604020202020204" pitchFamily="34" charset="0"/>
                <a:ea typeface="Geneva"/>
                <a:cs typeface="Geneva"/>
              </a:rPr>
              <a:t>Unterrichtsorganisation</a:t>
            </a:r>
          </a:p>
          <a:p>
            <a:pPr marL="0" indent="0" algn="just">
              <a:buNone/>
            </a:pPr>
            <a:endParaRPr lang="de-DE" altLang="de-DE" dirty="0" smtClean="0">
              <a:latin typeface="Arial" panose="020B0604020202020204" pitchFamily="34" charset="0"/>
              <a:ea typeface="Geneva"/>
              <a:cs typeface="Geneva"/>
            </a:endParaRPr>
          </a:p>
          <a:p>
            <a:pPr marL="0" indent="0" algn="just">
              <a:buNone/>
            </a:pPr>
            <a:r>
              <a:rPr lang="de-DE" altLang="de-DE" dirty="0" smtClean="0">
                <a:latin typeface="Arial" panose="020B0604020202020204" pitchFamily="34" charset="0"/>
                <a:ea typeface="Geneva"/>
                <a:cs typeface="Geneva"/>
              </a:rPr>
              <a:t>In </a:t>
            </a:r>
            <a:r>
              <a:rPr lang="de-DE" altLang="de-DE" dirty="0">
                <a:latin typeface="Arial" panose="020B0604020202020204" pitchFamily="34" charset="0"/>
                <a:ea typeface="Geneva"/>
                <a:cs typeface="Geneva"/>
              </a:rPr>
              <a:t>der GemS erfolgt in Klassenstufen 5 und 6 der Unterricht im </a:t>
            </a:r>
            <a:r>
              <a:rPr lang="de-DE" altLang="de-DE" dirty="0" smtClean="0">
                <a:latin typeface="Arial" panose="020B0604020202020204" pitchFamily="34" charset="0"/>
                <a:ea typeface="Geneva"/>
                <a:cs typeface="Geneva"/>
              </a:rPr>
              <a:t>Klassenverband. </a:t>
            </a:r>
          </a:p>
          <a:p>
            <a:pPr marL="0" indent="0" algn="just">
              <a:buNone/>
            </a:pPr>
            <a:r>
              <a:rPr lang="de-DE" altLang="de-DE" dirty="0" smtClean="0">
                <a:latin typeface="Arial" panose="020B0604020202020204" pitchFamily="34" charset="0"/>
                <a:ea typeface="Geneva"/>
                <a:cs typeface="Geneva"/>
              </a:rPr>
              <a:t>Ab Klassenstufe 7 setzt in einem Teil der Fächer die sogenannte äußere Fachleistungsdifferenzierung ein (bis Klassenstufe 10). Diese Fächer werden auf zwei bis drei unterschiedlichen Anforderungsniveaus in Kursen erteilt. Anstelle von Kursen können auch im Klassenverband klasseninterne Lerngruppen gebildet werden, in denen auf verschiedenen Lernniveaus</a:t>
            </a:r>
            <a:r>
              <a:rPr lang="de-DE" altLang="de-DE" baseline="0" dirty="0" smtClean="0">
                <a:latin typeface="Arial" panose="020B0604020202020204" pitchFamily="34" charset="0"/>
                <a:ea typeface="Geneva"/>
                <a:cs typeface="Geneva"/>
              </a:rPr>
              <a:t> unterrichtet wird</a:t>
            </a:r>
            <a:r>
              <a:rPr lang="de-DE" altLang="de-DE" dirty="0" smtClean="0">
                <a:latin typeface="Arial" panose="020B0604020202020204" pitchFamily="34" charset="0"/>
                <a:ea typeface="Geneva"/>
                <a:cs typeface="Geneva"/>
              </a:rPr>
              <a:t>. 	</a:t>
            </a:r>
          </a:p>
          <a:p>
            <a:pPr marL="0" indent="0" algn="just">
              <a:buNone/>
            </a:pPr>
            <a:r>
              <a:rPr lang="de-DE" altLang="de-DE" dirty="0" smtClean="0">
                <a:latin typeface="Arial" panose="020B0604020202020204" pitchFamily="34" charset="0"/>
                <a:ea typeface="Geneva"/>
                <a:cs typeface="Geneva"/>
              </a:rPr>
              <a:t>Durch </a:t>
            </a:r>
            <a:r>
              <a:rPr lang="de-DE" altLang="de-DE" dirty="0">
                <a:latin typeface="Arial" panose="020B0604020202020204" pitchFamily="34" charset="0"/>
                <a:ea typeface="Geneva"/>
                <a:cs typeface="Geneva"/>
              </a:rPr>
              <a:t>diese Differenzierungen auf verschiedenen Anforderungsebenen lernen die Schülerinnen und Schüler individuell nach ihrem eigenen Tempo. Sie werden zusätzlich gefördert aber auch gefordert und nach Interessen und Begabungen unterstützt. Hierzu stehen an den GemS  sogenannte Kontingent- bzw. Förderstunden zur Verfügung, die auch Projektunterricht mit selbstständigem Lernen ermöglichen. Der Wechsel zwischen den einzelnen Anforderungsniveaus ist im Regelfall nach jedem Halbjahr möglich, um die Lern- und Persönlichkeitsentwicklung angemessen zu berücksichtigen. So bleibt der Bildungsweg mit den verschiedenen Abschlüssen für alle Schülerinnen und Schüler an der Gemeinschaftsschule lange offen. Sie lernen länger gemeinsam, da </a:t>
            </a:r>
            <a:r>
              <a:rPr lang="de-DE" altLang="de-DE">
                <a:latin typeface="Arial" panose="020B0604020202020204" pitchFamily="34" charset="0"/>
                <a:ea typeface="Geneva"/>
                <a:cs typeface="Geneva"/>
              </a:rPr>
              <a:t>erst </a:t>
            </a:r>
            <a:r>
              <a:rPr lang="de-DE" altLang="de-DE" smtClean="0">
                <a:latin typeface="Arial" panose="020B0604020202020204" pitchFamily="34" charset="0"/>
                <a:ea typeface="Geneva"/>
                <a:cs typeface="Geneva"/>
              </a:rPr>
              <a:t>gegen Ende </a:t>
            </a:r>
            <a:r>
              <a:rPr lang="de-DE" altLang="de-DE" dirty="0">
                <a:latin typeface="Arial" panose="020B0604020202020204" pitchFamily="34" charset="0"/>
                <a:ea typeface="Geneva"/>
                <a:cs typeface="Geneva"/>
              </a:rPr>
              <a:t>der Sekundarstufe I der weitere Bildungsweg festgelegt wird. </a:t>
            </a:r>
          </a:p>
          <a:p>
            <a:pPr marL="0" indent="0" algn="just">
              <a:buNone/>
            </a:pPr>
            <a:endParaRPr lang="de-DE" altLang="de-DE" dirty="0" smtClean="0">
              <a:latin typeface="Arial" panose="020B0604020202020204" pitchFamily="34" charset="0"/>
              <a:ea typeface="Geneva"/>
              <a:cs typeface="Geneva"/>
            </a:endParaRPr>
          </a:p>
          <a:p>
            <a:endParaRPr lang="de-DE" altLang="de-DE" dirty="0">
              <a:latin typeface="Arial" panose="020B0604020202020204" pitchFamily="34" charset="0"/>
              <a:ea typeface="Geneva"/>
              <a:cs typeface="Geneva"/>
            </a:endParaRPr>
          </a:p>
        </p:txBody>
      </p:sp>
    </p:spTree>
    <p:extLst>
      <p:ext uri="{BB962C8B-B14F-4D97-AF65-F5344CB8AC3E}">
        <p14:creationId xmlns:p14="http://schemas.microsoft.com/office/powerpoint/2010/main" val="567651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TextEdit="1"/>
          </p:cNvSpPr>
          <p:nvPr>
            <p:ph type="sldImg"/>
          </p:nvPr>
        </p:nvSpPr>
        <p:spPr bwMode="auto">
          <a:xfrm>
            <a:off x="663575" y="6445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Rectangle 3"/>
          <p:cNvSpPr>
            <a:spLocks noGrp="1"/>
          </p:cNvSpPr>
          <p:nvPr>
            <p:ph type="body" idx="1"/>
          </p:nvPr>
        </p:nvSpPr>
        <p:spPr bwMode="auto">
          <a:xfrm>
            <a:off x="662533" y="4768440"/>
            <a:ext cx="5400600" cy="45866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Arial" panose="020B0604020202020204" pitchFamily="34" charset="0"/>
            </a:endParaRPr>
          </a:p>
          <a:p>
            <a:pPr marL="0" indent="0">
              <a:buNone/>
            </a:pPr>
            <a:r>
              <a:rPr lang="de-DE" altLang="de-DE" b="1" dirty="0" smtClean="0">
                <a:latin typeface="Arial" panose="020B0604020202020204" pitchFamily="34" charset="0"/>
              </a:rPr>
              <a:t>Fächer </a:t>
            </a:r>
            <a:r>
              <a:rPr lang="de-DE" altLang="de-DE" b="1" dirty="0">
                <a:latin typeface="Arial" panose="020B0604020202020204" pitchFamily="34" charset="0"/>
              </a:rPr>
              <a:t>an GS – </a:t>
            </a:r>
            <a:r>
              <a:rPr lang="de-DE" altLang="de-DE" b="1" dirty="0" err="1">
                <a:latin typeface="Arial" panose="020B0604020202020204" pitchFamily="34" charset="0"/>
              </a:rPr>
              <a:t>GemS</a:t>
            </a:r>
            <a:r>
              <a:rPr lang="de-DE" altLang="de-DE" b="1" dirty="0">
                <a:latin typeface="Arial" panose="020B0604020202020204" pitchFamily="34" charset="0"/>
              </a:rPr>
              <a:t> – </a:t>
            </a:r>
            <a:r>
              <a:rPr lang="de-DE" altLang="de-DE" b="1" dirty="0" err="1">
                <a:latin typeface="Arial" panose="020B0604020202020204" pitchFamily="34" charset="0"/>
              </a:rPr>
              <a:t>Gym</a:t>
            </a:r>
            <a:endParaRPr lang="de-DE" altLang="de-DE" b="1" dirty="0">
              <a:latin typeface="Arial" panose="020B0604020202020204" pitchFamily="34" charset="0"/>
            </a:endParaRPr>
          </a:p>
          <a:p>
            <a:endParaRPr lang="de-DE" altLang="de-DE" sz="1000" dirty="0">
              <a:latin typeface="Arial" panose="020B0604020202020204" pitchFamily="34" charset="0"/>
            </a:endParaRPr>
          </a:p>
          <a:p>
            <a:pPr algn="just"/>
            <a:r>
              <a:rPr lang="de-DE" altLang="de-DE" dirty="0">
                <a:latin typeface="Arial" panose="020B0604020202020204" pitchFamily="34" charset="0"/>
              </a:rPr>
              <a:t>Erklärungen:</a:t>
            </a:r>
          </a:p>
          <a:p>
            <a:pPr marL="361501" lvl="1" indent="-180751" algn="just">
              <a:buFontTx/>
              <a:buChar char="-"/>
            </a:pPr>
            <a:r>
              <a:rPr lang="de-DE" altLang="de-DE" dirty="0">
                <a:latin typeface="Arial" panose="020B0604020202020204" pitchFamily="34" charset="0"/>
              </a:rPr>
              <a:t>Klassenrat dient der Demokratieerziehung und Partizipation (vgl. Schulmitbestimmungsgesetz) sowie der Besprechung von klasseninternen Angelegenheiten</a:t>
            </a:r>
          </a:p>
          <a:p>
            <a:pPr marL="361501" lvl="1" indent="-180751" algn="just">
              <a:buFontTx/>
              <a:buChar char="-"/>
            </a:pPr>
            <a:r>
              <a:rPr lang="de-DE" altLang="de-DE" dirty="0" smtClean="0">
                <a:latin typeface="Arial" panose="020B0604020202020204" pitchFamily="34" charset="0"/>
              </a:rPr>
              <a:t>„</a:t>
            </a:r>
            <a:r>
              <a:rPr lang="de-DE" altLang="de-DE" dirty="0">
                <a:latin typeface="Arial" panose="020B0604020202020204" pitchFamily="34" charset="0"/>
              </a:rPr>
              <a:t>Lernen </a:t>
            </a:r>
            <a:r>
              <a:rPr lang="de-DE" altLang="de-DE" dirty="0" err="1">
                <a:latin typeface="Arial" panose="020B0604020202020204" pitchFamily="34" charset="0"/>
              </a:rPr>
              <a:t>lernen</a:t>
            </a:r>
            <a:r>
              <a:rPr lang="de-DE" altLang="de-DE" dirty="0">
                <a:latin typeface="Arial" panose="020B0604020202020204" pitchFamily="34" charset="0"/>
              </a:rPr>
              <a:t>“ </a:t>
            </a:r>
            <a:r>
              <a:rPr lang="de-DE" altLang="de-DE" dirty="0" smtClean="0">
                <a:latin typeface="Arial" panose="020B0604020202020204" pitchFamily="34" charset="0"/>
              </a:rPr>
              <a:t>als eigenes</a:t>
            </a:r>
            <a:r>
              <a:rPr lang="de-DE" altLang="de-DE" baseline="0" dirty="0" smtClean="0">
                <a:latin typeface="Arial" panose="020B0604020202020204" pitchFamily="34" charset="0"/>
              </a:rPr>
              <a:t> Fach </a:t>
            </a:r>
            <a:r>
              <a:rPr lang="de-DE" altLang="de-DE" dirty="0" smtClean="0">
                <a:latin typeface="Arial" panose="020B0604020202020204" pitchFamily="34" charset="0"/>
              </a:rPr>
              <a:t>an der GemS dient </a:t>
            </a:r>
            <a:r>
              <a:rPr lang="de-DE" altLang="de-DE" dirty="0">
                <a:latin typeface="Arial" panose="020B0604020202020204" pitchFamily="34" charset="0"/>
              </a:rPr>
              <a:t>der systematischen und nachhaltigen Vermittlung von Methoden, Techniken und Strategien, die in allen Unterrichts- und Übungsstunden für alle Schüler verbindlich sein und einheitlich Anwendung finden sollen</a:t>
            </a:r>
            <a:r>
              <a:rPr lang="de-DE" altLang="de-DE" dirty="0" smtClean="0">
                <a:latin typeface="Arial" panose="020B0604020202020204" pitchFamily="34" charset="0"/>
              </a:rPr>
              <a:t>.</a:t>
            </a:r>
          </a:p>
          <a:p>
            <a:pPr marL="361501" lvl="1" indent="-180751" algn="just">
              <a:buFontTx/>
              <a:buChar char="-"/>
            </a:pPr>
            <a:r>
              <a:rPr lang="de-DE" altLang="de-DE" dirty="0" smtClean="0">
                <a:latin typeface="Arial" panose="020B0604020202020204" pitchFamily="34" charset="0"/>
              </a:rPr>
              <a:t>Inhalte aus dem Fach Sachunterricht der Grundschule fließen an den GemS in die Natur- und Gesellschaftswissenschaften ein, am </a:t>
            </a:r>
            <a:r>
              <a:rPr lang="de-DE" altLang="de-DE" dirty="0" err="1" smtClean="0">
                <a:latin typeface="Arial" panose="020B0604020202020204" pitchFamily="34" charset="0"/>
              </a:rPr>
              <a:t>Gym</a:t>
            </a:r>
            <a:r>
              <a:rPr lang="de-DE" altLang="de-DE" dirty="0" smtClean="0">
                <a:latin typeface="Arial" panose="020B0604020202020204" pitchFamily="34" charset="0"/>
              </a:rPr>
              <a:t> in die Naturwissenschaften und Erdkunde</a:t>
            </a:r>
            <a:endParaRPr lang="de-DE" altLang="de-DE" dirty="0">
              <a:latin typeface="Arial" panose="020B0604020202020204" pitchFamily="34" charset="0"/>
            </a:endParaRPr>
          </a:p>
          <a:p>
            <a:pPr marL="361501" lvl="1" indent="-180751" algn="just">
              <a:buFontTx/>
              <a:buChar char="-"/>
            </a:pPr>
            <a:r>
              <a:rPr lang="de-DE" altLang="de-DE" dirty="0" smtClean="0">
                <a:latin typeface="Arial" panose="020B0604020202020204" pitchFamily="34" charset="0"/>
              </a:rPr>
              <a:t>Arbeitslehre kommt als neues Fach in Klassenstufe 5 der </a:t>
            </a:r>
            <a:r>
              <a:rPr lang="de-DE" altLang="de-DE" dirty="0" err="1" smtClean="0">
                <a:latin typeface="Arial" panose="020B0604020202020204" pitchFamily="34" charset="0"/>
              </a:rPr>
              <a:t>GemS</a:t>
            </a:r>
            <a:r>
              <a:rPr lang="de-DE" altLang="de-DE" dirty="0" smtClean="0">
                <a:latin typeface="Arial" panose="020B0604020202020204" pitchFamily="34" charset="0"/>
              </a:rPr>
              <a:t> hinzu (Berufsorientierung)</a:t>
            </a:r>
          </a:p>
          <a:p>
            <a:pPr marL="361501" lvl="1" indent="-180751" algn="just">
              <a:buFontTx/>
              <a:buChar char="-"/>
            </a:pPr>
            <a:r>
              <a:rPr lang="de-DE" altLang="de-DE" dirty="0" smtClean="0">
                <a:latin typeface="Arial" panose="020B0604020202020204" pitchFamily="34" charset="0"/>
              </a:rPr>
              <a:t>genauere Erklärungen zu den Fremdsprachen, dem Wahlpflichtbereich und den Profilen: siehe Folien 9 und 10</a:t>
            </a:r>
          </a:p>
          <a:p>
            <a:pPr marL="361501" lvl="1" indent="-180751" algn="just">
              <a:buFontTx/>
              <a:buChar char="-"/>
            </a:pPr>
            <a:r>
              <a:rPr lang="de-DE" altLang="de-DE" dirty="0" smtClean="0">
                <a:latin typeface="Arial" panose="020B0604020202020204" pitchFamily="34" charset="0"/>
              </a:rPr>
              <a:t>Jede </a:t>
            </a:r>
            <a:r>
              <a:rPr lang="de-DE" altLang="de-DE" dirty="0">
                <a:latin typeface="Arial" panose="020B0604020202020204" pitchFamily="34" charset="0"/>
              </a:rPr>
              <a:t>Schule hat die Aufgabe, ein schulspezifisches Förderkonzept zu entwickeln.</a:t>
            </a:r>
          </a:p>
          <a:p>
            <a:pPr algn="just"/>
            <a:endParaRPr lang="de-DE" altLang="de-DE" dirty="0">
              <a:latin typeface="Arial" panose="020B0604020202020204" pitchFamily="34" charset="0"/>
            </a:endParaRPr>
          </a:p>
          <a:p>
            <a:pPr algn="just"/>
            <a:endParaRPr lang="de-DE" altLang="de-DE"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7</a:t>
            </a:fld>
            <a:endParaRPr lang="de-DE" dirty="0"/>
          </a:p>
        </p:txBody>
      </p:sp>
    </p:spTree>
    <p:extLst>
      <p:ext uri="{BB962C8B-B14F-4D97-AF65-F5344CB8AC3E}">
        <p14:creationId xmlns:p14="http://schemas.microsoft.com/office/powerpoint/2010/main" val="1528466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latin typeface="Arial" panose="020B0604020202020204" pitchFamily="34" charset="0"/>
                <a:cs typeface="Arial" panose="020B0604020202020204" pitchFamily="34" charset="0"/>
              </a:rPr>
              <a:t>Für jede Schulform gibt es eine Stundentafel, die für die einzelnen Klassenstufen</a:t>
            </a:r>
            <a:r>
              <a:rPr lang="de-DE" baseline="0" dirty="0" smtClean="0">
                <a:latin typeface="Arial" panose="020B0604020202020204" pitchFamily="34" charset="0"/>
                <a:cs typeface="Arial" panose="020B0604020202020204" pitchFamily="34" charset="0"/>
              </a:rPr>
              <a:t> die zu unterrichtenden Fächer und die jeweilige Wochenstundenzahl abbildet.</a:t>
            </a:r>
            <a:endParaRPr lang="de-DE" dirty="0" smtClean="0">
              <a:latin typeface="Arial" panose="020B0604020202020204" pitchFamily="34" charset="0"/>
              <a:cs typeface="Arial" panose="020B0604020202020204" pitchFamily="34" charset="0"/>
            </a:endParaRPr>
          </a:p>
          <a:p>
            <a:r>
              <a:rPr lang="de-DE" dirty="0" smtClean="0">
                <a:latin typeface="Arial" panose="020B0604020202020204" pitchFamily="34" charset="0"/>
                <a:cs typeface="Arial" panose="020B0604020202020204" pitchFamily="34" charset="0"/>
              </a:rPr>
              <a:t>In</a:t>
            </a:r>
            <a:r>
              <a:rPr lang="de-DE" baseline="0" dirty="0" smtClean="0">
                <a:latin typeface="Arial" panose="020B0604020202020204" pitchFamily="34" charset="0"/>
                <a:cs typeface="Arial" panose="020B0604020202020204" pitchFamily="34" charset="0"/>
              </a:rPr>
              <a:t> der geplanten Stundentafel des neunjährigen Gymnasiums sind für die Klassenstufen 5 und 6 jeweils 28 Wochenstunden (WS), in den Klassenstufen 7, 8 und 9 jeweils 30 und in der Klassenstufe 10 insgesamt 32 Wochenstunden Unterricht vorgesehen. </a:t>
            </a:r>
          </a:p>
          <a:p>
            <a:r>
              <a:rPr lang="de-DE" baseline="0" dirty="0" smtClean="0">
                <a:latin typeface="Arial" panose="020B0604020202020204" pitchFamily="34" charset="0"/>
                <a:cs typeface="Arial" panose="020B0604020202020204" pitchFamily="34" charset="0"/>
              </a:rPr>
              <a:t>An den Gemeinschaftsschulen werden in der Sekundarstufe</a:t>
            </a:r>
            <a:r>
              <a:rPr lang="de-DE" dirty="0" smtClean="0">
                <a:latin typeface="Arial" panose="020B0604020202020204" pitchFamily="34" charset="0"/>
                <a:cs typeface="Arial" panose="020B0604020202020204" pitchFamily="34" charset="0"/>
              </a:rPr>
              <a:t> </a:t>
            </a:r>
            <a:r>
              <a:rPr lang="de-DE" baseline="0" dirty="0" smtClean="0">
                <a:latin typeface="Arial" panose="020B0604020202020204" pitchFamily="34" charset="0"/>
                <a:cs typeface="Arial" panose="020B0604020202020204" pitchFamily="34" charset="0"/>
              </a:rPr>
              <a:t>insgesamt 180 Jahreswochenstunden unterrichtet, d.h. in jeder Klassenstufe 30 Wochenstunden (hier nicht abgebildet). </a:t>
            </a:r>
          </a:p>
          <a:p>
            <a:r>
              <a:rPr lang="de-DE" baseline="0" dirty="0" smtClean="0">
                <a:latin typeface="Arial" panose="020B0604020202020204" pitchFamily="34" charset="0"/>
                <a:cs typeface="Arial" panose="020B0604020202020204" pitchFamily="34" charset="0"/>
              </a:rPr>
              <a:t>Im geplanten G9 werden insgesamt 19 Stunden mehr unterrichtet als im aktuellen G8. </a:t>
            </a:r>
          </a:p>
          <a:p>
            <a:r>
              <a:rPr lang="de-DE" baseline="0" dirty="0" smtClean="0">
                <a:latin typeface="Arial" panose="020B0604020202020204" pitchFamily="34" charset="0"/>
                <a:cs typeface="Arial" panose="020B0604020202020204" pitchFamily="34" charset="0"/>
              </a:rPr>
              <a:t>Durch die zusätzliche Kassenstufe in der Sekundarstufe I verringert sich die Anzahl der Wochenstunden gerade in der Unter- und Mittelstufe, so dass die Schülerinnen und Schüler hier deutlich zeitlich entlastet werden. </a:t>
            </a:r>
          </a:p>
          <a:p>
            <a:r>
              <a:rPr lang="de-DE" baseline="0" dirty="0" smtClean="0">
                <a:latin typeface="Arial" panose="020B0604020202020204" pitchFamily="34" charset="0"/>
                <a:cs typeface="Arial" panose="020B0604020202020204" pitchFamily="34" charset="0"/>
              </a:rPr>
              <a:t>Die zusätzlichen Stunden wurden für die Kernfächer Deutsch, Mathematik, Fremdsprachen, Politik , Sport und den Profilbereich der Schule verwendet. </a:t>
            </a:r>
          </a:p>
          <a:p>
            <a:r>
              <a:rPr lang="de-DE" baseline="0" dirty="0" smtClean="0">
                <a:latin typeface="Arial" panose="020B0604020202020204" pitchFamily="34" charset="0"/>
                <a:cs typeface="Arial" panose="020B0604020202020204" pitchFamily="34" charset="0"/>
              </a:rPr>
              <a:t>An den Gemeinschaftsschulen gibt es bis zu 15 sogenannte Kontingentstunden, die die Schulen zur individuellen</a:t>
            </a:r>
            <a:r>
              <a:rPr lang="de-DE" dirty="0" smtClean="0">
                <a:latin typeface="Arial" panose="020B0604020202020204" pitchFamily="34" charset="0"/>
                <a:cs typeface="Arial" panose="020B0604020202020204" pitchFamily="34" charset="0"/>
              </a:rPr>
              <a:t> Förderung </a:t>
            </a:r>
            <a:r>
              <a:rPr lang="de-DE" baseline="0" dirty="0" smtClean="0">
                <a:latin typeface="Arial" panose="020B0604020202020204" pitchFamily="34" charset="0"/>
                <a:cs typeface="Arial" panose="020B0604020202020204" pitchFamily="34" charset="0"/>
              </a:rPr>
              <a:t>ihrer Schülerinnen und Schüler verwenden können (vgl. *-Stunden in der Stundentafel).  </a:t>
            </a:r>
          </a:p>
          <a:p>
            <a:r>
              <a:rPr lang="de-DE" baseline="0" dirty="0" smtClean="0">
                <a:latin typeface="Arial" panose="020B0604020202020204" pitchFamily="34" charset="0"/>
                <a:cs typeface="Arial" panose="020B0604020202020204" pitchFamily="34" charset="0"/>
              </a:rPr>
              <a:t>Auch wurde das Pflichtfach Informatik integriert, dass sowohl an den Gymnasien als auch den Gemeinschaftsschulen ab Klassenstufe 7 fortlaufend bis Ende der Klassenstufe 10 verbindlich für alle Schülerinnen und Schüler eingeführt wird. </a:t>
            </a:r>
          </a:p>
          <a:p>
            <a:r>
              <a:rPr lang="de-DE" b="1" baseline="0" dirty="0" smtClean="0">
                <a:latin typeface="Arial" panose="020B0604020202020204" pitchFamily="34" charset="0"/>
                <a:cs typeface="Arial" panose="020B0604020202020204" pitchFamily="34" charset="0"/>
              </a:rPr>
              <a:t>Hinweis: In der abgebildeten Stundentafel ist für die GemS Informatik ab Klassenstufe 7 noch nicht dargestellt.</a:t>
            </a:r>
          </a:p>
        </p:txBody>
      </p:sp>
      <p:sp>
        <p:nvSpPr>
          <p:cNvPr id="4" name="Foliennummernplatzhalter 3"/>
          <p:cNvSpPr>
            <a:spLocks noGrp="1"/>
          </p:cNvSpPr>
          <p:nvPr>
            <p:ph type="sldNum" sz="quarter" idx="10"/>
          </p:nvPr>
        </p:nvSpPr>
        <p:spPr/>
        <p:txBody>
          <a:bodyPr/>
          <a:lstStyle/>
          <a:p>
            <a:fld id="{97C3CEC3-BA94-4CCC-9A7E-BE39DA97434D}" type="slidenum">
              <a:rPr lang="de-DE" smtClean="0"/>
              <a:t>8</a:t>
            </a:fld>
            <a:endParaRPr lang="de-DE" dirty="0"/>
          </a:p>
        </p:txBody>
      </p:sp>
    </p:spTree>
    <p:extLst>
      <p:ext uri="{BB962C8B-B14F-4D97-AF65-F5344CB8AC3E}">
        <p14:creationId xmlns:p14="http://schemas.microsoft.com/office/powerpoint/2010/main" val="488599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xfrm>
            <a:off x="663575" y="6445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xfrm>
            <a:off x="662533" y="4840435"/>
            <a:ext cx="5400600" cy="45866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defTabSz="412026">
              <a:buNone/>
              <a:tabLst>
                <a:tab pos="2711709" algn="l"/>
              </a:tabLst>
            </a:pPr>
            <a:r>
              <a:rPr lang="de-DE" altLang="de-DE" b="1" dirty="0" smtClean="0">
                <a:latin typeface="Arial" panose="020B0604020202020204" pitchFamily="34" charset="0"/>
              </a:rPr>
              <a:t>Fremdsprachen </a:t>
            </a:r>
            <a:r>
              <a:rPr lang="de-DE" altLang="de-DE" b="1" dirty="0">
                <a:latin typeface="Arial" panose="020B0604020202020204" pitchFamily="34" charset="0"/>
              </a:rPr>
              <a:t>lernen – </a:t>
            </a:r>
            <a:r>
              <a:rPr lang="de-DE" altLang="de-DE" b="1" dirty="0" smtClean="0">
                <a:latin typeface="Arial" panose="020B0604020202020204" pitchFamily="34" charset="0"/>
              </a:rPr>
              <a:t>Klassenstufen </a:t>
            </a:r>
            <a:r>
              <a:rPr lang="de-DE" altLang="de-DE" b="1" dirty="0">
                <a:latin typeface="Arial" panose="020B0604020202020204" pitchFamily="34" charset="0"/>
              </a:rPr>
              <a:t>5 und 6</a:t>
            </a:r>
          </a:p>
          <a:p>
            <a:pPr marL="0" indent="0" defTabSz="412026">
              <a:buNone/>
              <a:tabLst>
                <a:tab pos="2711709" algn="l"/>
              </a:tabLst>
            </a:pPr>
            <a:endParaRPr lang="de-DE" altLang="de-DE" dirty="0">
              <a:latin typeface="Arial" panose="020B0604020202020204" pitchFamily="34" charset="0"/>
            </a:endParaRPr>
          </a:p>
          <a:p>
            <a:pPr marL="0" indent="0" defTabSz="412026">
              <a:buNone/>
              <a:tabLst>
                <a:tab pos="2711709" algn="l"/>
              </a:tabLst>
            </a:pPr>
            <a:r>
              <a:rPr lang="de-DE" altLang="de-DE" u="sng" dirty="0" err="1">
                <a:latin typeface="Arial" panose="020B0604020202020204" pitchFamily="34" charset="0"/>
              </a:rPr>
              <a:t>GemS</a:t>
            </a:r>
            <a:r>
              <a:rPr lang="de-DE" altLang="de-DE" u="sng" dirty="0">
                <a:latin typeface="Arial" panose="020B0604020202020204" pitchFamily="34" charset="0"/>
              </a:rPr>
              <a:t>:</a:t>
            </a:r>
          </a:p>
          <a:p>
            <a:pPr algn="just" defTabSz="412026">
              <a:tabLst>
                <a:tab pos="2711709" algn="l"/>
              </a:tabLst>
            </a:pPr>
            <a:r>
              <a:rPr lang="de-DE" altLang="de-DE" dirty="0">
                <a:latin typeface="Arial" panose="020B0604020202020204" pitchFamily="34" charset="0"/>
              </a:rPr>
              <a:t>Der Fremdsprachenunterricht beginnt in der </a:t>
            </a:r>
            <a:r>
              <a:rPr lang="de-DE" altLang="de-DE" dirty="0" err="1">
                <a:latin typeface="Arial" panose="020B0604020202020204" pitchFamily="34" charset="0"/>
              </a:rPr>
              <a:t>GemS</a:t>
            </a:r>
            <a:r>
              <a:rPr lang="de-DE" altLang="de-DE" dirty="0">
                <a:latin typeface="Arial" panose="020B0604020202020204" pitchFamily="34" charset="0"/>
              </a:rPr>
              <a:t> </a:t>
            </a:r>
            <a:r>
              <a:rPr lang="de-DE" altLang="de-DE" dirty="0" smtClean="0">
                <a:latin typeface="Arial" panose="020B0604020202020204" pitchFamily="34" charset="0"/>
              </a:rPr>
              <a:t>bereits ab Klassenstufe 5 mit </a:t>
            </a:r>
            <a:r>
              <a:rPr lang="de-DE" altLang="de-DE" dirty="0">
                <a:latin typeface="Arial" panose="020B0604020202020204" pitchFamily="34" charset="0"/>
              </a:rPr>
              <a:t>2 Fremdsprachen. Je nach Angebot der Schule wird mit einer Sprache </a:t>
            </a:r>
            <a:r>
              <a:rPr lang="de-DE" altLang="de-DE" dirty="0" smtClean="0">
                <a:latin typeface="Arial" panose="020B0604020202020204" pitchFamily="34" charset="0"/>
              </a:rPr>
              <a:t>als erste Fremdsprache (Sprachlehrgang) mit 4 Wochenstunden</a:t>
            </a:r>
            <a:r>
              <a:rPr lang="de-DE" altLang="de-DE" baseline="0" dirty="0" smtClean="0">
                <a:latin typeface="Arial" panose="020B0604020202020204" pitchFamily="34" charset="0"/>
              </a:rPr>
              <a:t> und</a:t>
            </a:r>
            <a:r>
              <a:rPr lang="de-DE" altLang="de-DE" dirty="0" smtClean="0">
                <a:latin typeface="Arial" panose="020B0604020202020204" pitchFamily="34" charset="0"/>
              </a:rPr>
              <a:t> </a:t>
            </a:r>
            <a:r>
              <a:rPr lang="de-DE" altLang="de-DE" dirty="0">
                <a:latin typeface="Arial" panose="020B0604020202020204" pitchFamily="34" charset="0"/>
              </a:rPr>
              <a:t>mit </a:t>
            </a:r>
            <a:r>
              <a:rPr lang="de-DE" altLang="de-DE" dirty="0" smtClean="0">
                <a:latin typeface="Arial" panose="020B0604020202020204" pitchFamily="34" charset="0"/>
              </a:rPr>
              <a:t>einer</a:t>
            </a:r>
            <a:r>
              <a:rPr lang="de-DE" altLang="de-DE" baseline="0" dirty="0" smtClean="0">
                <a:latin typeface="Arial" panose="020B0604020202020204" pitchFamily="34" charset="0"/>
              </a:rPr>
              <a:t> weiteren</a:t>
            </a:r>
            <a:r>
              <a:rPr lang="de-DE" altLang="de-DE" dirty="0" smtClean="0">
                <a:latin typeface="Arial" panose="020B0604020202020204" pitchFamily="34" charset="0"/>
              </a:rPr>
              <a:t> </a:t>
            </a:r>
            <a:r>
              <a:rPr lang="de-DE" altLang="de-DE" dirty="0">
                <a:latin typeface="Arial" panose="020B0604020202020204" pitchFamily="34" charset="0"/>
              </a:rPr>
              <a:t>Fremdsprache in einem Sprachkurs (2 Wochenstunden) begonnen.</a:t>
            </a:r>
          </a:p>
          <a:p>
            <a:pPr algn="just" defTabSz="412026">
              <a:tabLst>
                <a:tab pos="2711709" algn="l"/>
              </a:tabLst>
            </a:pPr>
            <a:r>
              <a:rPr lang="de-DE" altLang="de-DE" b="1" dirty="0">
                <a:latin typeface="Arial" panose="020B0604020202020204" pitchFamily="34" charset="0"/>
              </a:rPr>
              <a:t>Sprachlehrgang</a:t>
            </a:r>
            <a:r>
              <a:rPr lang="de-DE" altLang="de-DE" dirty="0">
                <a:latin typeface="Arial" panose="020B0604020202020204" pitchFamily="34" charset="0"/>
              </a:rPr>
              <a:t>: abschlussrelevante 1. Fremdsprache (FS)</a:t>
            </a:r>
          </a:p>
          <a:p>
            <a:pPr algn="just" defTabSz="412026">
              <a:tabLst>
                <a:tab pos="2711709" algn="l"/>
              </a:tabLst>
            </a:pPr>
            <a:r>
              <a:rPr lang="de-DE" altLang="de-DE" b="1" dirty="0">
                <a:latin typeface="Arial" panose="020B0604020202020204" pitchFamily="34" charset="0"/>
              </a:rPr>
              <a:t>Sprachkurs</a:t>
            </a:r>
            <a:r>
              <a:rPr lang="de-DE" altLang="de-DE" dirty="0">
                <a:latin typeface="Arial" panose="020B0604020202020204" pitchFamily="34" charset="0"/>
              </a:rPr>
              <a:t>: Vorbereitung auf mündliche Kommunikationssituationen in Alltag und Beruf (keine Noten, aber Bestätigung der (erfolgreichen) Teilnahme auf dem Zeugnis; Sprachkompetenzbescheinigung am Ende der Klasse 6)</a:t>
            </a:r>
          </a:p>
          <a:p>
            <a:pPr algn="just" defTabSz="412026">
              <a:tabLst>
                <a:tab pos="2711709" algn="l"/>
              </a:tabLst>
            </a:pPr>
            <a:endParaRPr lang="de-DE" altLang="de-DE" dirty="0">
              <a:latin typeface="Arial" panose="020B0604020202020204" pitchFamily="34" charset="0"/>
            </a:endParaRPr>
          </a:p>
          <a:p>
            <a:pPr marL="0" indent="0" algn="just" defTabSz="412026">
              <a:buNone/>
              <a:tabLst>
                <a:tab pos="2711709" algn="l"/>
              </a:tabLst>
            </a:pPr>
            <a:r>
              <a:rPr lang="de-DE" altLang="de-DE" u="sng" dirty="0" err="1">
                <a:latin typeface="Arial" panose="020B0604020202020204" pitchFamily="34" charset="0"/>
              </a:rPr>
              <a:t>Gym</a:t>
            </a:r>
            <a:r>
              <a:rPr lang="de-DE" altLang="de-DE" u="sng" dirty="0">
                <a:latin typeface="Arial" panose="020B0604020202020204" pitchFamily="34" charset="0"/>
              </a:rPr>
              <a:t>:</a:t>
            </a:r>
          </a:p>
          <a:p>
            <a:pPr algn="just" defTabSz="412026">
              <a:tabLst>
                <a:tab pos="2711709" algn="l"/>
              </a:tabLst>
            </a:pPr>
            <a:r>
              <a:rPr lang="de-DE" altLang="de-DE" dirty="0">
                <a:latin typeface="Arial" panose="020B0604020202020204" pitchFamily="34" charset="0"/>
              </a:rPr>
              <a:t>An den Gymnasien wird in der Klassenstufe 5 mit der </a:t>
            </a:r>
            <a:r>
              <a:rPr lang="de-DE" altLang="de-DE" dirty="0" smtClean="0">
                <a:latin typeface="Arial" panose="020B0604020202020204" pitchFamily="34" charset="0"/>
              </a:rPr>
              <a:t>ersten Fremdsprache </a:t>
            </a:r>
            <a:r>
              <a:rPr lang="de-DE" altLang="de-DE" dirty="0">
                <a:latin typeface="Arial" panose="020B0604020202020204" pitchFamily="34" charset="0"/>
              </a:rPr>
              <a:t>begonnen. Die </a:t>
            </a:r>
            <a:r>
              <a:rPr lang="de-DE" altLang="de-DE" dirty="0" smtClean="0">
                <a:latin typeface="Arial" panose="020B0604020202020204" pitchFamily="34" charset="0"/>
              </a:rPr>
              <a:t>zweite Fremdsprache </a:t>
            </a:r>
            <a:r>
              <a:rPr lang="de-DE" altLang="de-DE" dirty="0">
                <a:latin typeface="Arial" panose="020B0604020202020204" pitchFamily="34" charset="0"/>
              </a:rPr>
              <a:t>kommt als Hauptfach/schriftliches Fach in Klassenstufe 6 hinzu. Die Sprachenfolge ist standortbezogen unterschiedlich. </a:t>
            </a:r>
          </a:p>
          <a:p>
            <a:pPr marL="176213" marR="0" indent="-176213" algn="just" defTabSz="412026" rtl="0" eaLnBrk="1" fontAlgn="auto" latinLnBrk="0" hangingPunct="1">
              <a:lnSpc>
                <a:spcPct val="105000"/>
              </a:lnSpc>
              <a:spcBef>
                <a:spcPts val="0"/>
              </a:spcBef>
              <a:spcAft>
                <a:spcPts val="0"/>
              </a:spcAft>
              <a:buClrTx/>
              <a:buSzTx/>
              <a:buFont typeface="Arial" panose="020B0604020202020204" pitchFamily="34" charset="0"/>
              <a:buChar char="•"/>
              <a:tabLst>
                <a:tab pos="2711709" algn="l"/>
              </a:tabLst>
              <a:defRPr/>
            </a:pPr>
            <a:r>
              <a:rPr lang="de-DE" altLang="de-DE" dirty="0">
                <a:latin typeface="Arial" panose="020B0604020202020204" pitchFamily="34" charset="0"/>
              </a:rPr>
              <a:t>Eine besondere Form ist der Latein-plus-Zweig: Latein und Englisch ab Klasse 5,</a:t>
            </a:r>
            <a:r>
              <a:rPr lang="de-DE" altLang="de-DE" baseline="0" dirty="0">
                <a:latin typeface="Arial" panose="020B0604020202020204" pitchFamily="34" charset="0"/>
              </a:rPr>
              <a:t> </a:t>
            </a:r>
            <a:r>
              <a:rPr lang="de-DE" altLang="de-DE" dirty="0">
                <a:latin typeface="Arial" panose="020B0604020202020204" pitchFamily="34" charset="0"/>
              </a:rPr>
              <a:t>3. Fremdsprache Französisch ab Klasse 8 </a:t>
            </a:r>
            <a:r>
              <a:rPr lang="de-DE" altLang="de-DE" baseline="0" dirty="0" smtClean="0">
                <a:latin typeface="Arial" panose="020B0604020202020204" pitchFamily="34" charset="0"/>
              </a:rPr>
              <a:t>am</a:t>
            </a:r>
            <a:r>
              <a:rPr lang="de-DE" altLang="de-DE" dirty="0" smtClean="0">
                <a:latin typeface="Arial" panose="020B0604020202020204" pitchFamily="34" charset="0"/>
              </a:rPr>
              <a:t> Gym. am Stadtgarten Saarlouis</a:t>
            </a:r>
            <a:r>
              <a:rPr lang="de-DE" altLang="de-DE" baseline="0" dirty="0" smtClean="0">
                <a:latin typeface="Arial" panose="020B0604020202020204" pitchFamily="34" charset="0"/>
              </a:rPr>
              <a:t> und</a:t>
            </a:r>
            <a:r>
              <a:rPr lang="de-DE" altLang="de-DE" dirty="0" smtClean="0">
                <a:latin typeface="Arial" panose="020B0604020202020204" pitchFamily="34" charset="0"/>
              </a:rPr>
              <a:t> </a:t>
            </a:r>
            <a:r>
              <a:rPr lang="de-DE" altLang="de-DE" baseline="0" dirty="0" smtClean="0">
                <a:latin typeface="Arial" panose="020B0604020202020204" pitchFamily="34" charset="0"/>
              </a:rPr>
              <a:t>am</a:t>
            </a:r>
            <a:r>
              <a:rPr lang="de-DE" altLang="de-DE" dirty="0" smtClean="0">
                <a:latin typeface="Arial" panose="020B0604020202020204" pitchFamily="34" charset="0"/>
              </a:rPr>
              <a:t> Marie-Luise-Kaschnitz-Gym. Völklingen</a:t>
            </a:r>
            <a:r>
              <a:rPr lang="de-DE" altLang="de-DE" baseline="0" dirty="0" smtClean="0">
                <a:latin typeface="Arial" panose="020B0604020202020204" pitchFamily="34" charset="0"/>
              </a:rPr>
              <a:t> (in Abhängigkeit von schulorganisatorischen Gegebenheiten). </a:t>
            </a:r>
            <a:r>
              <a:rPr lang="de-DE" altLang="de-DE" dirty="0" smtClean="0">
                <a:latin typeface="Arial" panose="020B0604020202020204" pitchFamily="34" charset="0"/>
              </a:rPr>
              <a:t>Weitergehende Informationen sind der Broschüre „Welche Schule für mein Kind“ zu entnehmen.</a:t>
            </a:r>
          </a:p>
          <a:p>
            <a:pPr algn="just" defTabSz="412026">
              <a:tabLst>
                <a:tab pos="2711709" algn="l"/>
              </a:tabLst>
            </a:pPr>
            <a:endParaRPr lang="de-DE" altLang="de-DE"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9</a:t>
            </a:fld>
            <a:endParaRPr lang="de-DE" dirty="0"/>
          </a:p>
        </p:txBody>
      </p:sp>
    </p:spTree>
    <p:extLst>
      <p:ext uri="{BB962C8B-B14F-4D97-AF65-F5344CB8AC3E}">
        <p14:creationId xmlns:p14="http://schemas.microsoft.com/office/powerpoint/2010/main" val="36792024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bwMode="gray">
          <a:xfrm>
            <a:off x="395287" y="2820975"/>
            <a:ext cx="8353425" cy="1616137"/>
          </a:xfrm>
        </p:spPr>
        <p:txBody>
          <a:bodyPr/>
          <a:lstStyle>
            <a:lvl1pPr>
              <a:lnSpc>
                <a:spcPct val="95000"/>
              </a:lnSpc>
              <a:defRPr sz="3000">
                <a:solidFill>
                  <a:schemeClr val="tx2"/>
                </a:solidFill>
              </a:defRPr>
            </a:lvl1pPr>
          </a:lstStyle>
          <a:p>
            <a:r>
              <a:rPr lang="de-DE" dirty="0"/>
              <a:t>Titelmasterformat durch Klicken bearbeiten</a:t>
            </a:r>
          </a:p>
        </p:txBody>
      </p:sp>
      <p:sp>
        <p:nvSpPr>
          <p:cNvPr id="3" name="Untertitel 2"/>
          <p:cNvSpPr>
            <a:spLocks noGrp="1"/>
          </p:cNvSpPr>
          <p:nvPr>
            <p:ph type="subTitle" idx="1"/>
          </p:nvPr>
        </p:nvSpPr>
        <p:spPr bwMode="gray">
          <a:xfrm>
            <a:off x="395287" y="4544020"/>
            <a:ext cx="8353425" cy="1477368"/>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pic>
        <p:nvPicPr>
          <p:cNvPr id="4" name="Grafik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32240" y="311530"/>
            <a:ext cx="2201824" cy="890456"/>
          </a:xfrm>
          <a:prstGeom prst="rect">
            <a:avLst/>
          </a:prstGeom>
        </p:spPr>
      </p:pic>
    </p:spTree>
    <p:extLst>
      <p:ext uri="{BB962C8B-B14F-4D97-AF65-F5344CB8AC3E}">
        <p14:creationId xmlns:p14="http://schemas.microsoft.com/office/powerpoint/2010/main" val="4032552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renner 4">
    <p:spTree>
      <p:nvGrpSpPr>
        <p:cNvPr id="1" name=""/>
        <p:cNvGrpSpPr/>
        <p:nvPr/>
      </p:nvGrpSpPr>
      <p:grpSpPr>
        <a:xfrm>
          <a:off x="0" y="0"/>
          <a:ext cx="0" cy="0"/>
          <a:chOff x="0" y="0"/>
          <a:chExt cx="0" cy="0"/>
        </a:xfrm>
      </p:grpSpPr>
      <p:sp>
        <p:nvSpPr>
          <p:cNvPr id="6" name="Ellipse 5"/>
          <p:cNvSpPr/>
          <p:nvPr userDrawn="1"/>
        </p:nvSpPr>
        <p:spPr bwMode="gray">
          <a:xfrm>
            <a:off x="539750" y="548878"/>
            <a:ext cx="4644318" cy="4644318"/>
          </a:xfrm>
          <a:prstGeom prst="ellipse">
            <a:avLst/>
          </a:prstGeom>
          <a:solidFill>
            <a:schemeClr val="accent4">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bwMode="gray">
          <a:xfrm>
            <a:off x="1223826" y="1125538"/>
            <a:ext cx="7380424" cy="948010"/>
          </a:xfrm>
        </p:spPr>
        <p:txBody>
          <a:bodyPr anchor="b" anchorCtr="0"/>
          <a:lstStyle>
            <a:lvl1pPr>
              <a:defRPr sz="3000">
                <a:solidFill>
                  <a:schemeClr val="tx2"/>
                </a:solidFill>
              </a:defRPr>
            </a:lvl1pPr>
          </a:lstStyle>
          <a:p>
            <a:r>
              <a:rPr lang="de-DE" dirty="0"/>
              <a:t>Titelmasterformat durch Klicken bearbeiten</a:t>
            </a:r>
          </a:p>
        </p:txBody>
      </p:sp>
      <p:sp>
        <p:nvSpPr>
          <p:cNvPr id="3" name="Inhaltsplatzhalter 2"/>
          <p:cNvSpPr>
            <a:spLocks noGrp="1"/>
          </p:cNvSpPr>
          <p:nvPr>
            <p:ph idx="1"/>
          </p:nvPr>
        </p:nvSpPr>
        <p:spPr bwMode="gray">
          <a:xfrm>
            <a:off x="1223628" y="2257823"/>
            <a:ext cx="7380622" cy="3763566"/>
          </a:xfrm>
        </p:spPr>
        <p:txBody>
          <a:bodyPr/>
          <a:lstStyle>
            <a:lvl1pPr marL="0" indent="0">
              <a:buNone/>
              <a:defRPr>
                <a:solidFill>
                  <a:schemeClr val="tx2"/>
                </a:solidFill>
              </a:defRPr>
            </a:lvl1pPr>
            <a:lvl2pPr marL="271463" indent="-271463">
              <a:defRPr>
                <a:solidFill>
                  <a:schemeClr val="tx2"/>
                </a:solidFill>
              </a:defRPr>
            </a:lvl2pPr>
            <a:lvl3pPr marL="538163" indent="-266700">
              <a:defRPr>
                <a:solidFill>
                  <a:schemeClr val="tx2"/>
                </a:solidFill>
              </a:defRPr>
            </a:lvl3pPr>
            <a:lvl4pPr marL="803275" indent="-271463">
              <a:defRPr>
                <a:solidFill>
                  <a:schemeClr val="tx2"/>
                </a:solidFill>
              </a:defRPr>
            </a:lvl4pPr>
            <a:lvl5pPr marL="1076325" indent="-266700">
              <a:defRPr>
                <a:solidFill>
                  <a:schemeClr val="tx2"/>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bwMode="gray">
          <a:xfrm>
            <a:off x="1547664" y="6464040"/>
            <a:ext cx="1151930" cy="216000"/>
          </a:xfrm>
          <a:prstGeom prst="rect">
            <a:avLst/>
          </a:prstGeom>
        </p:spPr>
        <p:txBody>
          <a:bodyPr/>
          <a:lstStyle>
            <a:lvl1pPr>
              <a:defRPr sz="1000"/>
            </a:lvl1pPr>
          </a:lstStyle>
          <a:p>
            <a:fld id="{50C1CD8C-A5F2-470E-9B79-C7DA4DFF9EC9}" type="datetime1">
              <a:rPr lang="de-DE" smtClean="0"/>
              <a:pPr/>
              <a:t>09.11.2022</a:t>
            </a:fld>
            <a:endParaRPr lang="de-DE" dirty="0"/>
          </a:p>
        </p:txBody>
      </p:sp>
    </p:spTree>
    <p:extLst>
      <p:ext uri="{BB962C8B-B14F-4D97-AF65-F5344CB8AC3E}">
        <p14:creationId xmlns:p14="http://schemas.microsoft.com/office/powerpoint/2010/main" val="3751292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renner 5">
    <p:spTree>
      <p:nvGrpSpPr>
        <p:cNvPr id="1" name=""/>
        <p:cNvGrpSpPr/>
        <p:nvPr/>
      </p:nvGrpSpPr>
      <p:grpSpPr>
        <a:xfrm>
          <a:off x="0" y="0"/>
          <a:ext cx="0" cy="0"/>
          <a:chOff x="0" y="0"/>
          <a:chExt cx="0" cy="0"/>
        </a:xfrm>
      </p:grpSpPr>
      <p:sp>
        <p:nvSpPr>
          <p:cNvPr id="6" name="Ellipse 5"/>
          <p:cNvSpPr/>
          <p:nvPr userDrawn="1"/>
        </p:nvSpPr>
        <p:spPr bwMode="gray">
          <a:xfrm>
            <a:off x="539750" y="548878"/>
            <a:ext cx="4644318" cy="4644318"/>
          </a:xfrm>
          <a:prstGeom prst="ellipse">
            <a:avLst/>
          </a:prstGeom>
          <a:solidFill>
            <a:schemeClr val="accent5">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bwMode="gray">
          <a:xfrm>
            <a:off x="1223826" y="1125538"/>
            <a:ext cx="7380424" cy="948010"/>
          </a:xfrm>
        </p:spPr>
        <p:txBody>
          <a:bodyPr anchor="b" anchorCtr="0"/>
          <a:lstStyle>
            <a:lvl1pPr>
              <a:defRPr sz="3000">
                <a:solidFill>
                  <a:schemeClr val="tx2"/>
                </a:solidFill>
              </a:defRPr>
            </a:lvl1pPr>
          </a:lstStyle>
          <a:p>
            <a:r>
              <a:rPr lang="de-DE" dirty="0"/>
              <a:t>Titelmasterformat durch Klicken bearbeiten</a:t>
            </a:r>
          </a:p>
        </p:txBody>
      </p:sp>
      <p:sp>
        <p:nvSpPr>
          <p:cNvPr id="3" name="Inhaltsplatzhalter 2"/>
          <p:cNvSpPr>
            <a:spLocks noGrp="1"/>
          </p:cNvSpPr>
          <p:nvPr>
            <p:ph idx="1"/>
          </p:nvPr>
        </p:nvSpPr>
        <p:spPr bwMode="gray">
          <a:xfrm>
            <a:off x="1223628" y="2257823"/>
            <a:ext cx="7380622" cy="3763566"/>
          </a:xfrm>
        </p:spPr>
        <p:txBody>
          <a:bodyPr/>
          <a:lstStyle>
            <a:lvl1pPr marL="0" indent="0">
              <a:buNone/>
              <a:defRPr>
                <a:solidFill>
                  <a:schemeClr val="tx2"/>
                </a:solidFill>
              </a:defRPr>
            </a:lvl1pPr>
            <a:lvl2pPr marL="271463" indent="-271463">
              <a:defRPr>
                <a:solidFill>
                  <a:schemeClr val="tx2"/>
                </a:solidFill>
              </a:defRPr>
            </a:lvl2pPr>
            <a:lvl3pPr marL="538163" indent="-266700">
              <a:defRPr>
                <a:solidFill>
                  <a:schemeClr val="tx2"/>
                </a:solidFill>
              </a:defRPr>
            </a:lvl3pPr>
            <a:lvl4pPr marL="803275" indent="-271463">
              <a:defRPr>
                <a:solidFill>
                  <a:schemeClr val="tx2"/>
                </a:solidFill>
              </a:defRPr>
            </a:lvl4pPr>
            <a:lvl5pPr marL="1076325" indent="-266700">
              <a:defRPr>
                <a:solidFill>
                  <a:schemeClr val="tx2"/>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bwMode="gray">
          <a:xfrm>
            <a:off x="1547664" y="6464040"/>
            <a:ext cx="1151930" cy="216000"/>
          </a:xfrm>
          <a:prstGeom prst="rect">
            <a:avLst/>
          </a:prstGeom>
        </p:spPr>
        <p:txBody>
          <a:bodyPr/>
          <a:lstStyle>
            <a:lvl1pPr>
              <a:defRPr sz="1000"/>
            </a:lvl1pPr>
          </a:lstStyle>
          <a:p>
            <a:fld id="{50C1CD8C-A5F2-470E-9B79-C7DA4DFF9EC9}" type="datetime1">
              <a:rPr lang="de-DE" smtClean="0"/>
              <a:pPr/>
              <a:t>09.11.2022</a:t>
            </a:fld>
            <a:endParaRPr lang="de-DE" dirty="0"/>
          </a:p>
        </p:txBody>
      </p:sp>
    </p:spTree>
    <p:extLst>
      <p:ext uri="{BB962C8B-B14F-4D97-AF65-F5344CB8AC3E}">
        <p14:creationId xmlns:p14="http://schemas.microsoft.com/office/powerpoint/2010/main" val="312825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renner 6">
    <p:spTree>
      <p:nvGrpSpPr>
        <p:cNvPr id="1" name=""/>
        <p:cNvGrpSpPr/>
        <p:nvPr/>
      </p:nvGrpSpPr>
      <p:grpSpPr>
        <a:xfrm>
          <a:off x="0" y="0"/>
          <a:ext cx="0" cy="0"/>
          <a:chOff x="0" y="0"/>
          <a:chExt cx="0" cy="0"/>
        </a:xfrm>
      </p:grpSpPr>
      <p:sp>
        <p:nvSpPr>
          <p:cNvPr id="6" name="Ellipse 5"/>
          <p:cNvSpPr/>
          <p:nvPr userDrawn="1"/>
        </p:nvSpPr>
        <p:spPr bwMode="gray">
          <a:xfrm>
            <a:off x="539750" y="548878"/>
            <a:ext cx="4644318" cy="4644318"/>
          </a:xfrm>
          <a:prstGeom prst="ellipse">
            <a:avLst/>
          </a:prstGeom>
          <a:solidFill>
            <a:schemeClr val="accent1">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bwMode="gray">
          <a:xfrm>
            <a:off x="1223826" y="1125538"/>
            <a:ext cx="7380424" cy="948010"/>
          </a:xfrm>
        </p:spPr>
        <p:txBody>
          <a:bodyPr anchor="b" anchorCtr="0"/>
          <a:lstStyle>
            <a:lvl1pPr>
              <a:defRPr sz="3000">
                <a:solidFill>
                  <a:schemeClr val="tx2"/>
                </a:solidFill>
              </a:defRPr>
            </a:lvl1pPr>
          </a:lstStyle>
          <a:p>
            <a:r>
              <a:rPr lang="de-DE" dirty="0"/>
              <a:t>Titelmasterformat durch Klicken bearbeiten</a:t>
            </a:r>
          </a:p>
        </p:txBody>
      </p:sp>
      <p:sp>
        <p:nvSpPr>
          <p:cNvPr id="3" name="Inhaltsplatzhalter 2"/>
          <p:cNvSpPr>
            <a:spLocks noGrp="1"/>
          </p:cNvSpPr>
          <p:nvPr>
            <p:ph idx="1"/>
          </p:nvPr>
        </p:nvSpPr>
        <p:spPr bwMode="gray">
          <a:xfrm>
            <a:off x="1223628" y="2257823"/>
            <a:ext cx="7380622" cy="3763566"/>
          </a:xfrm>
        </p:spPr>
        <p:txBody>
          <a:bodyPr/>
          <a:lstStyle>
            <a:lvl1pPr marL="0" indent="0">
              <a:buNone/>
              <a:defRPr>
                <a:solidFill>
                  <a:schemeClr val="tx2"/>
                </a:solidFill>
              </a:defRPr>
            </a:lvl1pPr>
            <a:lvl2pPr marL="271463" indent="-271463">
              <a:defRPr>
                <a:solidFill>
                  <a:schemeClr val="tx2"/>
                </a:solidFill>
              </a:defRPr>
            </a:lvl2pPr>
            <a:lvl3pPr marL="538163" indent="-266700">
              <a:defRPr>
                <a:solidFill>
                  <a:schemeClr val="tx2"/>
                </a:solidFill>
              </a:defRPr>
            </a:lvl3pPr>
            <a:lvl4pPr marL="803275" indent="-271463">
              <a:defRPr>
                <a:solidFill>
                  <a:schemeClr val="tx2"/>
                </a:solidFill>
              </a:defRPr>
            </a:lvl4pPr>
            <a:lvl5pPr marL="1076325" indent="-266700">
              <a:defRPr>
                <a:solidFill>
                  <a:schemeClr val="tx2"/>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bwMode="gray">
          <a:xfrm>
            <a:off x="1547664" y="6464040"/>
            <a:ext cx="1151930" cy="216000"/>
          </a:xfrm>
          <a:prstGeom prst="rect">
            <a:avLst/>
          </a:prstGeom>
        </p:spPr>
        <p:txBody>
          <a:bodyPr/>
          <a:lstStyle>
            <a:lvl1pPr>
              <a:defRPr sz="1000"/>
            </a:lvl1pPr>
          </a:lstStyle>
          <a:p>
            <a:fld id="{50C1CD8C-A5F2-470E-9B79-C7DA4DFF9EC9}" type="datetime1">
              <a:rPr lang="de-DE" smtClean="0"/>
              <a:pPr/>
              <a:t>09.11.2022</a:t>
            </a:fld>
            <a:endParaRPr lang="de-DE" dirty="0"/>
          </a:p>
        </p:txBody>
      </p:sp>
    </p:spTree>
    <p:extLst>
      <p:ext uri="{BB962C8B-B14F-4D97-AF65-F5344CB8AC3E}">
        <p14:creationId xmlns:p14="http://schemas.microsoft.com/office/powerpoint/2010/main" val="17092338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bwMode="gray">
          <a:xfrm>
            <a:off x="1547664" y="6464040"/>
            <a:ext cx="1151930" cy="216000"/>
          </a:xfrm>
          <a:prstGeom prst="rect">
            <a:avLst/>
          </a:prstGeom>
        </p:spPr>
        <p:txBody>
          <a:bodyPr/>
          <a:lstStyle>
            <a:lvl1pPr>
              <a:defRPr sz="1000"/>
            </a:lvl1pPr>
          </a:lstStyle>
          <a:p>
            <a:fld id="{2149B6F8-C94E-4611-A119-56D3B6AEBF96}" type="datetime1">
              <a:rPr lang="de-DE" smtClean="0"/>
              <a:pPr/>
              <a:t>09.11.2022</a:t>
            </a:fld>
            <a:endParaRPr lang="de-DE" dirty="0"/>
          </a:p>
        </p:txBody>
      </p:sp>
    </p:spTree>
    <p:extLst>
      <p:ext uri="{BB962C8B-B14F-4D97-AF65-F5344CB8AC3E}">
        <p14:creationId xmlns:p14="http://schemas.microsoft.com/office/powerpoint/2010/main" val="42402959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
        <p:nvSpPr>
          <p:cNvPr id="10" name="Fußzeilenplatzhalter 15"/>
          <p:cNvSpPr txBox="1">
            <a:spLocks noGrp="1"/>
          </p:cNvSpPr>
          <p:nvPr userDrawn="1"/>
        </p:nvSpPr>
        <p:spPr bwMode="auto">
          <a:xfrm>
            <a:off x="557213" y="6372225"/>
            <a:ext cx="48069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900">
                <a:solidFill>
                  <a:schemeClr val="tx1"/>
                </a:solidFill>
                <a:latin typeface="Frutiger 45 Light" pitchFamily="34" charset="0"/>
                <a:ea typeface="Geneva" pitchFamily="47" charset="-128"/>
              </a:defRPr>
            </a:lvl1pPr>
            <a:lvl2pPr marL="742950" indent="-285750">
              <a:defRPr sz="900">
                <a:solidFill>
                  <a:schemeClr val="tx1"/>
                </a:solidFill>
                <a:latin typeface="Frutiger 45 Light" pitchFamily="34" charset="0"/>
                <a:ea typeface="Geneva" pitchFamily="47" charset="-128"/>
              </a:defRPr>
            </a:lvl2pPr>
            <a:lvl3pPr marL="1143000" indent="-228600">
              <a:defRPr sz="900">
                <a:solidFill>
                  <a:schemeClr val="tx1"/>
                </a:solidFill>
                <a:latin typeface="Frutiger 45 Light" pitchFamily="34" charset="0"/>
                <a:ea typeface="Geneva" pitchFamily="47" charset="-128"/>
              </a:defRPr>
            </a:lvl3pPr>
            <a:lvl4pPr marL="1600200" indent="-228600">
              <a:defRPr sz="900">
                <a:solidFill>
                  <a:schemeClr val="tx1"/>
                </a:solidFill>
                <a:latin typeface="Frutiger 45 Light" pitchFamily="34" charset="0"/>
                <a:ea typeface="Geneva" pitchFamily="47" charset="-128"/>
              </a:defRPr>
            </a:lvl4pPr>
            <a:lvl5pPr marL="2057400" indent="-228600">
              <a:defRPr sz="900">
                <a:solidFill>
                  <a:schemeClr val="tx1"/>
                </a:solidFill>
                <a:latin typeface="Frutiger 45 Light" pitchFamily="34" charset="0"/>
                <a:ea typeface="Geneva" pitchFamily="47" charset="-128"/>
              </a:defRPr>
            </a:lvl5pPr>
            <a:lvl6pPr marL="2514600" indent="-228600" defTabSz="457200" fontAlgn="base">
              <a:spcBef>
                <a:spcPct val="0"/>
              </a:spcBef>
              <a:spcAft>
                <a:spcPct val="0"/>
              </a:spcAft>
              <a:defRPr sz="900">
                <a:solidFill>
                  <a:schemeClr val="tx1"/>
                </a:solidFill>
                <a:latin typeface="Frutiger 45 Light" pitchFamily="34" charset="0"/>
                <a:ea typeface="Geneva" pitchFamily="47" charset="-128"/>
              </a:defRPr>
            </a:lvl6pPr>
            <a:lvl7pPr marL="2971800" indent="-228600" defTabSz="457200" fontAlgn="base">
              <a:spcBef>
                <a:spcPct val="0"/>
              </a:spcBef>
              <a:spcAft>
                <a:spcPct val="0"/>
              </a:spcAft>
              <a:defRPr sz="900">
                <a:solidFill>
                  <a:schemeClr val="tx1"/>
                </a:solidFill>
                <a:latin typeface="Frutiger 45 Light" pitchFamily="34" charset="0"/>
                <a:ea typeface="Geneva" pitchFamily="47" charset="-128"/>
              </a:defRPr>
            </a:lvl7pPr>
            <a:lvl8pPr marL="3429000" indent="-228600" defTabSz="457200" fontAlgn="base">
              <a:spcBef>
                <a:spcPct val="0"/>
              </a:spcBef>
              <a:spcAft>
                <a:spcPct val="0"/>
              </a:spcAft>
              <a:defRPr sz="900">
                <a:solidFill>
                  <a:schemeClr val="tx1"/>
                </a:solidFill>
                <a:latin typeface="Frutiger 45 Light" pitchFamily="34" charset="0"/>
                <a:ea typeface="Geneva" pitchFamily="47" charset="-128"/>
              </a:defRPr>
            </a:lvl8pPr>
            <a:lvl9pPr marL="3886200" indent="-228600" defTabSz="457200" fontAlgn="base">
              <a:spcBef>
                <a:spcPct val="0"/>
              </a:spcBef>
              <a:spcAft>
                <a:spcPct val="0"/>
              </a:spcAft>
              <a:defRPr sz="900">
                <a:solidFill>
                  <a:schemeClr val="tx1"/>
                </a:solidFill>
                <a:latin typeface="Frutiger 45 Light" pitchFamily="34" charset="0"/>
                <a:ea typeface="Geneva" pitchFamily="47" charset="-128"/>
              </a:defRPr>
            </a:lvl9pPr>
          </a:lstStyle>
          <a:p>
            <a:pPr algn="l">
              <a:defRPr/>
            </a:pPr>
            <a:endParaRPr lang="de-DE" altLang="de-DE" dirty="0"/>
          </a:p>
        </p:txBody>
      </p:sp>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Textmasterformat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Textmasterformat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298135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Textmasterformat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Textmasterformat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7561633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el und Inhalt">
    <p:spTree>
      <p:nvGrpSpPr>
        <p:cNvPr id="1" name=""/>
        <p:cNvGrpSpPr/>
        <p:nvPr/>
      </p:nvGrpSpPr>
      <p:grpSpPr>
        <a:xfrm>
          <a:off x="0" y="0"/>
          <a:ext cx="0" cy="0"/>
          <a:chOff x="0" y="0"/>
          <a:chExt cx="0" cy="0"/>
        </a:xfrm>
      </p:grpSpPr>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Mastertextformat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Mastertextformat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0644658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el und Inhalt">
    <p:spTree>
      <p:nvGrpSpPr>
        <p:cNvPr id="1" name=""/>
        <p:cNvGrpSpPr/>
        <p:nvPr/>
      </p:nvGrpSpPr>
      <p:grpSpPr>
        <a:xfrm>
          <a:off x="0" y="0"/>
          <a:ext cx="0" cy="0"/>
          <a:chOff x="0" y="0"/>
          <a:chExt cx="0" cy="0"/>
        </a:xfrm>
      </p:grpSpPr>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Mastertextformat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Mastertextformat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213374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el und Inhalt">
    <p:spTree>
      <p:nvGrpSpPr>
        <p:cNvPr id="1" name=""/>
        <p:cNvGrpSpPr/>
        <p:nvPr/>
      </p:nvGrpSpPr>
      <p:grpSpPr>
        <a:xfrm>
          <a:off x="0" y="0"/>
          <a:ext cx="0" cy="0"/>
          <a:chOff x="0" y="0"/>
          <a:chExt cx="0" cy="0"/>
        </a:xfrm>
      </p:grpSpPr>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Mastertextformat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Mastertextformat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0699545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Titel und Inhalt">
    <p:spTree>
      <p:nvGrpSpPr>
        <p:cNvPr id="1" name=""/>
        <p:cNvGrpSpPr/>
        <p:nvPr/>
      </p:nvGrpSpPr>
      <p:grpSpPr>
        <a:xfrm>
          <a:off x="0" y="0"/>
          <a:ext cx="0" cy="0"/>
          <a:chOff x="0" y="0"/>
          <a:chExt cx="0" cy="0"/>
        </a:xfrm>
      </p:grpSpPr>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Mastertextformat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Mastertextformat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768074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elfolie (entkoppeltes Logo)">
    <p:spTree>
      <p:nvGrpSpPr>
        <p:cNvPr id="1" name=""/>
        <p:cNvGrpSpPr/>
        <p:nvPr/>
      </p:nvGrpSpPr>
      <p:grpSpPr>
        <a:xfrm>
          <a:off x="0" y="0"/>
          <a:ext cx="0" cy="0"/>
          <a:chOff x="0" y="0"/>
          <a:chExt cx="0" cy="0"/>
        </a:xfrm>
      </p:grpSpPr>
      <p:sp>
        <p:nvSpPr>
          <p:cNvPr id="2" name="Titel 1"/>
          <p:cNvSpPr>
            <a:spLocks noGrp="1"/>
          </p:cNvSpPr>
          <p:nvPr>
            <p:ph type="ctrTitle"/>
          </p:nvPr>
        </p:nvSpPr>
        <p:spPr bwMode="gray">
          <a:xfrm>
            <a:off x="395287" y="2820975"/>
            <a:ext cx="8353425" cy="1616137"/>
          </a:xfrm>
        </p:spPr>
        <p:txBody>
          <a:bodyPr/>
          <a:lstStyle>
            <a:lvl1pPr>
              <a:lnSpc>
                <a:spcPct val="95000"/>
              </a:lnSpc>
              <a:defRPr sz="3000">
                <a:solidFill>
                  <a:schemeClr val="tx2"/>
                </a:solidFill>
              </a:defRPr>
            </a:lvl1pPr>
          </a:lstStyle>
          <a:p>
            <a:r>
              <a:rPr lang="de-DE" dirty="0"/>
              <a:t>Titelmasterformat durch Klicken bearbeiten</a:t>
            </a:r>
          </a:p>
        </p:txBody>
      </p:sp>
      <p:sp>
        <p:nvSpPr>
          <p:cNvPr id="3" name="Untertitel 2"/>
          <p:cNvSpPr>
            <a:spLocks noGrp="1"/>
          </p:cNvSpPr>
          <p:nvPr>
            <p:ph type="subTitle" idx="1"/>
          </p:nvPr>
        </p:nvSpPr>
        <p:spPr bwMode="gray">
          <a:xfrm>
            <a:off x="395287" y="4544020"/>
            <a:ext cx="8353425" cy="1477368"/>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pic>
        <p:nvPicPr>
          <p:cNvPr id="6" name="Bild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36133" y="323132"/>
            <a:ext cx="2198305" cy="893280"/>
          </a:xfrm>
          <a:prstGeom prst="rect">
            <a:avLst/>
          </a:prstGeom>
        </p:spPr>
      </p:pic>
      <p:pic>
        <p:nvPicPr>
          <p:cNvPr id="4" name="Grafik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9075" y="425674"/>
            <a:ext cx="2084693" cy="843086"/>
          </a:xfrm>
          <a:prstGeom prst="rect">
            <a:avLst/>
          </a:prstGeom>
        </p:spPr>
      </p:pic>
    </p:spTree>
    <p:extLst>
      <p:ext uri="{BB962C8B-B14F-4D97-AF65-F5344CB8AC3E}">
        <p14:creationId xmlns:p14="http://schemas.microsoft.com/office/powerpoint/2010/main" val="17062016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itel und Inhalt">
    <p:spTree>
      <p:nvGrpSpPr>
        <p:cNvPr id="1" name=""/>
        <p:cNvGrpSpPr/>
        <p:nvPr/>
      </p:nvGrpSpPr>
      <p:grpSpPr>
        <a:xfrm>
          <a:off x="0" y="0"/>
          <a:ext cx="0" cy="0"/>
          <a:chOff x="0" y="0"/>
          <a:chExt cx="0" cy="0"/>
        </a:xfrm>
      </p:grpSpPr>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Mastertextformat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Mastertextformat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4910336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3_Titel und Inhalt">
    <p:spTree>
      <p:nvGrpSpPr>
        <p:cNvPr id="1" name=""/>
        <p:cNvGrpSpPr/>
        <p:nvPr/>
      </p:nvGrpSpPr>
      <p:grpSpPr>
        <a:xfrm>
          <a:off x="0" y="0"/>
          <a:ext cx="0" cy="0"/>
          <a:chOff x="0" y="0"/>
          <a:chExt cx="0" cy="0"/>
        </a:xfrm>
      </p:grpSpPr>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Mastertextformat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Mastertextformat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Datumsplatzhalter 3"/>
          <p:cNvSpPr txBox="1">
            <a:spLocks/>
          </p:cNvSpPr>
          <p:nvPr userDrawn="1"/>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09.11.2022</a:t>
            </a:fld>
            <a:endParaRPr lang="de-DE" sz="1000" dirty="0"/>
          </a:p>
        </p:txBody>
      </p:sp>
    </p:spTree>
    <p:extLst>
      <p:ext uri="{BB962C8B-B14F-4D97-AF65-F5344CB8AC3E}">
        <p14:creationId xmlns:p14="http://schemas.microsoft.com/office/powerpoint/2010/main" val="13230409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9_Titel und Inhalt">
    <p:spTree>
      <p:nvGrpSpPr>
        <p:cNvPr id="1" name=""/>
        <p:cNvGrpSpPr/>
        <p:nvPr/>
      </p:nvGrpSpPr>
      <p:grpSpPr>
        <a:xfrm>
          <a:off x="0" y="0"/>
          <a:ext cx="0" cy="0"/>
          <a:chOff x="0" y="0"/>
          <a:chExt cx="0" cy="0"/>
        </a:xfrm>
      </p:grpSpPr>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Mastertextformat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Mastertextformat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Datumsplatzhalter 3"/>
          <p:cNvSpPr txBox="1">
            <a:spLocks/>
          </p:cNvSpPr>
          <p:nvPr userDrawn="1"/>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09.11.2022</a:t>
            </a:fld>
            <a:endParaRPr lang="de-DE" sz="1000" dirty="0"/>
          </a:p>
        </p:txBody>
      </p:sp>
    </p:spTree>
    <p:extLst>
      <p:ext uri="{BB962C8B-B14F-4D97-AF65-F5344CB8AC3E}">
        <p14:creationId xmlns:p14="http://schemas.microsoft.com/office/powerpoint/2010/main" val="33181007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0_Titel und Inhalt">
    <p:spTree>
      <p:nvGrpSpPr>
        <p:cNvPr id="1" name=""/>
        <p:cNvGrpSpPr/>
        <p:nvPr/>
      </p:nvGrpSpPr>
      <p:grpSpPr>
        <a:xfrm>
          <a:off x="0" y="0"/>
          <a:ext cx="0" cy="0"/>
          <a:chOff x="0" y="0"/>
          <a:chExt cx="0" cy="0"/>
        </a:xfrm>
      </p:grpSpPr>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Mastertextformat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Mastertextformat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Datumsplatzhalter 3"/>
          <p:cNvSpPr txBox="1">
            <a:spLocks/>
          </p:cNvSpPr>
          <p:nvPr userDrawn="1"/>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09.11.2022</a:t>
            </a:fld>
            <a:endParaRPr lang="de-DE" sz="1000" dirty="0"/>
          </a:p>
        </p:txBody>
      </p:sp>
    </p:spTree>
    <p:extLst>
      <p:ext uri="{BB962C8B-B14F-4D97-AF65-F5344CB8AC3E}">
        <p14:creationId xmlns:p14="http://schemas.microsoft.com/office/powerpoint/2010/main" val="29216970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1_Titel und Inhalt">
    <p:spTree>
      <p:nvGrpSpPr>
        <p:cNvPr id="1" name=""/>
        <p:cNvGrpSpPr/>
        <p:nvPr/>
      </p:nvGrpSpPr>
      <p:grpSpPr>
        <a:xfrm>
          <a:off x="0" y="0"/>
          <a:ext cx="0" cy="0"/>
          <a:chOff x="0" y="0"/>
          <a:chExt cx="0" cy="0"/>
        </a:xfrm>
      </p:grpSpPr>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Mastertextformat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Mastertextformat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6" name="Datumsplatzhalter 3"/>
          <p:cNvSpPr txBox="1">
            <a:spLocks/>
          </p:cNvSpPr>
          <p:nvPr userDrawn="1"/>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09.11.2022</a:t>
            </a:fld>
            <a:endParaRPr lang="de-DE" sz="1000" dirty="0"/>
          </a:p>
        </p:txBody>
      </p:sp>
    </p:spTree>
    <p:extLst>
      <p:ext uri="{BB962C8B-B14F-4D97-AF65-F5344CB8AC3E}">
        <p14:creationId xmlns:p14="http://schemas.microsoft.com/office/powerpoint/2010/main" val="12176709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2_Titel und Inhalt">
    <p:spTree>
      <p:nvGrpSpPr>
        <p:cNvPr id="1" name=""/>
        <p:cNvGrpSpPr/>
        <p:nvPr/>
      </p:nvGrpSpPr>
      <p:grpSpPr>
        <a:xfrm>
          <a:off x="0" y="0"/>
          <a:ext cx="0" cy="0"/>
          <a:chOff x="0" y="0"/>
          <a:chExt cx="0" cy="0"/>
        </a:xfrm>
      </p:grpSpPr>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Mastertextformat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Mastertextformat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6" name="Datumsplatzhalter 3"/>
          <p:cNvSpPr txBox="1">
            <a:spLocks/>
          </p:cNvSpPr>
          <p:nvPr userDrawn="1"/>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09.11.2022</a:t>
            </a:fld>
            <a:endParaRPr lang="de-DE" sz="1000" dirty="0"/>
          </a:p>
        </p:txBody>
      </p:sp>
    </p:spTree>
    <p:extLst>
      <p:ext uri="{BB962C8B-B14F-4D97-AF65-F5344CB8AC3E}">
        <p14:creationId xmlns:p14="http://schemas.microsoft.com/office/powerpoint/2010/main" val="33719721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3_Titel und Inhalt">
    <p:spTree>
      <p:nvGrpSpPr>
        <p:cNvPr id="1" name=""/>
        <p:cNvGrpSpPr/>
        <p:nvPr/>
      </p:nvGrpSpPr>
      <p:grpSpPr>
        <a:xfrm>
          <a:off x="0" y="0"/>
          <a:ext cx="0" cy="0"/>
          <a:chOff x="0" y="0"/>
          <a:chExt cx="0" cy="0"/>
        </a:xfrm>
      </p:grpSpPr>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Mastertextformat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Mastertextformat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Datumsplatzhalter 3"/>
          <p:cNvSpPr txBox="1">
            <a:spLocks/>
          </p:cNvSpPr>
          <p:nvPr userDrawn="1"/>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09.11.2022</a:t>
            </a:fld>
            <a:endParaRPr lang="de-DE" sz="1000" dirty="0"/>
          </a:p>
        </p:txBody>
      </p:sp>
    </p:spTree>
    <p:extLst>
      <p:ext uri="{BB962C8B-B14F-4D97-AF65-F5344CB8AC3E}">
        <p14:creationId xmlns:p14="http://schemas.microsoft.com/office/powerpoint/2010/main" val="39421550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4_Titel und Inhalt">
    <p:spTree>
      <p:nvGrpSpPr>
        <p:cNvPr id="1" name=""/>
        <p:cNvGrpSpPr/>
        <p:nvPr/>
      </p:nvGrpSpPr>
      <p:grpSpPr>
        <a:xfrm>
          <a:off x="0" y="0"/>
          <a:ext cx="0" cy="0"/>
          <a:chOff x="0" y="0"/>
          <a:chExt cx="0" cy="0"/>
        </a:xfrm>
      </p:grpSpPr>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Mastertextformat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Mastertextformat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Datumsplatzhalter 3"/>
          <p:cNvSpPr txBox="1">
            <a:spLocks/>
          </p:cNvSpPr>
          <p:nvPr userDrawn="1"/>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09.11.2022</a:t>
            </a:fld>
            <a:endParaRPr lang="de-DE" sz="1000" dirty="0"/>
          </a:p>
        </p:txBody>
      </p:sp>
    </p:spTree>
    <p:extLst>
      <p:ext uri="{BB962C8B-B14F-4D97-AF65-F5344CB8AC3E}">
        <p14:creationId xmlns:p14="http://schemas.microsoft.com/office/powerpoint/2010/main" val="9443704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5_Titel und Inhalt">
    <p:spTree>
      <p:nvGrpSpPr>
        <p:cNvPr id="1" name=""/>
        <p:cNvGrpSpPr/>
        <p:nvPr/>
      </p:nvGrpSpPr>
      <p:grpSpPr>
        <a:xfrm>
          <a:off x="0" y="0"/>
          <a:ext cx="0" cy="0"/>
          <a:chOff x="0" y="0"/>
          <a:chExt cx="0" cy="0"/>
        </a:xfrm>
      </p:grpSpPr>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Mastertextformat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Mastertextformat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Datumsplatzhalter 3"/>
          <p:cNvSpPr txBox="1">
            <a:spLocks/>
          </p:cNvSpPr>
          <p:nvPr userDrawn="1"/>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09.11.2022</a:t>
            </a:fld>
            <a:endParaRPr lang="de-DE" sz="1000" dirty="0"/>
          </a:p>
        </p:txBody>
      </p:sp>
    </p:spTree>
    <p:extLst>
      <p:ext uri="{BB962C8B-B14F-4D97-AF65-F5344CB8AC3E}">
        <p14:creationId xmlns:p14="http://schemas.microsoft.com/office/powerpoint/2010/main" val="41885436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0_Titel und Inhalt">
    <p:spTree>
      <p:nvGrpSpPr>
        <p:cNvPr id="1" name=""/>
        <p:cNvGrpSpPr/>
        <p:nvPr/>
      </p:nvGrpSpPr>
      <p:grpSpPr>
        <a:xfrm>
          <a:off x="0" y="0"/>
          <a:ext cx="0" cy="0"/>
          <a:chOff x="0" y="0"/>
          <a:chExt cx="0" cy="0"/>
        </a:xfrm>
      </p:grpSpPr>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Mastertextformat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Mastertextformat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677589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dirty="0"/>
              <a:t>Titelmasterformat durch Klicken bearbeiten</a:t>
            </a:r>
          </a:p>
        </p:txBody>
      </p:sp>
      <p:sp>
        <p:nvSpPr>
          <p:cNvPr id="3" name="Inhaltsplatzhalter 2"/>
          <p:cNvSpPr>
            <a:spLocks noGrp="1"/>
          </p:cNvSpPr>
          <p:nvPr>
            <p:ph idx="1"/>
          </p:nvPr>
        </p:nvSpPr>
        <p:spPr bwMode="gray"/>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0125165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1_Titel und Inhalt">
    <p:spTree>
      <p:nvGrpSpPr>
        <p:cNvPr id="1" name=""/>
        <p:cNvGrpSpPr/>
        <p:nvPr/>
      </p:nvGrpSpPr>
      <p:grpSpPr>
        <a:xfrm>
          <a:off x="0" y="0"/>
          <a:ext cx="0" cy="0"/>
          <a:chOff x="0" y="0"/>
          <a:chExt cx="0" cy="0"/>
        </a:xfrm>
      </p:grpSpPr>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Mastertextformat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Mastertextformat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9831864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4_Titel und Inhalt">
    <p:spTree>
      <p:nvGrpSpPr>
        <p:cNvPr id="1" name=""/>
        <p:cNvGrpSpPr/>
        <p:nvPr/>
      </p:nvGrpSpPr>
      <p:grpSpPr>
        <a:xfrm>
          <a:off x="0" y="0"/>
          <a:ext cx="0" cy="0"/>
          <a:chOff x="0" y="0"/>
          <a:chExt cx="0" cy="0"/>
        </a:xfrm>
      </p:grpSpPr>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Mastertextformat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Mastertextformat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Datumsplatzhalter 3"/>
          <p:cNvSpPr txBox="1">
            <a:spLocks/>
          </p:cNvSpPr>
          <p:nvPr userDrawn="1"/>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09.11.2022</a:t>
            </a:fld>
            <a:endParaRPr lang="de-DE" sz="1000" dirty="0"/>
          </a:p>
        </p:txBody>
      </p:sp>
    </p:spTree>
    <p:extLst>
      <p:ext uri="{BB962C8B-B14F-4D97-AF65-F5344CB8AC3E}">
        <p14:creationId xmlns:p14="http://schemas.microsoft.com/office/powerpoint/2010/main" val="41027137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7_Titel und Inhalt">
    <p:spTree>
      <p:nvGrpSpPr>
        <p:cNvPr id="1" name=""/>
        <p:cNvGrpSpPr/>
        <p:nvPr/>
      </p:nvGrpSpPr>
      <p:grpSpPr>
        <a:xfrm>
          <a:off x="0" y="0"/>
          <a:ext cx="0" cy="0"/>
          <a:chOff x="0" y="0"/>
          <a:chExt cx="0" cy="0"/>
        </a:xfrm>
      </p:grpSpPr>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Mastertextformat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Mastertextformat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Datumsplatzhalter 3"/>
          <p:cNvSpPr txBox="1">
            <a:spLocks/>
          </p:cNvSpPr>
          <p:nvPr userDrawn="1"/>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09.11.2022</a:t>
            </a:fld>
            <a:endParaRPr lang="de-DE" sz="1000" dirty="0"/>
          </a:p>
        </p:txBody>
      </p:sp>
    </p:spTree>
    <p:extLst>
      <p:ext uri="{BB962C8B-B14F-4D97-AF65-F5344CB8AC3E}">
        <p14:creationId xmlns:p14="http://schemas.microsoft.com/office/powerpoint/2010/main" val="19822568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_Titel und Inhalt">
    <p:spTree>
      <p:nvGrpSpPr>
        <p:cNvPr id="1" name=""/>
        <p:cNvGrpSpPr/>
        <p:nvPr/>
      </p:nvGrpSpPr>
      <p:grpSpPr>
        <a:xfrm>
          <a:off x="0" y="0"/>
          <a:ext cx="0" cy="0"/>
          <a:chOff x="0" y="0"/>
          <a:chExt cx="0" cy="0"/>
        </a:xfrm>
      </p:grpSpPr>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Mastertextformat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Mastertextformat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3250532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5_Titel und Inhalt">
    <p:spTree>
      <p:nvGrpSpPr>
        <p:cNvPr id="1" name=""/>
        <p:cNvGrpSpPr/>
        <p:nvPr/>
      </p:nvGrpSpPr>
      <p:grpSpPr>
        <a:xfrm>
          <a:off x="0" y="0"/>
          <a:ext cx="0" cy="0"/>
          <a:chOff x="0" y="0"/>
          <a:chExt cx="0" cy="0"/>
        </a:xfrm>
      </p:grpSpPr>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Mastertextformat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Mastertextformat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Datumsplatzhalter 3"/>
          <p:cNvSpPr txBox="1">
            <a:spLocks/>
          </p:cNvSpPr>
          <p:nvPr userDrawn="1"/>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09.11.2022</a:t>
            </a:fld>
            <a:endParaRPr lang="de-DE" sz="1000" dirty="0"/>
          </a:p>
        </p:txBody>
      </p:sp>
    </p:spTree>
    <p:extLst>
      <p:ext uri="{BB962C8B-B14F-4D97-AF65-F5344CB8AC3E}">
        <p14:creationId xmlns:p14="http://schemas.microsoft.com/office/powerpoint/2010/main" val="179430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7_Titel und Inhalt">
    <p:spTree>
      <p:nvGrpSpPr>
        <p:cNvPr id="1" name=""/>
        <p:cNvGrpSpPr/>
        <p:nvPr/>
      </p:nvGrpSpPr>
      <p:grpSpPr>
        <a:xfrm>
          <a:off x="0" y="0"/>
          <a:ext cx="0" cy="0"/>
          <a:chOff x="0" y="0"/>
          <a:chExt cx="0" cy="0"/>
        </a:xfrm>
      </p:grpSpPr>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Mastertextformat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Mastertextformat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Datumsplatzhalter 3"/>
          <p:cNvSpPr txBox="1">
            <a:spLocks/>
          </p:cNvSpPr>
          <p:nvPr userDrawn="1"/>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09.11.2022</a:t>
            </a:fld>
            <a:endParaRPr lang="de-DE" sz="1000" dirty="0"/>
          </a:p>
        </p:txBody>
      </p:sp>
    </p:spTree>
    <p:extLst>
      <p:ext uri="{BB962C8B-B14F-4D97-AF65-F5344CB8AC3E}">
        <p14:creationId xmlns:p14="http://schemas.microsoft.com/office/powerpoint/2010/main" val="32817811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8_Titel und Inhalt">
    <p:spTree>
      <p:nvGrpSpPr>
        <p:cNvPr id="1" name=""/>
        <p:cNvGrpSpPr/>
        <p:nvPr/>
      </p:nvGrpSpPr>
      <p:grpSpPr>
        <a:xfrm>
          <a:off x="0" y="0"/>
          <a:ext cx="0" cy="0"/>
          <a:chOff x="0" y="0"/>
          <a:chExt cx="0" cy="0"/>
        </a:xfrm>
      </p:grpSpPr>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Mastertextformat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Mastertextformat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Datumsplatzhalter 3"/>
          <p:cNvSpPr txBox="1">
            <a:spLocks/>
          </p:cNvSpPr>
          <p:nvPr userDrawn="1"/>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09.11.2022</a:t>
            </a:fld>
            <a:endParaRPr lang="de-DE" sz="1000" dirty="0"/>
          </a:p>
        </p:txBody>
      </p:sp>
    </p:spTree>
    <p:extLst>
      <p:ext uri="{BB962C8B-B14F-4D97-AF65-F5344CB8AC3E}">
        <p14:creationId xmlns:p14="http://schemas.microsoft.com/office/powerpoint/2010/main" val="23450183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0_Titel und Inhalt">
    <p:spTree>
      <p:nvGrpSpPr>
        <p:cNvPr id="1" name=""/>
        <p:cNvGrpSpPr/>
        <p:nvPr/>
      </p:nvGrpSpPr>
      <p:grpSpPr>
        <a:xfrm>
          <a:off x="0" y="0"/>
          <a:ext cx="0" cy="0"/>
          <a:chOff x="0" y="0"/>
          <a:chExt cx="0" cy="0"/>
        </a:xfrm>
      </p:grpSpPr>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Mastertextformat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Mastertextformat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Datumsplatzhalter 3"/>
          <p:cNvSpPr txBox="1">
            <a:spLocks/>
          </p:cNvSpPr>
          <p:nvPr userDrawn="1"/>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09.11.2022</a:t>
            </a:fld>
            <a:endParaRPr lang="de-DE" sz="1000" dirty="0"/>
          </a:p>
        </p:txBody>
      </p:sp>
    </p:spTree>
    <p:extLst>
      <p:ext uri="{BB962C8B-B14F-4D97-AF65-F5344CB8AC3E}">
        <p14:creationId xmlns:p14="http://schemas.microsoft.com/office/powerpoint/2010/main" val="12208445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1_Titel und Inhalt">
    <p:spTree>
      <p:nvGrpSpPr>
        <p:cNvPr id="1" name=""/>
        <p:cNvGrpSpPr/>
        <p:nvPr/>
      </p:nvGrpSpPr>
      <p:grpSpPr>
        <a:xfrm>
          <a:off x="0" y="0"/>
          <a:ext cx="0" cy="0"/>
          <a:chOff x="0" y="0"/>
          <a:chExt cx="0" cy="0"/>
        </a:xfrm>
      </p:grpSpPr>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Mastertextformat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Mastertextformat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Datumsplatzhalter 3"/>
          <p:cNvSpPr txBox="1">
            <a:spLocks/>
          </p:cNvSpPr>
          <p:nvPr userDrawn="1"/>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09.11.2022</a:t>
            </a:fld>
            <a:endParaRPr lang="de-DE" sz="1000" dirty="0"/>
          </a:p>
        </p:txBody>
      </p:sp>
    </p:spTree>
    <p:extLst>
      <p:ext uri="{BB962C8B-B14F-4D97-AF65-F5344CB8AC3E}">
        <p14:creationId xmlns:p14="http://schemas.microsoft.com/office/powerpoint/2010/main" val="4167682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2 Inhalte">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dirty="0"/>
              <a:t>Titelmasterformat durch Klicken bearbeiten</a:t>
            </a:r>
          </a:p>
        </p:txBody>
      </p:sp>
      <p:sp>
        <p:nvSpPr>
          <p:cNvPr id="3" name="Inhaltsplatzhalter 2"/>
          <p:cNvSpPr>
            <a:spLocks noGrp="1"/>
          </p:cNvSpPr>
          <p:nvPr>
            <p:ph idx="1"/>
          </p:nvPr>
        </p:nvSpPr>
        <p:spPr bwMode="gray">
          <a:xfrm>
            <a:off x="539948" y="1676627"/>
            <a:ext cx="3960615" cy="4344661"/>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bwMode="gray">
          <a:xfrm>
            <a:off x="1547664" y="6464040"/>
            <a:ext cx="1151930" cy="216000"/>
          </a:xfrm>
          <a:prstGeom prst="rect">
            <a:avLst/>
          </a:prstGeom>
        </p:spPr>
        <p:txBody>
          <a:bodyPr/>
          <a:lstStyle>
            <a:lvl1pPr>
              <a:defRPr sz="1000"/>
            </a:lvl1pPr>
          </a:lstStyle>
          <a:p>
            <a:fld id="{50C1CD8C-A5F2-470E-9B79-C7DA4DFF9EC9}" type="datetime1">
              <a:rPr lang="de-DE" smtClean="0"/>
              <a:pPr/>
              <a:t>09.11.2022</a:t>
            </a:fld>
            <a:endParaRPr lang="de-DE" dirty="0"/>
          </a:p>
        </p:txBody>
      </p:sp>
      <p:sp>
        <p:nvSpPr>
          <p:cNvPr id="5" name="Inhaltsplatzhalter 2"/>
          <p:cNvSpPr>
            <a:spLocks noGrp="1"/>
          </p:cNvSpPr>
          <p:nvPr>
            <p:ph idx="11"/>
          </p:nvPr>
        </p:nvSpPr>
        <p:spPr bwMode="gray">
          <a:xfrm>
            <a:off x="4643438" y="1676627"/>
            <a:ext cx="3960812" cy="4344661"/>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0781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Foto und Inhal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dirty="0"/>
              <a:t>Titelmasterformat durch Klicken bearbeiten</a:t>
            </a:r>
          </a:p>
        </p:txBody>
      </p:sp>
      <p:sp>
        <p:nvSpPr>
          <p:cNvPr id="3" name="Inhaltsplatzhalter 2"/>
          <p:cNvSpPr>
            <a:spLocks noGrp="1"/>
          </p:cNvSpPr>
          <p:nvPr>
            <p:ph idx="1"/>
          </p:nvPr>
        </p:nvSpPr>
        <p:spPr bwMode="gray">
          <a:xfrm>
            <a:off x="4643438" y="1676627"/>
            <a:ext cx="3960812" cy="4344661"/>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bwMode="gray">
          <a:xfrm>
            <a:off x="1547664" y="6464040"/>
            <a:ext cx="1151930" cy="216000"/>
          </a:xfrm>
          <a:prstGeom prst="rect">
            <a:avLst/>
          </a:prstGeom>
        </p:spPr>
        <p:txBody>
          <a:bodyPr/>
          <a:lstStyle>
            <a:lvl1pPr>
              <a:defRPr sz="1000"/>
            </a:lvl1pPr>
          </a:lstStyle>
          <a:p>
            <a:fld id="{50C1CD8C-A5F2-470E-9B79-C7DA4DFF9EC9}" type="datetime1">
              <a:rPr lang="de-DE" smtClean="0"/>
              <a:pPr/>
              <a:t>09.11.2022</a:t>
            </a:fld>
            <a:endParaRPr lang="de-DE" dirty="0"/>
          </a:p>
        </p:txBody>
      </p:sp>
      <p:sp>
        <p:nvSpPr>
          <p:cNvPr id="7" name="Bildplatzhalter 6"/>
          <p:cNvSpPr>
            <a:spLocks noGrp="1"/>
          </p:cNvSpPr>
          <p:nvPr>
            <p:ph type="pic" sz="quarter" idx="11"/>
          </p:nvPr>
        </p:nvSpPr>
        <p:spPr bwMode="gray">
          <a:xfrm>
            <a:off x="539750" y="1700213"/>
            <a:ext cx="3960813" cy="2916237"/>
          </a:xfrm>
          <a:solidFill>
            <a:schemeClr val="bg1">
              <a:lumMod val="95000"/>
            </a:schemeClr>
          </a:solidFill>
          <a:ln>
            <a:noFill/>
          </a:ln>
        </p:spPr>
        <p:txBody>
          <a:bodyPr anchor="ctr" anchorCtr="0"/>
          <a:lstStyle>
            <a:lvl1pPr marL="0" indent="0" algn="ctr">
              <a:buNone/>
              <a:defRPr/>
            </a:lvl1pPr>
          </a:lstStyle>
          <a:p>
            <a:r>
              <a:rPr lang="de-DE" dirty="0"/>
              <a:t>Bild durch Klicken auf Symbol hinzufügen</a:t>
            </a:r>
          </a:p>
        </p:txBody>
      </p:sp>
    </p:spTree>
    <p:extLst>
      <p:ext uri="{BB962C8B-B14F-4D97-AF65-F5344CB8AC3E}">
        <p14:creationId xmlns:p14="http://schemas.microsoft.com/office/powerpoint/2010/main" val="1659738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dirty="0"/>
              <a:t>Titelmasterformat durch Klicken bearbeiten</a:t>
            </a:r>
          </a:p>
        </p:txBody>
      </p:sp>
      <p:sp>
        <p:nvSpPr>
          <p:cNvPr id="3" name="Datumsplatzhalter 2"/>
          <p:cNvSpPr>
            <a:spLocks noGrp="1"/>
          </p:cNvSpPr>
          <p:nvPr>
            <p:ph type="dt" sz="half" idx="10"/>
          </p:nvPr>
        </p:nvSpPr>
        <p:spPr bwMode="gray">
          <a:xfrm>
            <a:off x="1547664" y="6464040"/>
            <a:ext cx="1151930" cy="216000"/>
          </a:xfrm>
          <a:prstGeom prst="rect">
            <a:avLst/>
          </a:prstGeom>
        </p:spPr>
        <p:txBody>
          <a:bodyPr/>
          <a:lstStyle>
            <a:lvl1pPr>
              <a:defRPr sz="1000"/>
            </a:lvl1pPr>
          </a:lstStyle>
          <a:p>
            <a:fld id="{2407C32A-5177-4EC9-BACC-998F79505893}" type="datetime1">
              <a:rPr lang="de-DE" smtClean="0"/>
              <a:pPr/>
              <a:t>09.11.2022</a:t>
            </a:fld>
            <a:endParaRPr lang="de-DE" dirty="0"/>
          </a:p>
        </p:txBody>
      </p:sp>
    </p:spTree>
    <p:extLst>
      <p:ext uri="{BB962C8B-B14F-4D97-AF65-F5344CB8AC3E}">
        <p14:creationId xmlns:p14="http://schemas.microsoft.com/office/powerpoint/2010/main" val="2214210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renner 1">
    <p:spTree>
      <p:nvGrpSpPr>
        <p:cNvPr id="1" name=""/>
        <p:cNvGrpSpPr/>
        <p:nvPr/>
      </p:nvGrpSpPr>
      <p:grpSpPr>
        <a:xfrm>
          <a:off x="0" y="0"/>
          <a:ext cx="0" cy="0"/>
          <a:chOff x="0" y="0"/>
          <a:chExt cx="0" cy="0"/>
        </a:xfrm>
      </p:grpSpPr>
      <p:sp>
        <p:nvSpPr>
          <p:cNvPr id="6" name="Ellipse 5"/>
          <p:cNvSpPr/>
          <p:nvPr userDrawn="1"/>
        </p:nvSpPr>
        <p:spPr bwMode="gray">
          <a:xfrm>
            <a:off x="539750" y="548878"/>
            <a:ext cx="4644318" cy="4644318"/>
          </a:xfrm>
          <a:prstGeom prst="ellipse">
            <a:avLst/>
          </a:prstGeom>
          <a:solidFill>
            <a:srgbClr val="8392B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bwMode="gray">
          <a:xfrm>
            <a:off x="1223826" y="1125538"/>
            <a:ext cx="7380424" cy="948010"/>
          </a:xfrm>
        </p:spPr>
        <p:txBody>
          <a:bodyPr anchor="b" anchorCtr="0"/>
          <a:lstStyle>
            <a:lvl1pPr>
              <a:defRPr sz="3000">
                <a:solidFill>
                  <a:schemeClr val="tx2"/>
                </a:solidFill>
              </a:defRPr>
            </a:lvl1pPr>
          </a:lstStyle>
          <a:p>
            <a:r>
              <a:rPr lang="de-DE" dirty="0"/>
              <a:t>Titelmasterformat durch Klicken bearbeiten</a:t>
            </a:r>
          </a:p>
        </p:txBody>
      </p:sp>
      <p:sp>
        <p:nvSpPr>
          <p:cNvPr id="3" name="Inhaltsplatzhalter 2"/>
          <p:cNvSpPr>
            <a:spLocks noGrp="1"/>
          </p:cNvSpPr>
          <p:nvPr>
            <p:ph idx="1"/>
          </p:nvPr>
        </p:nvSpPr>
        <p:spPr bwMode="gray">
          <a:xfrm>
            <a:off x="1223628" y="2257823"/>
            <a:ext cx="7380622" cy="3763566"/>
          </a:xfrm>
        </p:spPr>
        <p:txBody>
          <a:bodyPr/>
          <a:lstStyle>
            <a:lvl1pPr marL="0" indent="0">
              <a:buNone/>
              <a:defRPr>
                <a:solidFill>
                  <a:schemeClr val="tx2"/>
                </a:solidFill>
              </a:defRPr>
            </a:lvl1pPr>
            <a:lvl2pPr marL="271463" indent="-271463">
              <a:defRPr>
                <a:solidFill>
                  <a:schemeClr val="tx2"/>
                </a:solidFill>
              </a:defRPr>
            </a:lvl2pPr>
            <a:lvl3pPr marL="538163" indent="-266700">
              <a:defRPr>
                <a:solidFill>
                  <a:schemeClr val="tx2"/>
                </a:solidFill>
              </a:defRPr>
            </a:lvl3pPr>
            <a:lvl4pPr marL="803275" indent="-271463">
              <a:defRPr>
                <a:solidFill>
                  <a:schemeClr val="tx2"/>
                </a:solidFill>
              </a:defRPr>
            </a:lvl4pPr>
            <a:lvl5pPr marL="1076325" indent="-266700">
              <a:defRPr>
                <a:solidFill>
                  <a:schemeClr val="tx2"/>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bwMode="gray">
          <a:xfrm>
            <a:off x="1547664" y="6464040"/>
            <a:ext cx="1151930" cy="216000"/>
          </a:xfrm>
          <a:prstGeom prst="rect">
            <a:avLst/>
          </a:prstGeom>
        </p:spPr>
        <p:txBody>
          <a:bodyPr/>
          <a:lstStyle>
            <a:lvl1pPr>
              <a:defRPr sz="1000"/>
            </a:lvl1pPr>
          </a:lstStyle>
          <a:p>
            <a:fld id="{50C1CD8C-A5F2-470E-9B79-C7DA4DFF9EC9}" type="datetime1">
              <a:rPr lang="de-DE" smtClean="0"/>
              <a:pPr/>
              <a:t>09.11.2022</a:t>
            </a:fld>
            <a:endParaRPr lang="de-DE" dirty="0"/>
          </a:p>
        </p:txBody>
      </p:sp>
    </p:spTree>
    <p:extLst>
      <p:ext uri="{BB962C8B-B14F-4D97-AF65-F5344CB8AC3E}">
        <p14:creationId xmlns:p14="http://schemas.microsoft.com/office/powerpoint/2010/main" val="3062602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renner 2">
    <p:spTree>
      <p:nvGrpSpPr>
        <p:cNvPr id="1" name=""/>
        <p:cNvGrpSpPr/>
        <p:nvPr/>
      </p:nvGrpSpPr>
      <p:grpSpPr>
        <a:xfrm>
          <a:off x="0" y="0"/>
          <a:ext cx="0" cy="0"/>
          <a:chOff x="0" y="0"/>
          <a:chExt cx="0" cy="0"/>
        </a:xfrm>
      </p:grpSpPr>
      <p:sp>
        <p:nvSpPr>
          <p:cNvPr id="6" name="Ellipse 5"/>
          <p:cNvSpPr/>
          <p:nvPr userDrawn="1"/>
        </p:nvSpPr>
        <p:spPr bwMode="gray">
          <a:xfrm>
            <a:off x="539750" y="548878"/>
            <a:ext cx="4644318" cy="4644318"/>
          </a:xfrm>
          <a:prstGeom prst="ellipse">
            <a:avLst/>
          </a:prstGeom>
          <a:solidFill>
            <a:schemeClr val="accent2">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bwMode="gray">
          <a:xfrm>
            <a:off x="1223826" y="1125538"/>
            <a:ext cx="7380424" cy="948010"/>
          </a:xfrm>
        </p:spPr>
        <p:txBody>
          <a:bodyPr anchor="b" anchorCtr="0"/>
          <a:lstStyle>
            <a:lvl1pPr>
              <a:defRPr sz="3000">
                <a:solidFill>
                  <a:schemeClr val="tx2"/>
                </a:solidFill>
              </a:defRPr>
            </a:lvl1pPr>
          </a:lstStyle>
          <a:p>
            <a:r>
              <a:rPr lang="de-DE" dirty="0"/>
              <a:t>Titelmasterformat durch Klicken bearbeiten</a:t>
            </a:r>
          </a:p>
        </p:txBody>
      </p:sp>
      <p:sp>
        <p:nvSpPr>
          <p:cNvPr id="3" name="Inhaltsplatzhalter 2"/>
          <p:cNvSpPr>
            <a:spLocks noGrp="1"/>
          </p:cNvSpPr>
          <p:nvPr>
            <p:ph idx="1"/>
          </p:nvPr>
        </p:nvSpPr>
        <p:spPr bwMode="gray">
          <a:xfrm>
            <a:off x="1223628" y="2257823"/>
            <a:ext cx="7380622" cy="3763566"/>
          </a:xfrm>
        </p:spPr>
        <p:txBody>
          <a:bodyPr/>
          <a:lstStyle>
            <a:lvl1pPr marL="0" indent="0">
              <a:buNone/>
              <a:defRPr>
                <a:solidFill>
                  <a:schemeClr val="tx2"/>
                </a:solidFill>
              </a:defRPr>
            </a:lvl1pPr>
            <a:lvl2pPr marL="271463" indent="-271463">
              <a:defRPr>
                <a:solidFill>
                  <a:schemeClr val="tx2"/>
                </a:solidFill>
              </a:defRPr>
            </a:lvl2pPr>
            <a:lvl3pPr marL="538163" indent="-266700">
              <a:defRPr>
                <a:solidFill>
                  <a:schemeClr val="tx2"/>
                </a:solidFill>
              </a:defRPr>
            </a:lvl3pPr>
            <a:lvl4pPr marL="803275" indent="-271463">
              <a:defRPr>
                <a:solidFill>
                  <a:schemeClr val="tx2"/>
                </a:solidFill>
              </a:defRPr>
            </a:lvl4pPr>
            <a:lvl5pPr marL="1076325" indent="-266700">
              <a:defRPr>
                <a:solidFill>
                  <a:schemeClr val="tx2"/>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bwMode="gray">
          <a:xfrm>
            <a:off x="1547664" y="6464040"/>
            <a:ext cx="1151930" cy="216000"/>
          </a:xfrm>
          <a:prstGeom prst="rect">
            <a:avLst/>
          </a:prstGeom>
        </p:spPr>
        <p:txBody>
          <a:bodyPr/>
          <a:lstStyle>
            <a:lvl1pPr>
              <a:defRPr sz="1000"/>
            </a:lvl1pPr>
          </a:lstStyle>
          <a:p>
            <a:fld id="{50C1CD8C-A5F2-470E-9B79-C7DA4DFF9EC9}" type="datetime1">
              <a:rPr lang="de-DE" smtClean="0"/>
              <a:pPr/>
              <a:t>09.11.2022</a:t>
            </a:fld>
            <a:endParaRPr lang="de-DE" dirty="0"/>
          </a:p>
        </p:txBody>
      </p:sp>
    </p:spTree>
    <p:extLst>
      <p:ext uri="{BB962C8B-B14F-4D97-AF65-F5344CB8AC3E}">
        <p14:creationId xmlns:p14="http://schemas.microsoft.com/office/powerpoint/2010/main" val="3146442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renner 3">
    <p:spTree>
      <p:nvGrpSpPr>
        <p:cNvPr id="1" name=""/>
        <p:cNvGrpSpPr/>
        <p:nvPr/>
      </p:nvGrpSpPr>
      <p:grpSpPr>
        <a:xfrm>
          <a:off x="0" y="0"/>
          <a:ext cx="0" cy="0"/>
          <a:chOff x="0" y="0"/>
          <a:chExt cx="0" cy="0"/>
        </a:xfrm>
      </p:grpSpPr>
      <p:sp>
        <p:nvSpPr>
          <p:cNvPr id="6" name="Ellipse 5"/>
          <p:cNvSpPr/>
          <p:nvPr userDrawn="1"/>
        </p:nvSpPr>
        <p:spPr bwMode="gray">
          <a:xfrm>
            <a:off x="539750" y="548878"/>
            <a:ext cx="4644318" cy="4644318"/>
          </a:xfrm>
          <a:prstGeom prst="ellipse">
            <a:avLst/>
          </a:prstGeom>
          <a:solidFill>
            <a:schemeClr val="accent3">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bwMode="gray">
          <a:xfrm>
            <a:off x="1223826" y="1125538"/>
            <a:ext cx="7380424" cy="948010"/>
          </a:xfrm>
        </p:spPr>
        <p:txBody>
          <a:bodyPr anchor="b" anchorCtr="0"/>
          <a:lstStyle>
            <a:lvl1pPr>
              <a:defRPr sz="3000">
                <a:solidFill>
                  <a:schemeClr val="tx2"/>
                </a:solidFill>
              </a:defRPr>
            </a:lvl1pPr>
          </a:lstStyle>
          <a:p>
            <a:r>
              <a:rPr lang="de-DE" dirty="0"/>
              <a:t>Titelmasterformat durch Klicken bearbeiten</a:t>
            </a:r>
          </a:p>
        </p:txBody>
      </p:sp>
      <p:sp>
        <p:nvSpPr>
          <p:cNvPr id="3" name="Inhaltsplatzhalter 2"/>
          <p:cNvSpPr>
            <a:spLocks noGrp="1"/>
          </p:cNvSpPr>
          <p:nvPr>
            <p:ph idx="1"/>
          </p:nvPr>
        </p:nvSpPr>
        <p:spPr bwMode="gray">
          <a:xfrm>
            <a:off x="1223628" y="2257823"/>
            <a:ext cx="7380622" cy="3763566"/>
          </a:xfrm>
        </p:spPr>
        <p:txBody>
          <a:bodyPr/>
          <a:lstStyle>
            <a:lvl1pPr marL="0" indent="0">
              <a:buNone/>
              <a:defRPr>
                <a:solidFill>
                  <a:schemeClr val="tx2"/>
                </a:solidFill>
              </a:defRPr>
            </a:lvl1pPr>
            <a:lvl2pPr marL="271463" indent="-271463">
              <a:defRPr>
                <a:solidFill>
                  <a:schemeClr val="tx2"/>
                </a:solidFill>
              </a:defRPr>
            </a:lvl2pPr>
            <a:lvl3pPr marL="538163" indent="-266700">
              <a:defRPr>
                <a:solidFill>
                  <a:schemeClr val="tx2"/>
                </a:solidFill>
              </a:defRPr>
            </a:lvl3pPr>
            <a:lvl4pPr marL="803275" indent="-271463">
              <a:defRPr>
                <a:solidFill>
                  <a:schemeClr val="tx2"/>
                </a:solidFill>
              </a:defRPr>
            </a:lvl4pPr>
            <a:lvl5pPr marL="1076325" indent="-266700">
              <a:defRPr>
                <a:solidFill>
                  <a:schemeClr val="tx2"/>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bwMode="gray">
          <a:xfrm>
            <a:off x="1547664" y="6464040"/>
            <a:ext cx="1151930" cy="216000"/>
          </a:xfrm>
          <a:prstGeom prst="rect">
            <a:avLst/>
          </a:prstGeom>
        </p:spPr>
        <p:txBody>
          <a:bodyPr/>
          <a:lstStyle>
            <a:lvl1pPr>
              <a:defRPr sz="1000"/>
            </a:lvl1pPr>
          </a:lstStyle>
          <a:p>
            <a:fld id="{50C1CD8C-A5F2-470E-9B79-C7DA4DFF9EC9}" type="datetime1">
              <a:rPr lang="de-DE" smtClean="0"/>
              <a:pPr/>
              <a:t>09.11.2022</a:t>
            </a:fld>
            <a:endParaRPr lang="de-DE" dirty="0"/>
          </a:p>
        </p:txBody>
      </p:sp>
    </p:spTree>
    <p:extLst>
      <p:ext uri="{BB962C8B-B14F-4D97-AF65-F5344CB8AC3E}">
        <p14:creationId xmlns:p14="http://schemas.microsoft.com/office/powerpoint/2010/main" val="3748838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bwMode="gray">
          <a:xfrm>
            <a:off x="539750" y="526309"/>
            <a:ext cx="8064500" cy="814459"/>
          </a:xfrm>
          <a:prstGeom prst="rect">
            <a:avLst/>
          </a:prstGeom>
        </p:spPr>
        <p:txBody>
          <a:bodyPr vert="horz" lIns="0" tIns="0" rIns="0" bIns="0" rtlCol="0" anchor="t" anchorCtr="0">
            <a:noAutofit/>
          </a:bodyPr>
          <a:lstStyle/>
          <a:p>
            <a:r>
              <a:rPr lang="de-DE" dirty="0"/>
              <a:t>Titelmasterformat durch Klicken bearbeiten</a:t>
            </a:r>
          </a:p>
        </p:txBody>
      </p:sp>
      <p:sp>
        <p:nvSpPr>
          <p:cNvPr id="3" name="Textplatzhalter 2"/>
          <p:cNvSpPr>
            <a:spLocks noGrp="1"/>
          </p:cNvSpPr>
          <p:nvPr>
            <p:ph type="body" idx="1"/>
          </p:nvPr>
        </p:nvSpPr>
        <p:spPr bwMode="gray">
          <a:xfrm>
            <a:off x="539948" y="1676627"/>
            <a:ext cx="8064500" cy="4344661"/>
          </a:xfrm>
          <a:prstGeom prst="rect">
            <a:avLst/>
          </a:prstGeom>
        </p:spPr>
        <p:txBody>
          <a:bodyPr vert="horz" lIns="0" tIns="0" rIns="0" bIns="0" rtlCol="0" anchor="t" anchorCtr="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Textfeld 8"/>
          <p:cNvSpPr txBox="1"/>
          <p:nvPr userDrawn="1"/>
        </p:nvSpPr>
        <p:spPr bwMode="gray">
          <a:xfrm>
            <a:off x="510793" y="6467162"/>
            <a:ext cx="1151930" cy="216000"/>
          </a:xfrm>
          <a:prstGeom prst="rect">
            <a:avLst/>
          </a:prstGeom>
          <a:noFill/>
        </p:spPr>
        <p:txBody>
          <a:bodyPr vert="horz" wrap="none" lIns="0" tIns="0" rIns="0" bIns="0" rtlCol="0" anchor="ctr" anchorCtr="0">
            <a:noAutofit/>
          </a:bodyPr>
          <a:lstStyle/>
          <a:p>
            <a:r>
              <a:rPr lang="de-DE" sz="1000" dirty="0">
                <a:solidFill>
                  <a:schemeClr val="tx1"/>
                </a:solidFill>
              </a:rPr>
              <a:t>Seite </a:t>
            </a:r>
            <a:fld id="{2BDD5C3E-4ACA-4C0F-A9F5-97018ECD48B9}" type="slidenum">
              <a:rPr lang="de-DE" sz="1000" smtClean="0">
                <a:solidFill>
                  <a:schemeClr val="tx1"/>
                </a:solidFill>
              </a:rPr>
              <a:t>‹Nr.›</a:t>
            </a:fld>
            <a:r>
              <a:rPr lang="de-DE" sz="1000" dirty="0">
                <a:solidFill>
                  <a:schemeClr val="tx2"/>
                </a:solidFill>
              </a:rPr>
              <a:t> </a:t>
            </a:r>
          </a:p>
        </p:txBody>
      </p:sp>
      <p:pic>
        <p:nvPicPr>
          <p:cNvPr id="5" name="Grafik 4"/>
          <p:cNvPicPr>
            <a:picLocks noChangeAspect="1"/>
          </p:cNvPicPr>
          <p:nvPr userDrawn="1"/>
        </p:nvPicPr>
        <p:blipFill>
          <a:blip r:embed="rId40" cstate="print">
            <a:extLst>
              <a:ext uri="{28A0092B-C50C-407E-A947-70E740481C1C}">
                <a14:useLocalDpi xmlns:a14="http://schemas.microsoft.com/office/drawing/2010/main" val="0"/>
              </a:ext>
            </a:extLst>
          </a:blip>
          <a:stretch>
            <a:fillRect/>
          </a:stretch>
        </p:blipFill>
        <p:spPr>
          <a:xfrm>
            <a:off x="6732240" y="6093296"/>
            <a:ext cx="1886582" cy="762967"/>
          </a:xfrm>
          <a:prstGeom prst="rect">
            <a:avLst/>
          </a:prstGeom>
        </p:spPr>
      </p:pic>
    </p:spTree>
    <p:extLst>
      <p:ext uri="{BB962C8B-B14F-4D97-AF65-F5344CB8AC3E}">
        <p14:creationId xmlns:p14="http://schemas.microsoft.com/office/powerpoint/2010/main" val="523567159"/>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50" r:id="rId3"/>
    <p:sldLayoutId id="2147483656" r:id="rId4"/>
    <p:sldLayoutId id="2147483657" r:id="rId5"/>
    <p:sldLayoutId id="2147483654" r:id="rId6"/>
    <p:sldLayoutId id="2147483658" r:id="rId7"/>
    <p:sldLayoutId id="2147483659" r:id="rId8"/>
    <p:sldLayoutId id="2147483660" r:id="rId9"/>
    <p:sldLayoutId id="2147483661" r:id="rId10"/>
    <p:sldLayoutId id="2147483662" r:id="rId11"/>
    <p:sldLayoutId id="2147483663" r:id="rId12"/>
    <p:sldLayoutId id="2147483655" r:id="rId13"/>
    <p:sldLayoutId id="2147483665" r:id="rId14"/>
    <p:sldLayoutId id="2147483666" r:id="rId15"/>
    <p:sldLayoutId id="2147483668" r:id="rId16"/>
    <p:sldLayoutId id="2147483669" r:id="rId17"/>
    <p:sldLayoutId id="2147483670" r:id="rId18"/>
    <p:sldLayoutId id="2147483671" r:id="rId19"/>
    <p:sldLayoutId id="2147483672" r:id="rId20"/>
    <p:sldLayoutId id="2147483676" r:id="rId21"/>
    <p:sldLayoutId id="2147483682" r:id="rId22"/>
    <p:sldLayoutId id="2147483683" r:id="rId23"/>
    <p:sldLayoutId id="2147483684" r:id="rId24"/>
    <p:sldLayoutId id="2147483685" r:id="rId25"/>
    <p:sldLayoutId id="2147483686" r:id="rId26"/>
    <p:sldLayoutId id="2147483687" r:id="rId27"/>
    <p:sldLayoutId id="2147483688" r:id="rId28"/>
    <p:sldLayoutId id="2147483695" r:id="rId29"/>
    <p:sldLayoutId id="2147483696" r:id="rId30"/>
    <p:sldLayoutId id="2147483697" r:id="rId31"/>
    <p:sldLayoutId id="2147483699" r:id="rId32"/>
    <p:sldLayoutId id="2147483700" r:id="rId33"/>
    <p:sldLayoutId id="2147483703" r:id="rId34"/>
    <p:sldLayoutId id="2147483704" r:id="rId35"/>
    <p:sldLayoutId id="2147483705" r:id="rId36"/>
    <p:sldLayoutId id="2147483706" r:id="rId37"/>
    <p:sldLayoutId id="2147483707" r:id="rId38"/>
  </p:sldLayoutIdLst>
  <p:hf sldNum="0" hdr="0" ftr="0"/>
  <p:txStyles>
    <p:titleStyle>
      <a:lvl1pPr algn="l" defTabSz="914400" rtl="0" eaLnBrk="1" latinLnBrk="0" hangingPunct="1">
        <a:lnSpc>
          <a:spcPct val="85000"/>
        </a:lnSpc>
        <a:spcBef>
          <a:spcPct val="0"/>
        </a:spcBef>
        <a:buNone/>
        <a:defRPr sz="2600" b="0" kern="1200">
          <a:solidFill>
            <a:schemeClr val="tx2"/>
          </a:solidFill>
          <a:latin typeface="+mj-lt"/>
          <a:ea typeface="+mj-ea"/>
          <a:cs typeface="+mj-cs"/>
        </a:defRPr>
      </a:lvl1pPr>
    </p:titleStyle>
    <p:bodyStyle>
      <a:lvl1pPr marL="266700" indent="-266700" algn="l" defTabSz="914400" rtl="0" eaLnBrk="1" latinLnBrk="0" hangingPunct="1">
        <a:lnSpc>
          <a:spcPct val="105000"/>
        </a:lnSpc>
        <a:spcBef>
          <a:spcPts val="0"/>
        </a:spcBef>
        <a:buFont typeface="Arial" panose="020B0604020202020204" pitchFamily="34" charset="0"/>
        <a:buChar char="•"/>
        <a:defRPr sz="1500" kern="1200">
          <a:solidFill>
            <a:schemeClr val="tx1"/>
          </a:solidFill>
          <a:latin typeface="+mn-lt"/>
          <a:ea typeface="+mn-ea"/>
          <a:cs typeface="+mn-cs"/>
        </a:defRPr>
      </a:lvl1pPr>
      <a:lvl2pPr marL="538163" indent="-271463" algn="l" defTabSz="914400" rtl="0" eaLnBrk="1" latinLnBrk="0" hangingPunct="1">
        <a:lnSpc>
          <a:spcPct val="105000"/>
        </a:lnSpc>
        <a:spcBef>
          <a:spcPts val="0"/>
        </a:spcBef>
        <a:buFont typeface="Arial" panose="020B0604020202020204" pitchFamily="34" charset="0"/>
        <a:buChar char="•"/>
        <a:defRPr sz="1500" kern="1200">
          <a:solidFill>
            <a:schemeClr val="tx1"/>
          </a:solidFill>
          <a:latin typeface="+mn-lt"/>
          <a:ea typeface="+mn-ea"/>
          <a:cs typeface="+mn-cs"/>
        </a:defRPr>
      </a:lvl2pPr>
      <a:lvl3pPr marL="804863" indent="-266700" algn="l" defTabSz="914400" rtl="0" eaLnBrk="1" latinLnBrk="0" hangingPunct="1">
        <a:lnSpc>
          <a:spcPct val="105000"/>
        </a:lnSpc>
        <a:spcBef>
          <a:spcPts val="0"/>
        </a:spcBef>
        <a:buFont typeface="Arial" panose="020B0604020202020204" pitchFamily="34" charset="0"/>
        <a:buChar char="•"/>
        <a:defRPr sz="1500" kern="1200">
          <a:solidFill>
            <a:schemeClr val="tx1"/>
          </a:solidFill>
          <a:latin typeface="+mn-lt"/>
          <a:ea typeface="+mn-ea"/>
          <a:cs typeface="+mn-cs"/>
        </a:defRPr>
      </a:lvl3pPr>
      <a:lvl4pPr marL="1076325" indent="-271463" algn="l" defTabSz="914400" rtl="0" eaLnBrk="1" latinLnBrk="0" hangingPunct="1">
        <a:lnSpc>
          <a:spcPct val="105000"/>
        </a:lnSpc>
        <a:spcBef>
          <a:spcPts val="0"/>
        </a:spcBef>
        <a:buFont typeface="Arial" panose="020B0604020202020204" pitchFamily="34" charset="0"/>
        <a:buChar char="•"/>
        <a:defRPr sz="1500" kern="1200">
          <a:solidFill>
            <a:schemeClr val="tx1"/>
          </a:solidFill>
          <a:latin typeface="+mn-lt"/>
          <a:ea typeface="+mn-ea"/>
          <a:cs typeface="+mn-cs"/>
        </a:defRPr>
      </a:lvl4pPr>
      <a:lvl5pPr marL="1343025" indent="-266700" algn="l" defTabSz="914400" rtl="0" eaLnBrk="1" latinLnBrk="0" hangingPunct="1">
        <a:lnSpc>
          <a:spcPct val="105000"/>
        </a:lnSpc>
        <a:spcBef>
          <a:spcPts val="0"/>
        </a:spcBef>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notesSlide" Target="../notesSlides/notesSlide26.xml"/><Relationship Id="rId1" Type="http://schemas.openxmlformats.org/officeDocument/2006/relationships/slideLayout" Target="../slideLayouts/slideLayout22.xml"/><Relationship Id="rId4" Type="http://schemas.openxmlformats.org/officeDocument/2006/relationships/slide" Target="slide35.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3.xml"/><Relationship Id="rId4" Type="http://schemas.openxmlformats.org/officeDocument/2006/relationships/image" Target="../media/image10.jpe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notesSlide" Target="../notesSlides/notesSlide30.xml"/><Relationship Id="rId1" Type="http://schemas.openxmlformats.org/officeDocument/2006/relationships/slideLayout" Target="../slideLayouts/slideLayout22.xml"/><Relationship Id="rId4" Type="http://schemas.openxmlformats.org/officeDocument/2006/relationships/slide" Target="slide35.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2.xml"/><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34.xml"/><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26.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26.xml"/><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26.xml"/><Relationship Id="rId5" Type="http://schemas.openxmlformats.org/officeDocument/2006/relationships/image" Target="../media/image17.pn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9.xml"/><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54601" y="3553385"/>
            <a:ext cx="8353425" cy="1616137"/>
          </a:xfrm>
        </p:spPr>
        <p:txBody>
          <a:bodyPr/>
          <a:lstStyle/>
          <a:p>
            <a:r>
              <a:rPr lang="de-DE" sz="2400" dirty="0"/>
              <a:t>Info </a:t>
            </a:r>
            <a:r>
              <a:rPr lang="de-DE" sz="2400" dirty="0" smtClean="0"/>
              <a:t>4</a:t>
            </a:r>
            <a:br>
              <a:rPr lang="de-DE" sz="2400" dirty="0" smtClean="0"/>
            </a:br>
            <a:r>
              <a:rPr lang="de-DE" sz="2400" dirty="0" smtClean="0"/>
              <a:t>Informationen zum Übergang in die weiterführende Schule</a:t>
            </a:r>
            <a:r>
              <a:rPr lang="de-DE" sz="2400" dirty="0"/>
              <a:t/>
            </a:r>
            <a:br>
              <a:rPr lang="de-DE" sz="2400" dirty="0"/>
            </a:br>
            <a:r>
              <a:rPr lang="de-DE" sz="2400" dirty="0" smtClean="0"/>
              <a:t/>
            </a:r>
            <a:br>
              <a:rPr lang="de-DE" sz="2400" dirty="0" smtClean="0"/>
            </a:br>
            <a:r>
              <a:rPr lang="de-DE" dirty="0" smtClean="0">
                <a:solidFill>
                  <a:schemeClr val="bg2"/>
                </a:solidFill>
              </a:rPr>
              <a:t>„</a:t>
            </a:r>
            <a:r>
              <a:rPr lang="de-DE" dirty="0">
                <a:solidFill>
                  <a:schemeClr val="bg2"/>
                </a:solidFill>
              </a:rPr>
              <a:t>Welche Schule für mein Kind</a:t>
            </a:r>
            <a:r>
              <a:rPr lang="de-DE" dirty="0" smtClean="0">
                <a:solidFill>
                  <a:schemeClr val="bg2"/>
                </a:solidFill>
              </a:rPr>
              <a:t>?“</a:t>
            </a:r>
            <a:endParaRPr lang="de-DE" dirty="0">
              <a:solidFill>
                <a:schemeClr val="bg2"/>
              </a:solidFill>
            </a:endParaRPr>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287" y="452877"/>
            <a:ext cx="3240609" cy="3100508"/>
          </a:xfrm>
          <a:prstGeom prst="rect">
            <a:avLst/>
          </a:prstGeom>
        </p:spPr>
      </p:pic>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69590" y="4322377"/>
            <a:ext cx="1944216" cy="1944216"/>
          </a:xfrm>
          <a:prstGeom prst="rect">
            <a:avLst/>
          </a:prstGeom>
        </p:spPr>
      </p:pic>
    </p:spTree>
    <p:extLst>
      <p:ext uri="{BB962C8B-B14F-4D97-AF65-F5344CB8AC3E}">
        <p14:creationId xmlns:p14="http://schemas.microsoft.com/office/powerpoint/2010/main" val="23231659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3"/>
          <p:cNvSpPr>
            <a:spLocks noChangeArrowheads="1"/>
          </p:cNvSpPr>
          <p:nvPr/>
        </p:nvSpPr>
        <p:spPr bwMode="auto">
          <a:xfrm>
            <a:off x="409575" y="898525"/>
            <a:ext cx="3959225" cy="5194845"/>
          </a:xfrm>
          <a:prstGeom prst="rect">
            <a:avLst/>
          </a:prstGeom>
          <a:solidFill>
            <a:srgbClr val="FFFF99">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10245" name="Rectangle 25"/>
          <p:cNvSpPr>
            <a:spLocks noChangeArrowheads="1"/>
          </p:cNvSpPr>
          <p:nvPr/>
        </p:nvSpPr>
        <p:spPr bwMode="auto">
          <a:xfrm>
            <a:off x="4708932" y="898524"/>
            <a:ext cx="4111539" cy="5194845"/>
          </a:xfrm>
          <a:prstGeom prst="rect">
            <a:avLst/>
          </a:prstGeom>
          <a:solidFill>
            <a:srgbClr val="FFBA97">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25615" name="Text Box 7"/>
          <p:cNvSpPr txBox="1">
            <a:spLocks noChangeArrowheads="1"/>
          </p:cNvSpPr>
          <p:nvPr/>
        </p:nvSpPr>
        <p:spPr bwMode="auto">
          <a:xfrm>
            <a:off x="409575" y="1077100"/>
            <a:ext cx="2103759"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eaLnBrk="0" hangingPunct="0">
              <a:tabLst>
                <a:tab pos="8074025" algn="r"/>
              </a:tabLst>
              <a:defRPr sz="900">
                <a:solidFill>
                  <a:schemeClr val="tx1"/>
                </a:solidFill>
                <a:latin typeface="Frutiger 45 Light" pitchFamily="34" charset="0"/>
                <a:ea typeface="Geneva" pitchFamily="47" charset="-128"/>
              </a:defRPr>
            </a:lvl1pPr>
            <a:lvl2pPr marL="742950" indent="-285750" eaLnBrk="0" hangingPunct="0">
              <a:tabLst>
                <a:tab pos="8074025" algn="r"/>
              </a:tabLst>
              <a:defRPr sz="900">
                <a:solidFill>
                  <a:schemeClr val="tx1"/>
                </a:solidFill>
                <a:latin typeface="Frutiger 45 Light" pitchFamily="34" charset="0"/>
                <a:ea typeface="Geneva" pitchFamily="47" charset="-128"/>
              </a:defRPr>
            </a:lvl2pPr>
            <a:lvl3pPr marL="1143000" indent="-228600" eaLnBrk="0" hangingPunct="0">
              <a:tabLst>
                <a:tab pos="8074025" algn="r"/>
              </a:tabLst>
              <a:defRPr sz="900">
                <a:solidFill>
                  <a:schemeClr val="tx1"/>
                </a:solidFill>
                <a:latin typeface="Frutiger 45 Light" pitchFamily="34" charset="0"/>
                <a:ea typeface="Geneva" pitchFamily="47" charset="-128"/>
              </a:defRPr>
            </a:lvl3pPr>
            <a:lvl4pPr marL="1600200" indent="-228600" eaLnBrk="0" hangingPunct="0">
              <a:tabLst>
                <a:tab pos="8074025" algn="r"/>
              </a:tabLst>
              <a:defRPr sz="900">
                <a:solidFill>
                  <a:schemeClr val="tx1"/>
                </a:solidFill>
                <a:latin typeface="Frutiger 45 Light" pitchFamily="34" charset="0"/>
                <a:ea typeface="Geneva" pitchFamily="47" charset="-128"/>
              </a:defRPr>
            </a:lvl4pPr>
            <a:lvl5pPr marL="2057400" indent="-228600" eaLnBrk="0" hangingPunct="0">
              <a:tabLst>
                <a:tab pos="8074025" algn="r"/>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9pPr>
          </a:lstStyle>
          <a:p>
            <a:pPr eaLnBrk="1" hangingPunct="1"/>
            <a:r>
              <a:rPr lang="de-DE" altLang="de-DE" sz="1800" b="1" dirty="0">
                <a:latin typeface="Saar" panose="00000500000000000000" pitchFamily="2" charset="0"/>
              </a:rPr>
              <a:t>ab Klassenstufe 7</a:t>
            </a:r>
          </a:p>
        </p:txBody>
      </p:sp>
      <p:sp>
        <p:nvSpPr>
          <p:cNvPr id="277527" name="AutoShape 23"/>
          <p:cNvSpPr>
            <a:spLocks noChangeArrowheads="1"/>
          </p:cNvSpPr>
          <p:nvPr/>
        </p:nvSpPr>
        <p:spPr bwMode="auto">
          <a:xfrm>
            <a:off x="492125" y="1943101"/>
            <a:ext cx="1871663" cy="935038"/>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800" b="1" dirty="0">
                <a:solidFill>
                  <a:srgbClr val="000000"/>
                </a:solidFill>
                <a:latin typeface="Saar" panose="00000500000000000000" pitchFamily="2" charset="0"/>
              </a:rPr>
              <a:t>Sprachlehrgang</a:t>
            </a:r>
            <a:r>
              <a:rPr lang="de-DE" altLang="de-DE" sz="2400" b="1" dirty="0">
                <a:solidFill>
                  <a:srgbClr val="000000"/>
                </a:solidFill>
                <a:latin typeface="Saar" panose="00000500000000000000" pitchFamily="2" charset="0"/>
              </a:rPr>
              <a:t/>
            </a:r>
            <a:br>
              <a:rPr lang="de-DE" altLang="de-DE" sz="2400" b="1" dirty="0">
                <a:solidFill>
                  <a:srgbClr val="000000"/>
                </a:solidFill>
                <a:latin typeface="Saar" panose="00000500000000000000" pitchFamily="2" charset="0"/>
              </a:rPr>
            </a:br>
            <a:r>
              <a:rPr lang="de-DE" altLang="de-DE" sz="1400" dirty="0">
                <a:solidFill>
                  <a:srgbClr val="FF0000"/>
                </a:solidFill>
                <a:latin typeface="Saar" panose="00000500000000000000" pitchFamily="2" charset="0"/>
              </a:rPr>
              <a:t>1. Fremdsprache</a:t>
            </a:r>
            <a:br>
              <a:rPr lang="de-DE" altLang="de-DE" sz="1400" dirty="0">
                <a:solidFill>
                  <a:srgbClr val="FF0000"/>
                </a:solidFill>
                <a:latin typeface="Saar" panose="00000500000000000000" pitchFamily="2" charset="0"/>
              </a:rPr>
            </a:br>
            <a:r>
              <a:rPr lang="de-DE" altLang="de-DE" sz="1400" dirty="0">
                <a:solidFill>
                  <a:srgbClr val="000000"/>
                </a:solidFill>
                <a:latin typeface="Saar" panose="00000500000000000000" pitchFamily="2" charset="0"/>
              </a:rPr>
              <a:t>(4 Wochenstunden)</a:t>
            </a:r>
          </a:p>
        </p:txBody>
      </p:sp>
      <p:sp>
        <p:nvSpPr>
          <p:cNvPr id="277528" name="AutoShape 24"/>
          <p:cNvSpPr>
            <a:spLocks noChangeArrowheads="1"/>
          </p:cNvSpPr>
          <p:nvPr/>
        </p:nvSpPr>
        <p:spPr bwMode="auto">
          <a:xfrm>
            <a:off x="2428875" y="1943101"/>
            <a:ext cx="1871663" cy="935038"/>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800" b="1" dirty="0">
                <a:solidFill>
                  <a:srgbClr val="000000"/>
                </a:solidFill>
                <a:latin typeface="Saar" panose="00000500000000000000" pitchFamily="2" charset="0"/>
              </a:rPr>
              <a:t>Sprachlehrgang</a:t>
            </a:r>
            <a:br>
              <a:rPr lang="de-DE" altLang="de-DE" sz="1800" b="1" dirty="0">
                <a:solidFill>
                  <a:srgbClr val="000000"/>
                </a:solidFill>
                <a:latin typeface="Saar" panose="00000500000000000000" pitchFamily="2" charset="0"/>
              </a:rPr>
            </a:br>
            <a:r>
              <a:rPr lang="de-DE" altLang="de-DE" sz="1400" dirty="0">
                <a:solidFill>
                  <a:srgbClr val="FF0000"/>
                </a:solidFill>
                <a:latin typeface="Saar" panose="00000500000000000000" pitchFamily="2" charset="0"/>
              </a:rPr>
              <a:t>2. Fremdsprache</a:t>
            </a:r>
            <a:br>
              <a:rPr lang="de-DE" altLang="de-DE" sz="1400" dirty="0">
                <a:solidFill>
                  <a:srgbClr val="FF0000"/>
                </a:solidFill>
                <a:latin typeface="Saar" panose="00000500000000000000" pitchFamily="2" charset="0"/>
              </a:rPr>
            </a:br>
            <a:r>
              <a:rPr lang="de-DE" altLang="de-DE" sz="1400" dirty="0">
                <a:solidFill>
                  <a:srgbClr val="000000"/>
                </a:solidFill>
                <a:latin typeface="Saar" panose="00000500000000000000" pitchFamily="2" charset="0"/>
              </a:rPr>
              <a:t>(4 Wochenstunden)</a:t>
            </a:r>
          </a:p>
        </p:txBody>
      </p:sp>
      <p:sp>
        <p:nvSpPr>
          <p:cNvPr id="5" name="Rectangle 8"/>
          <p:cNvSpPr>
            <a:spLocks noChangeArrowheads="1"/>
          </p:cNvSpPr>
          <p:nvPr/>
        </p:nvSpPr>
        <p:spPr bwMode="auto">
          <a:xfrm>
            <a:off x="3076575" y="2914650"/>
            <a:ext cx="568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buFont typeface="Arial" panose="020B0604020202020204" pitchFamily="34" charset="0"/>
              <a:buNone/>
            </a:pPr>
            <a:r>
              <a:rPr lang="de-DE" altLang="de-DE" sz="1400" dirty="0">
                <a:solidFill>
                  <a:srgbClr val="000000"/>
                </a:solidFill>
                <a:latin typeface="Saar" panose="00000500000000000000" pitchFamily="2" charset="0"/>
              </a:rPr>
              <a:t>oder</a:t>
            </a:r>
          </a:p>
        </p:txBody>
      </p:sp>
      <p:sp>
        <p:nvSpPr>
          <p:cNvPr id="277530" name="AutoShape 26"/>
          <p:cNvSpPr>
            <a:spLocks noChangeArrowheads="1"/>
          </p:cNvSpPr>
          <p:nvPr/>
        </p:nvSpPr>
        <p:spPr bwMode="auto">
          <a:xfrm>
            <a:off x="2428875" y="3255964"/>
            <a:ext cx="1871663" cy="1147762"/>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800" b="1" dirty="0">
                <a:solidFill>
                  <a:srgbClr val="000000"/>
                </a:solidFill>
                <a:latin typeface="Saar" panose="00000500000000000000" pitchFamily="2" charset="0"/>
              </a:rPr>
              <a:t>Sprachkurs</a:t>
            </a:r>
            <a:r>
              <a:rPr lang="de-DE" altLang="de-DE" sz="2000" b="1" dirty="0">
                <a:solidFill>
                  <a:srgbClr val="000000"/>
                </a:solidFill>
                <a:latin typeface="Saar" panose="00000500000000000000" pitchFamily="2" charset="0"/>
              </a:rPr>
              <a:t/>
            </a:r>
            <a:br>
              <a:rPr lang="de-DE" altLang="de-DE" sz="2000" b="1" dirty="0">
                <a:solidFill>
                  <a:srgbClr val="000000"/>
                </a:solidFill>
                <a:latin typeface="Saar" panose="00000500000000000000" pitchFamily="2" charset="0"/>
              </a:rPr>
            </a:br>
            <a:r>
              <a:rPr lang="de-DE" altLang="de-DE" sz="1400" dirty="0">
                <a:solidFill>
                  <a:srgbClr val="000000"/>
                </a:solidFill>
                <a:latin typeface="Saar" panose="00000500000000000000" pitchFamily="2" charset="0"/>
              </a:rPr>
              <a:t> berufsbezogen</a:t>
            </a:r>
            <a:r>
              <a:rPr lang="de-DE" altLang="de-DE" sz="1400" dirty="0">
                <a:latin typeface="Saar" panose="00000500000000000000" pitchFamily="2" charset="0"/>
              </a:rPr>
              <a:t> </a:t>
            </a:r>
            <a:r>
              <a:rPr lang="de-DE" altLang="de-DE" sz="1400" dirty="0">
                <a:solidFill>
                  <a:srgbClr val="000000"/>
                </a:solidFill>
                <a:latin typeface="Saar" panose="00000500000000000000" pitchFamily="2" charset="0"/>
              </a:rPr>
              <a:t/>
            </a:r>
            <a:br>
              <a:rPr lang="de-DE" altLang="de-DE" sz="1400" dirty="0">
                <a:solidFill>
                  <a:srgbClr val="000000"/>
                </a:solidFill>
                <a:latin typeface="Saar" panose="00000500000000000000" pitchFamily="2" charset="0"/>
              </a:rPr>
            </a:br>
            <a:r>
              <a:rPr lang="de-DE" altLang="de-DE" sz="1400" dirty="0">
                <a:solidFill>
                  <a:srgbClr val="000000"/>
                </a:solidFill>
                <a:latin typeface="Saar" panose="00000500000000000000" pitchFamily="2" charset="0"/>
              </a:rPr>
              <a:t>und</a:t>
            </a:r>
            <a:br>
              <a:rPr lang="de-DE" altLang="de-DE" sz="1400" dirty="0">
                <a:solidFill>
                  <a:srgbClr val="000000"/>
                </a:solidFill>
                <a:latin typeface="Saar" panose="00000500000000000000" pitchFamily="2" charset="0"/>
              </a:rPr>
            </a:br>
            <a:r>
              <a:rPr lang="de-DE" altLang="de-DE" sz="1400" b="1" dirty="0">
                <a:solidFill>
                  <a:srgbClr val="000000"/>
                </a:solidFill>
                <a:latin typeface="Saar" panose="00000500000000000000" pitchFamily="2" charset="0"/>
              </a:rPr>
              <a:t>Beruf und Wirtschaft</a:t>
            </a:r>
          </a:p>
          <a:p>
            <a:pPr algn="ctr" eaLnBrk="1" hangingPunct="1"/>
            <a:r>
              <a:rPr lang="de-DE" altLang="de-DE" sz="1400" dirty="0">
                <a:solidFill>
                  <a:srgbClr val="000000"/>
                </a:solidFill>
                <a:latin typeface="Saar" panose="00000500000000000000" pitchFamily="2" charset="0"/>
              </a:rPr>
              <a:t>(je 2 Wochenstunden)</a:t>
            </a:r>
          </a:p>
        </p:txBody>
      </p:sp>
      <p:sp>
        <p:nvSpPr>
          <p:cNvPr id="6" name="Rectangle 8"/>
          <p:cNvSpPr>
            <a:spLocks noChangeArrowheads="1"/>
          </p:cNvSpPr>
          <p:nvPr/>
        </p:nvSpPr>
        <p:spPr bwMode="auto">
          <a:xfrm>
            <a:off x="3076575" y="4465638"/>
            <a:ext cx="568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buFont typeface="Arial" panose="020B0604020202020204" pitchFamily="34" charset="0"/>
              <a:buNone/>
            </a:pPr>
            <a:r>
              <a:rPr lang="de-DE" altLang="de-DE" sz="1400" dirty="0">
                <a:solidFill>
                  <a:srgbClr val="000000"/>
                </a:solidFill>
                <a:latin typeface="Saar" panose="00000500000000000000" pitchFamily="2" charset="0"/>
              </a:rPr>
              <a:t>oder</a:t>
            </a:r>
          </a:p>
        </p:txBody>
      </p:sp>
      <p:sp>
        <p:nvSpPr>
          <p:cNvPr id="277533" name="AutoShape 29"/>
          <p:cNvSpPr>
            <a:spLocks noChangeArrowheads="1"/>
          </p:cNvSpPr>
          <p:nvPr/>
        </p:nvSpPr>
        <p:spPr bwMode="auto">
          <a:xfrm>
            <a:off x="2439193" y="4763045"/>
            <a:ext cx="1871663" cy="1330325"/>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400" dirty="0">
                <a:solidFill>
                  <a:srgbClr val="000000"/>
                </a:solidFill>
                <a:latin typeface="Saar" panose="00000500000000000000" pitchFamily="2" charset="0"/>
              </a:rPr>
              <a:t>anderes </a:t>
            </a:r>
            <a:br>
              <a:rPr lang="de-DE" altLang="de-DE" sz="1400" dirty="0">
                <a:solidFill>
                  <a:srgbClr val="000000"/>
                </a:solidFill>
                <a:latin typeface="Saar" panose="00000500000000000000" pitchFamily="2" charset="0"/>
              </a:rPr>
            </a:br>
            <a:r>
              <a:rPr lang="de-DE" altLang="de-DE" sz="1800" b="1" dirty="0" smtClean="0">
                <a:solidFill>
                  <a:srgbClr val="000000"/>
                </a:solidFill>
                <a:latin typeface="Saar" panose="00000500000000000000" pitchFamily="2" charset="0"/>
              </a:rPr>
              <a:t>Wahlpflichtfach</a:t>
            </a:r>
            <a:endParaRPr lang="de-DE" altLang="de-DE" sz="1800" b="1" dirty="0">
              <a:solidFill>
                <a:srgbClr val="000000"/>
              </a:solidFill>
              <a:latin typeface="Saar" panose="00000500000000000000" pitchFamily="2" charset="0"/>
            </a:endParaRPr>
          </a:p>
          <a:p>
            <a:pPr algn="ctr" eaLnBrk="1" hangingPunct="1"/>
            <a:r>
              <a:rPr lang="de-DE" altLang="de-DE" sz="1400" dirty="0">
                <a:solidFill>
                  <a:srgbClr val="000000"/>
                </a:solidFill>
                <a:latin typeface="Saar" panose="00000500000000000000" pitchFamily="2" charset="0"/>
              </a:rPr>
              <a:t>und</a:t>
            </a:r>
            <a:br>
              <a:rPr lang="de-DE" altLang="de-DE" sz="1400" dirty="0">
                <a:solidFill>
                  <a:srgbClr val="000000"/>
                </a:solidFill>
                <a:latin typeface="Saar" panose="00000500000000000000" pitchFamily="2" charset="0"/>
              </a:rPr>
            </a:br>
            <a:r>
              <a:rPr lang="de-DE" altLang="de-DE" sz="1400" b="1" dirty="0">
                <a:solidFill>
                  <a:srgbClr val="000000"/>
                </a:solidFill>
                <a:latin typeface="Saar" panose="00000500000000000000" pitchFamily="2" charset="0"/>
              </a:rPr>
              <a:t>Beruf und Wirtschaft</a:t>
            </a:r>
          </a:p>
          <a:p>
            <a:pPr algn="ctr" eaLnBrk="1" hangingPunct="1"/>
            <a:r>
              <a:rPr lang="de-DE" altLang="de-DE" sz="1400" dirty="0">
                <a:solidFill>
                  <a:srgbClr val="000000"/>
                </a:solidFill>
                <a:latin typeface="Saar" panose="00000500000000000000" pitchFamily="2" charset="0"/>
              </a:rPr>
              <a:t>(je 2 Wochenstunden)</a:t>
            </a:r>
          </a:p>
        </p:txBody>
      </p:sp>
      <p:sp>
        <p:nvSpPr>
          <p:cNvPr id="26628" name="Text Box 7"/>
          <p:cNvSpPr txBox="1">
            <a:spLocks noChangeArrowheads="1"/>
          </p:cNvSpPr>
          <p:nvPr/>
        </p:nvSpPr>
        <p:spPr bwMode="auto">
          <a:xfrm>
            <a:off x="773113" y="1400771"/>
            <a:ext cx="1291036" cy="30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eaLnBrk="0" hangingPunct="0">
              <a:tabLst>
                <a:tab pos="8074025" algn="r"/>
              </a:tabLst>
              <a:defRPr sz="900">
                <a:solidFill>
                  <a:schemeClr val="tx1"/>
                </a:solidFill>
                <a:latin typeface="Frutiger 45 Light" pitchFamily="34" charset="0"/>
                <a:ea typeface="Geneva" pitchFamily="47" charset="-128"/>
              </a:defRPr>
            </a:lvl1pPr>
            <a:lvl2pPr marL="742950" indent="-285750" eaLnBrk="0" hangingPunct="0">
              <a:tabLst>
                <a:tab pos="8074025" algn="r"/>
              </a:tabLst>
              <a:defRPr sz="900">
                <a:solidFill>
                  <a:schemeClr val="tx1"/>
                </a:solidFill>
                <a:latin typeface="Frutiger 45 Light" pitchFamily="34" charset="0"/>
                <a:ea typeface="Geneva" pitchFamily="47" charset="-128"/>
              </a:defRPr>
            </a:lvl2pPr>
            <a:lvl3pPr marL="1143000" indent="-228600" eaLnBrk="0" hangingPunct="0">
              <a:tabLst>
                <a:tab pos="8074025" algn="r"/>
              </a:tabLst>
              <a:defRPr sz="900">
                <a:solidFill>
                  <a:schemeClr val="tx1"/>
                </a:solidFill>
                <a:latin typeface="Frutiger 45 Light" pitchFamily="34" charset="0"/>
                <a:ea typeface="Geneva" pitchFamily="47" charset="-128"/>
              </a:defRPr>
            </a:lvl3pPr>
            <a:lvl4pPr marL="1600200" indent="-228600" eaLnBrk="0" hangingPunct="0">
              <a:tabLst>
                <a:tab pos="8074025" algn="r"/>
              </a:tabLst>
              <a:defRPr sz="900">
                <a:solidFill>
                  <a:schemeClr val="tx1"/>
                </a:solidFill>
                <a:latin typeface="Frutiger 45 Light" pitchFamily="34" charset="0"/>
                <a:ea typeface="Geneva" pitchFamily="47" charset="-128"/>
              </a:defRPr>
            </a:lvl4pPr>
            <a:lvl5pPr marL="2057400" indent="-228600" eaLnBrk="0" hangingPunct="0">
              <a:tabLst>
                <a:tab pos="8074025" algn="r"/>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9pPr>
          </a:lstStyle>
          <a:p>
            <a:pPr eaLnBrk="1" hangingPunct="1"/>
            <a:r>
              <a:rPr lang="de-DE" altLang="de-DE" sz="1400" dirty="0">
                <a:latin typeface="Saar" panose="00000500000000000000" pitchFamily="2" charset="0"/>
              </a:rPr>
              <a:t>Pflichtbereich</a:t>
            </a:r>
          </a:p>
        </p:txBody>
      </p:sp>
      <p:sp>
        <p:nvSpPr>
          <p:cNvPr id="7" name="Text Box 7"/>
          <p:cNvSpPr txBox="1">
            <a:spLocks noChangeArrowheads="1"/>
          </p:cNvSpPr>
          <p:nvPr/>
        </p:nvSpPr>
        <p:spPr bwMode="auto">
          <a:xfrm>
            <a:off x="2505595" y="1399412"/>
            <a:ext cx="1713459" cy="52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eaLnBrk="0" hangingPunct="0">
              <a:tabLst>
                <a:tab pos="8074025" algn="r"/>
              </a:tabLst>
              <a:defRPr sz="900">
                <a:solidFill>
                  <a:schemeClr val="tx1"/>
                </a:solidFill>
                <a:latin typeface="Frutiger 45 Light" pitchFamily="34" charset="0"/>
                <a:ea typeface="Geneva" pitchFamily="47" charset="-128"/>
              </a:defRPr>
            </a:lvl1pPr>
            <a:lvl2pPr marL="742950" indent="-285750" eaLnBrk="0" hangingPunct="0">
              <a:tabLst>
                <a:tab pos="8074025" algn="r"/>
              </a:tabLst>
              <a:defRPr sz="900">
                <a:solidFill>
                  <a:schemeClr val="tx1"/>
                </a:solidFill>
                <a:latin typeface="Frutiger 45 Light" pitchFamily="34" charset="0"/>
                <a:ea typeface="Geneva" pitchFamily="47" charset="-128"/>
              </a:defRPr>
            </a:lvl2pPr>
            <a:lvl3pPr marL="1143000" indent="-228600" eaLnBrk="0" hangingPunct="0">
              <a:tabLst>
                <a:tab pos="8074025" algn="r"/>
              </a:tabLst>
              <a:defRPr sz="900">
                <a:solidFill>
                  <a:schemeClr val="tx1"/>
                </a:solidFill>
                <a:latin typeface="Frutiger 45 Light" pitchFamily="34" charset="0"/>
                <a:ea typeface="Geneva" pitchFamily="47" charset="-128"/>
              </a:defRPr>
            </a:lvl3pPr>
            <a:lvl4pPr marL="1600200" indent="-228600" eaLnBrk="0" hangingPunct="0">
              <a:tabLst>
                <a:tab pos="8074025" algn="r"/>
              </a:tabLst>
              <a:defRPr sz="900">
                <a:solidFill>
                  <a:schemeClr val="tx1"/>
                </a:solidFill>
                <a:latin typeface="Frutiger 45 Light" pitchFamily="34" charset="0"/>
                <a:ea typeface="Geneva" pitchFamily="47" charset="-128"/>
              </a:defRPr>
            </a:lvl4pPr>
            <a:lvl5pPr marL="2057400" indent="-228600" eaLnBrk="0" hangingPunct="0">
              <a:tabLst>
                <a:tab pos="8074025" algn="r"/>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9pPr>
          </a:lstStyle>
          <a:p>
            <a:pPr algn="ctr" eaLnBrk="1" hangingPunct="1"/>
            <a:r>
              <a:rPr lang="de-DE" altLang="de-DE" sz="1400" dirty="0">
                <a:latin typeface="Saar" panose="00000500000000000000" pitchFamily="2" charset="0"/>
              </a:rPr>
              <a:t>Wahlpflichtbereich</a:t>
            </a:r>
            <a:br>
              <a:rPr lang="de-DE" altLang="de-DE" sz="1400" dirty="0">
                <a:latin typeface="Saar" panose="00000500000000000000" pitchFamily="2" charset="0"/>
              </a:rPr>
            </a:br>
            <a:r>
              <a:rPr lang="de-DE" altLang="de-DE" sz="1400" dirty="0">
                <a:latin typeface="Saar" panose="00000500000000000000" pitchFamily="2" charset="0"/>
              </a:rPr>
              <a:t>(WPB)</a:t>
            </a:r>
          </a:p>
        </p:txBody>
      </p:sp>
      <p:sp>
        <p:nvSpPr>
          <p:cNvPr id="10261" name="Text Box 11"/>
          <p:cNvSpPr txBox="1">
            <a:spLocks noChangeArrowheads="1"/>
          </p:cNvSpPr>
          <p:nvPr/>
        </p:nvSpPr>
        <p:spPr bwMode="auto">
          <a:xfrm>
            <a:off x="358775" y="42356"/>
            <a:ext cx="6029513"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20000"/>
              </a:spcBef>
              <a:buFont typeface="Arial" panose="020B0604020202020204" pitchFamily="34" charset="0"/>
              <a:buNone/>
            </a:pPr>
            <a:r>
              <a:rPr lang="de-DE" altLang="de-DE" sz="2400" b="1" dirty="0">
                <a:latin typeface="Saar" panose="00000500000000000000" pitchFamily="2" charset="0"/>
              </a:rPr>
              <a:t>Fremdsprachen lernen und Profilbildung</a:t>
            </a:r>
          </a:p>
        </p:txBody>
      </p:sp>
      <p:sp>
        <p:nvSpPr>
          <p:cNvPr id="10262" name="Text Box 8"/>
          <p:cNvSpPr txBox="1">
            <a:spLocks noChangeArrowheads="1"/>
          </p:cNvSpPr>
          <p:nvPr/>
        </p:nvSpPr>
        <p:spPr bwMode="auto">
          <a:xfrm>
            <a:off x="395083" y="733721"/>
            <a:ext cx="2510624" cy="369332"/>
          </a:xfrm>
          <a:prstGeom prst="rect">
            <a:avLst/>
          </a:prstGeom>
          <a:solidFill>
            <a:srgbClr val="92D050"/>
          </a:solidFill>
          <a:ln>
            <a:noFill/>
          </a:ln>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800" b="1" dirty="0">
                <a:latin typeface="Saar" panose="00000500000000000000" pitchFamily="2" charset="0"/>
              </a:rPr>
              <a:t>Gemeinschaftsschule</a:t>
            </a:r>
          </a:p>
        </p:txBody>
      </p:sp>
      <p:sp>
        <p:nvSpPr>
          <p:cNvPr id="10263" name="Text Box 8"/>
          <p:cNvSpPr txBox="1">
            <a:spLocks noChangeArrowheads="1"/>
          </p:cNvSpPr>
          <p:nvPr/>
        </p:nvSpPr>
        <p:spPr bwMode="auto">
          <a:xfrm>
            <a:off x="4719423" y="744782"/>
            <a:ext cx="1470274" cy="369332"/>
          </a:xfrm>
          <a:prstGeom prst="rect">
            <a:avLst/>
          </a:prstGeom>
          <a:solidFill>
            <a:srgbClr val="92D050"/>
          </a:solidFill>
          <a:ln>
            <a:noFill/>
          </a:ln>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800" b="1" dirty="0">
                <a:latin typeface="Saar" panose="00000500000000000000" pitchFamily="2" charset="0"/>
              </a:rPr>
              <a:t>Gymnasium</a:t>
            </a:r>
          </a:p>
        </p:txBody>
      </p:sp>
      <p:sp>
        <p:nvSpPr>
          <p:cNvPr id="8" name="Text Box 7"/>
          <p:cNvSpPr txBox="1">
            <a:spLocks noChangeArrowheads="1"/>
          </p:cNvSpPr>
          <p:nvPr/>
        </p:nvSpPr>
        <p:spPr bwMode="auto">
          <a:xfrm>
            <a:off x="5364088" y="1030348"/>
            <a:ext cx="3211433" cy="52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eaLnBrk="0" hangingPunct="0">
              <a:tabLst>
                <a:tab pos="8074025" algn="r"/>
              </a:tabLst>
              <a:defRPr sz="900">
                <a:solidFill>
                  <a:schemeClr val="tx1"/>
                </a:solidFill>
                <a:latin typeface="Frutiger 45 Light" pitchFamily="34" charset="0"/>
                <a:ea typeface="Geneva" pitchFamily="47" charset="-128"/>
              </a:defRPr>
            </a:lvl1pPr>
            <a:lvl2pPr marL="742950" indent="-285750" eaLnBrk="0" hangingPunct="0">
              <a:tabLst>
                <a:tab pos="8074025" algn="r"/>
              </a:tabLst>
              <a:defRPr sz="900">
                <a:solidFill>
                  <a:schemeClr val="tx1"/>
                </a:solidFill>
                <a:latin typeface="Frutiger 45 Light" pitchFamily="34" charset="0"/>
                <a:ea typeface="Geneva" pitchFamily="47" charset="-128"/>
              </a:defRPr>
            </a:lvl2pPr>
            <a:lvl3pPr marL="1143000" indent="-228600" eaLnBrk="0" hangingPunct="0">
              <a:tabLst>
                <a:tab pos="8074025" algn="r"/>
              </a:tabLst>
              <a:defRPr sz="900">
                <a:solidFill>
                  <a:schemeClr val="tx1"/>
                </a:solidFill>
                <a:latin typeface="Frutiger 45 Light" pitchFamily="34" charset="0"/>
                <a:ea typeface="Geneva" pitchFamily="47" charset="-128"/>
              </a:defRPr>
            </a:lvl3pPr>
            <a:lvl4pPr marL="1600200" indent="-228600" eaLnBrk="0" hangingPunct="0">
              <a:tabLst>
                <a:tab pos="8074025" algn="r"/>
              </a:tabLst>
              <a:defRPr sz="900">
                <a:solidFill>
                  <a:schemeClr val="tx1"/>
                </a:solidFill>
                <a:latin typeface="Frutiger 45 Light" pitchFamily="34" charset="0"/>
                <a:ea typeface="Geneva" pitchFamily="47" charset="-128"/>
              </a:defRPr>
            </a:lvl4pPr>
            <a:lvl5pPr marL="2057400" indent="-228600" eaLnBrk="0" hangingPunct="0">
              <a:tabLst>
                <a:tab pos="8074025" algn="r"/>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9pPr>
          </a:lstStyle>
          <a:p>
            <a:pPr algn="ctr" eaLnBrk="1" hangingPunct="1"/>
            <a:r>
              <a:rPr lang="de-DE" altLang="de-DE" sz="1400" dirty="0">
                <a:latin typeface="Saar" panose="00000500000000000000" pitchFamily="2" charset="0"/>
              </a:rPr>
              <a:t>Wahlmöglichkeit </a:t>
            </a:r>
          </a:p>
          <a:p>
            <a:pPr algn="ctr" eaLnBrk="1" hangingPunct="1"/>
            <a:r>
              <a:rPr lang="de-DE" altLang="de-DE" sz="1400" dirty="0">
                <a:latin typeface="Saar" panose="00000500000000000000" pitchFamily="2" charset="0"/>
              </a:rPr>
              <a:t>je nach Profil und Angebot der Schule</a:t>
            </a:r>
          </a:p>
        </p:txBody>
      </p:sp>
      <p:sp>
        <p:nvSpPr>
          <p:cNvPr id="30"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09.11.2022</a:t>
            </a:fld>
            <a:endParaRPr lang="de-DE" sz="1000" dirty="0"/>
          </a:p>
        </p:txBody>
      </p:sp>
      <p:sp>
        <p:nvSpPr>
          <p:cNvPr id="34" name="Rectangle 386"/>
          <p:cNvSpPr>
            <a:spLocks noChangeArrowheads="1"/>
          </p:cNvSpPr>
          <p:nvPr/>
        </p:nvSpPr>
        <p:spPr bwMode="auto">
          <a:xfrm>
            <a:off x="4743977" y="3301201"/>
            <a:ext cx="4076494" cy="2767342"/>
          </a:xfrm>
          <a:prstGeom prst="roundRect">
            <a:avLst>
              <a:gd name="adj" fmla="val 8627"/>
            </a:avLst>
          </a:prstGeom>
          <a:noFill/>
          <a:ln>
            <a:solidFill>
              <a:schemeClr val="tx1"/>
            </a:solidFill>
          </a:ln>
          <a:extLst/>
        </p:spPr>
        <p:txBody>
          <a:bodyPr wrap="square" rtlCol="0">
            <a:spAutoFit/>
          </a:bodyPr>
          <a:lstStyle/>
          <a:p>
            <a:pPr algn="ctr">
              <a:lnSpc>
                <a:spcPct val="105000"/>
              </a:lnSpc>
            </a:pPr>
            <a:r>
              <a:rPr lang="de-DE" altLang="de-DE" b="1" dirty="0">
                <a:solidFill>
                  <a:srgbClr val="000000"/>
                </a:solidFill>
                <a:latin typeface="Saar" panose="00000500000000000000" pitchFamily="2" charset="0"/>
              </a:rPr>
              <a:t>Weitere Zweige:</a:t>
            </a:r>
          </a:p>
          <a:p>
            <a:pPr marL="285750" indent="-285750">
              <a:lnSpc>
                <a:spcPct val="105000"/>
              </a:lnSpc>
              <a:spcBef>
                <a:spcPts val="500"/>
              </a:spcBef>
              <a:spcAft>
                <a:spcPts val="500"/>
              </a:spcAft>
              <a:buFont typeface="Arial" panose="020B0604020202020204" pitchFamily="34" charset="0"/>
              <a:buChar char="•"/>
            </a:pPr>
            <a:r>
              <a:rPr lang="de-DE" altLang="de-DE" sz="1600" b="1" dirty="0">
                <a:solidFill>
                  <a:srgbClr val="000000"/>
                </a:solidFill>
                <a:latin typeface="Saar" panose="00000500000000000000" pitchFamily="2" charset="0"/>
              </a:rPr>
              <a:t>Informatikzweig</a:t>
            </a:r>
          </a:p>
          <a:p>
            <a:pPr marL="285750" indent="-285750">
              <a:lnSpc>
                <a:spcPct val="105000"/>
              </a:lnSpc>
              <a:spcBef>
                <a:spcPts val="500"/>
              </a:spcBef>
              <a:spcAft>
                <a:spcPts val="500"/>
              </a:spcAft>
              <a:buFont typeface="Arial" panose="020B0604020202020204" pitchFamily="34" charset="0"/>
              <a:buChar char="•"/>
            </a:pPr>
            <a:r>
              <a:rPr lang="de-DE" altLang="de-DE" sz="1600" b="1" dirty="0">
                <a:solidFill>
                  <a:srgbClr val="000000"/>
                </a:solidFill>
                <a:latin typeface="Saar" panose="00000500000000000000" pitchFamily="2" charset="0"/>
              </a:rPr>
              <a:t>Biowissenschaftlicher Zweig</a:t>
            </a:r>
          </a:p>
          <a:p>
            <a:pPr marL="285750" indent="-285750">
              <a:lnSpc>
                <a:spcPct val="105000"/>
              </a:lnSpc>
              <a:spcBef>
                <a:spcPts val="500"/>
              </a:spcBef>
              <a:spcAft>
                <a:spcPts val="500"/>
              </a:spcAft>
              <a:buFont typeface="Arial" panose="020B0604020202020204" pitchFamily="34" charset="0"/>
              <a:buChar char="•"/>
            </a:pPr>
            <a:r>
              <a:rPr lang="de-DE" altLang="de-DE" sz="1600" b="1" dirty="0">
                <a:solidFill>
                  <a:srgbClr val="000000"/>
                </a:solidFill>
                <a:latin typeface="Saar" panose="00000500000000000000" pitchFamily="2" charset="0"/>
              </a:rPr>
              <a:t>Bilingualer dt.-franz. /dt.-engl. Zug</a:t>
            </a:r>
          </a:p>
          <a:p>
            <a:pPr marL="285750" indent="-285750">
              <a:lnSpc>
                <a:spcPct val="105000"/>
              </a:lnSpc>
              <a:spcBef>
                <a:spcPts val="500"/>
              </a:spcBef>
              <a:spcAft>
                <a:spcPts val="500"/>
              </a:spcAft>
              <a:buFont typeface="Arial" panose="020B0604020202020204" pitchFamily="34" charset="0"/>
              <a:buChar char="•"/>
            </a:pPr>
            <a:r>
              <a:rPr lang="de-DE" altLang="de-DE" sz="1600" b="1" dirty="0">
                <a:solidFill>
                  <a:srgbClr val="000000"/>
                </a:solidFill>
                <a:latin typeface="Saar" panose="00000500000000000000" pitchFamily="2" charset="0"/>
              </a:rPr>
              <a:t>Musikzweig</a:t>
            </a:r>
          </a:p>
          <a:p>
            <a:pPr marL="285750" indent="-285750">
              <a:lnSpc>
                <a:spcPct val="105000"/>
              </a:lnSpc>
              <a:spcBef>
                <a:spcPts val="500"/>
              </a:spcBef>
              <a:spcAft>
                <a:spcPts val="500"/>
              </a:spcAft>
              <a:buFont typeface="Arial" panose="020B0604020202020204" pitchFamily="34" charset="0"/>
              <a:buChar char="•"/>
            </a:pPr>
            <a:r>
              <a:rPr lang="de-DE" altLang="de-DE" sz="1600" b="1" dirty="0">
                <a:solidFill>
                  <a:srgbClr val="000000"/>
                </a:solidFill>
                <a:latin typeface="Saar" panose="00000500000000000000" pitchFamily="2" charset="0"/>
              </a:rPr>
              <a:t>Latein-plus-Zweig</a:t>
            </a:r>
          </a:p>
          <a:p>
            <a:pPr marL="285750" indent="-285750">
              <a:lnSpc>
                <a:spcPct val="105000"/>
              </a:lnSpc>
              <a:spcBef>
                <a:spcPts val="500"/>
              </a:spcBef>
              <a:spcAft>
                <a:spcPts val="500"/>
              </a:spcAft>
              <a:buFont typeface="Arial" panose="020B0604020202020204" pitchFamily="34" charset="0"/>
              <a:buChar char="•"/>
            </a:pPr>
            <a:r>
              <a:rPr lang="de-DE" altLang="de-DE" sz="1600" b="1" dirty="0" smtClean="0">
                <a:latin typeface="Saar" panose="00000500000000000000" pitchFamily="2" charset="0"/>
              </a:rPr>
              <a:t>Schwerpunkt Sport („Sportzweig“)</a:t>
            </a:r>
            <a:endParaRPr lang="de-DE" altLang="de-DE" sz="1600" b="1" dirty="0">
              <a:latin typeface="Saar" panose="00000500000000000000" pitchFamily="2" charset="0"/>
            </a:endParaRPr>
          </a:p>
        </p:txBody>
      </p:sp>
      <p:sp>
        <p:nvSpPr>
          <p:cNvPr id="2" name="Textfeld 1"/>
          <p:cNvSpPr txBox="1"/>
          <p:nvPr/>
        </p:nvSpPr>
        <p:spPr>
          <a:xfrm>
            <a:off x="4740633" y="1551622"/>
            <a:ext cx="4079838" cy="1749312"/>
          </a:xfrm>
          <a:prstGeom prst="roundRect">
            <a:avLst>
              <a:gd name="adj" fmla="val 15978"/>
            </a:avLst>
          </a:prstGeom>
          <a:noFill/>
          <a:ln>
            <a:solidFill>
              <a:schemeClr val="tx1"/>
            </a:solidFill>
          </a:ln>
        </p:spPr>
        <p:txBody>
          <a:bodyPr wrap="square" rtlCol="0">
            <a:spAutoFit/>
          </a:bodyPr>
          <a:lstStyle/>
          <a:p>
            <a:pPr algn="ctr">
              <a:lnSpc>
                <a:spcPct val="105000"/>
              </a:lnSpc>
            </a:pPr>
            <a:r>
              <a:rPr lang="de-DE" altLang="de-DE" sz="1600" b="1" dirty="0">
                <a:solidFill>
                  <a:srgbClr val="000000"/>
                </a:solidFill>
                <a:latin typeface="Saar" panose="00000500000000000000" pitchFamily="2" charset="0"/>
                <a:ea typeface="Geneva" pitchFamily="47" charset="-128"/>
              </a:rPr>
              <a:t>ab Klassenstufe 8</a:t>
            </a:r>
          </a:p>
          <a:p>
            <a:pPr algn="ctr">
              <a:lnSpc>
                <a:spcPct val="105000"/>
              </a:lnSpc>
            </a:pPr>
            <a:endParaRPr lang="de-DE" altLang="de-DE" sz="700" b="1" dirty="0">
              <a:solidFill>
                <a:srgbClr val="000000"/>
              </a:solidFill>
              <a:latin typeface="Saar" panose="00000500000000000000" pitchFamily="2" charset="0"/>
            </a:endParaRPr>
          </a:p>
          <a:p>
            <a:pPr algn="ctr">
              <a:lnSpc>
                <a:spcPct val="105000"/>
              </a:lnSpc>
            </a:pPr>
            <a:r>
              <a:rPr lang="de-DE" altLang="de-DE" b="1" dirty="0">
                <a:solidFill>
                  <a:srgbClr val="000000"/>
                </a:solidFill>
                <a:latin typeface="Saar" panose="00000500000000000000" pitchFamily="2" charset="0"/>
              </a:rPr>
              <a:t>Sprachenzweig</a:t>
            </a:r>
            <a:endParaRPr lang="de-DE" altLang="de-DE" sz="1600" b="1" dirty="0">
              <a:solidFill>
                <a:srgbClr val="000000"/>
              </a:solidFill>
              <a:latin typeface="Saar" panose="00000500000000000000" pitchFamily="2" charset="0"/>
            </a:endParaRPr>
          </a:p>
          <a:p>
            <a:pPr marL="263525" indent="-179388" algn="ctr" eaLnBrk="0" hangingPunct="0">
              <a:lnSpc>
                <a:spcPct val="105000"/>
              </a:lnSpc>
            </a:pPr>
            <a:r>
              <a:rPr lang="de-DE" altLang="de-DE" sz="1600" dirty="0">
                <a:solidFill>
                  <a:srgbClr val="000000"/>
                </a:solidFill>
                <a:latin typeface="Saar" panose="00000500000000000000" pitchFamily="2" charset="0"/>
                <a:ea typeface="Geneva" pitchFamily="47" charset="-128"/>
              </a:rPr>
              <a:t>oder</a:t>
            </a:r>
          </a:p>
          <a:p>
            <a:pPr marL="263525" indent="-179388" algn="ctr" eaLnBrk="0" hangingPunct="0">
              <a:lnSpc>
                <a:spcPct val="105000"/>
              </a:lnSpc>
            </a:pPr>
            <a:r>
              <a:rPr lang="de-DE" altLang="de-DE" b="1" dirty="0" smtClean="0">
                <a:latin typeface="Saar" panose="00000500000000000000" pitchFamily="2" charset="0"/>
              </a:rPr>
              <a:t>MINT-/naturwissenschaftlicher</a:t>
            </a:r>
            <a:r>
              <a:rPr lang="de-DE" altLang="de-DE" sz="1400" b="1" dirty="0" smtClean="0">
                <a:latin typeface="Saar" panose="00000500000000000000" pitchFamily="2" charset="0"/>
              </a:rPr>
              <a:t> </a:t>
            </a:r>
            <a:r>
              <a:rPr lang="de-DE" altLang="de-DE" b="1" dirty="0">
                <a:latin typeface="Saar" panose="00000500000000000000" pitchFamily="2" charset="0"/>
              </a:rPr>
              <a:t>Zweig</a:t>
            </a:r>
          </a:p>
        </p:txBody>
      </p:sp>
    </p:spTree>
    <p:extLst>
      <p:ext uri="{BB962C8B-B14F-4D97-AF65-F5344CB8AC3E}">
        <p14:creationId xmlns:p14="http://schemas.microsoft.com/office/powerpoint/2010/main" val="6493078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1000"/>
                                        <p:tgtEl>
                                          <p:spTgt spid="2"/>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up)">
                                      <p:cBhvr>
                                        <p:cTn id="13"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4"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6"/>
          <p:cNvSpPr>
            <a:spLocks noChangeArrowheads="1"/>
          </p:cNvSpPr>
          <p:nvPr/>
        </p:nvSpPr>
        <p:spPr bwMode="auto">
          <a:xfrm>
            <a:off x="434181" y="1213178"/>
            <a:ext cx="8275638" cy="5156759"/>
          </a:xfrm>
          <a:prstGeom prst="rect">
            <a:avLst/>
          </a:prstGeom>
          <a:solidFill>
            <a:srgbClr val="FFFF99">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76808" name="Rectangle 8"/>
          <p:cNvSpPr>
            <a:spLocks noChangeArrowheads="1"/>
          </p:cNvSpPr>
          <p:nvPr/>
        </p:nvSpPr>
        <p:spPr bwMode="auto">
          <a:xfrm>
            <a:off x="617820" y="1213178"/>
            <a:ext cx="78594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buFont typeface="Arial" panose="020B0604020202020204" pitchFamily="34" charset="0"/>
              <a:buNone/>
            </a:pPr>
            <a:r>
              <a:rPr lang="de-DE" altLang="de-DE" sz="2400" dirty="0">
                <a:solidFill>
                  <a:srgbClr val="000000"/>
                </a:solidFill>
                <a:latin typeface="+mn-lt"/>
              </a:rPr>
              <a:t>Jede Gemeinschaftsschule</a:t>
            </a:r>
          </a:p>
        </p:txBody>
      </p:sp>
      <p:sp>
        <p:nvSpPr>
          <p:cNvPr id="4" name="Rectangle 8"/>
          <p:cNvSpPr>
            <a:spLocks noChangeArrowheads="1"/>
          </p:cNvSpPr>
          <p:nvPr/>
        </p:nvSpPr>
        <p:spPr bwMode="auto">
          <a:xfrm>
            <a:off x="457200" y="1474788"/>
            <a:ext cx="8229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marL="0" indent="0"/>
            <a:endParaRPr lang="de-DE" altLang="de-DE" sz="2400" dirty="0" smtClean="0">
              <a:solidFill>
                <a:srgbClr val="000000"/>
              </a:solidFill>
              <a:latin typeface="+mn-lt"/>
            </a:endParaRPr>
          </a:p>
          <a:p>
            <a:pPr>
              <a:buFont typeface="Arial" panose="020B0604020202020204" pitchFamily="34" charset="0"/>
              <a:buChar char="•"/>
            </a:pPr>
            <a:r>
              <a:rPr lang="de-DE" altLang="de-DE" sz="2400" dirty="0" smtClean="0">
                <a:solidFill>
                  <a:srgbClr val="000000"/>
                </a:solidFill>
                <a:latin typeface="+mn-lt"/>
              </a:rPr>
              <a:t>thematisiert </a:t>
            </a:r>
            <a:r>
              <a:rPr lang="de-DE" altLang="de-DE" sz="2400" dirty="0">
                <a:solidFill>
                  <a:srgbClr val="000000"/>
                </a:solidFill>
                <a:latin typeface="+mn-lt"/>
              </a:rPr>
              <a:t>Berufsorientierung </a:t>
            </a:r>
            <a:r>
              <a:rPr lang="de-DE" altLang="de-DE" sz="2400" dirty="0" smtClean="0">
                <a:solidFill>
                  <a:srgbClr val="000000"/>
                </a:solidFill>
                <a:latin typeface="+mn-lt"/>
              </a:rPr>
              <a:t>in </a:t>
            </a:r>
            <a:r>
              <a:rPr lang="de-DE" altLang="de-DE" sz="2400" b="1" dirty="0">
                <a:solidFill>
                  <a:srgbClr val="000000"/>
                </a:solidFill>
                <a:latin typeface="+mn-lt"/>
              </a:rPr>
              <a:t>allen</a:t>
            </a:r>
            <a:r>
              <a:rPr lang="de-DE" altLang="de-DE" sz="2400" dirty="0">
                <a:solidFill>
                  <a:srgbClr val="000000"/>
                </a:solidFill>
                <a:latin typeface="+mn-lt"/>
              </a:rPr>
              <a:t> Klassenstufen</a:t>
            </a:r>
          </a:p>
        </p:txBody>
      </p:sp>
      <p:sp>
        <p:nvSpPr>
          <p:cNvPr id="18440" name="Rectangle 8"/>
          <p:cNvSpPr>
            <a:spLocks noChangeArrowheads="1"/>
          </p:cNvSpPr>
          <p:nvPr/>
        </p:nvSpPr>
        <p:spPr bwMode="auto">
          <a:xfrm>
            <a:off x="409575" y="552328"/>
            <a:ext cx="57118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buFont typeface="Wingdings" panose="05000000000000000000" pitchFamily="2" charset="2"/>
              <a:buNone/>
            </a:pPr>
            <a:r>
              <a:rPr lang="de-DE" altLang="de-DE" sz="2800" b="1" dirty="0" smtClean="0">
                <a:solidFill>
                  <a:srgbClr val="000000"/>
                </a:solidFill>
                <a:latin typeface="Saar" panose="00000500000000000000" pitchFamily="2" charset="0"/>
              </a:rPr>
              <a:t>Vertiefte Berufsorientierung </a:t>
            </a:r>
            <a:r>
              <a:rPr lang="de-DE" altLang="de-DE" sz="2800" b="1" dirty="0">
                <a:solidFill>
                  <a:srgbClr val="000000"/>
                </a:solidFill>
                <a:latin typeface="Saar" panose="00000500000000000000" pitchFamily="2" charset="0"/>
              </a:rPr>
              <a:t>(BO)</a:t>
            </a:r>
          </a:p>
        </p:txBody>
      </p:sp>
      <p:sp>
        <p:nvSpPr>
          <p:cNvPr id="6" name="Rectangle 8"/>
          <p:cNvSpPr>
            <a:spLocks noChangeArrowheads="1"/>
          </p:cNvSpPr>
          <p:nvPr/>
        </p:nvSpPr>
        <p:spPr bwMode="auto">
          <a:xfrm>
            <a:off x="480219" y="2305785"/>
            <a:ext cx="8229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buFont typeface="Arial" panose="020B0604020202020204" pitchFamily="34" charset="0"/>
              <a:buChar char="•"/>
            </a:pPr>
            <a:r>
              <a:rPr lang="de-DE" altLang="de-DE" sz="2400" dirty="0">
                <a:solidFill>
                  <a:srgbClr val="000000"/>
                </a:solidFill>
                <a:latin typeface="+mn-lt"/>
              </a:rPr>
              <a:t>macht </a:t>
            </a:r>
            <a:r>
              <a:rPr lang="de-DE" altLang="de-DE" sz="2400" b="1" dirty="0">
                <a:solidFill>
                  <a:srgbClr val="000000"/>
                </a:solidFill>
                <a:latin typeface="+mn-lt"/>
              </a:rPr>
              <a:t>Berufsfelder</a:t>
            </a:r>
            <a:r>
              <a:rPr lang="de-DE" altLang="de-DE" sz="2400" dirty="0">
                <a:solidFill>
                  <a:srgbClr val="000000"/>
                </a:solidFill>
                <a:latin typeface="+mn-lt"/>
              </a:rPr>
              <a:t> sowohl für Jungen als auch für Mädchen zugänglich</a:t>
            </a:r>
          </a:p>
        </p:txBody>
      </p:sp>
      <p:sp>
        <p:nvSpPr>
          <p:cNvPr id="62472" name="Rectangle 8"/>
          <p:cNvSpPr>
            <a:spLocks noChangeArrowheads="1"/>
          </p:cNvSpPr>
          <p:nvPr/>
        </p:nvSpPr>
        <p:spPr bwMode="auto">
          <a:xfrm>
            <a:off x="455613" y="4216328"/>
            <a:ext cx="8229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buFont typeface="Arial" panose="020B0604020202020204" pitchFamily="34" charset="0"/>
              <a:buChar char="•"/>
            </a:pPr>
            <a:r>
              <a:rPr lang="de-DE" altLang="de-DE" sz="2400" dirty="0">
                <a:solidFill>
                  <a:srgbClr val="000000"/>
                </a:solidFill>
                <a:latin typeface="+mn-lt"/>
              </a:rPr>
              <a:t>zur eigenverantwortlichen Berufswahl befähigen</a:t>
            </a:r>
          </a:p>
        </p:txBody>
      </p:sp>
      <p:sp>
        <p:nvSpPr>
          <p:cNvPr id="2" name="Rectangle 8"/>
          <p:cNvSpPr>
            <a:spLocks noChangeArrowheads="1"/>
          </p:cNvSpPr>
          <p:nvPr/>
        </p:nvSpPr>
        <p:spPr bwMode="auto">
          <a:xfrm>
            <a:off x="432734" y="4782650"/>
            <a:ext cx="8229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buFont typeface="Arial" panose="020B0604020202020204" pitchFamily="34" charset="0"/>
              <a:buChar char="•"/>
            </a:pPr>
            <a:r>
              <a:rPr lang="de-DE" altLang="de-DE" sz="2400" dirty="0">
                <a:solidFill>
                  <a:srgbClr val="000000"/>
                </a:solidFill>
                <a:latin typeface="+mn-lt"/>
              </a:rPr>
              <a:t>den Übergang von der Schule in den Beruf erfolgreich gestalten</a:t>
            </a:r>
          </a:p>
        </p:txBody>
      </p:sp>
      <p:sp>
        <p:nvSpPr>
          <p:cNvPr id="3" name="Rectangle 8"/>
          <p:cNvSpPr>
            <a:spLocks noChangeArrowheads="1"/>
          </p:cNvSpPr>
          <p:nvPr/>
        </p:nvSpPr>
        <p:spPr bwMode="auto">
          <a:xfrm>
            <a:off x="594519" y="3560724"/>
            <a:ext cx="9364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buFont typeface="Arial" panose="020B0604020202020204" pitchFamily="34" charset="0"/>
              <a:buNone/>
            </a:pPr>
            <a:r>
              <a:rPr lang="de-DE" altLang="de-DE" sz="2400" dirty="0">
                <a:solidFill>
                  <a:srgbClr val="000000"/>
                </a:solidFill>
                <a:latin typeface="+mn-lt"/>
              </a:rPr>
              <a:t>Ziele:</a:t>
            </a:r>
          </a:p>
        </p:txBody>
      </p:sp>
      <p:sp>
        <p:nvSpPr>
          <p:cNvPr id="14"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sp>
        <p:nvSpPr>
          <p:cNvPr id="11" name="Rechteck 10"/>
          <p:cNvSpPr/>
          <p:nvPr/>
        </p:nvSpPr>
        <p:spPr>
          <a:xfrm>
            <a:off x="358775" y="138416"/>
            <a:ext cx="2510624" cy="369332"/>
          </a:xfrm>
          <a:prstGeom prst="rect">
            <a:avLst/>
          </a:prstGeom>
          <a:solidFill>
            <a:srgbClr val="92D050"/>
          </a:solidFill>
        </p:spPr>
        <p:txBody>
          <a:bodyPr wrap="none">
            <a:spAutoFit/>
          </a:bodyPr>
          <a:lstStyle/>
          <a:p>
            <a:pPr>
              <a:spcBef>
                <a:spcPct val="20000"/>
              </a:spcBef>
            </a:pPr>
            <a:r>
              <a:rPr lang="de-DE" altLang="de-DE" b="1" dirty="0">
                <a:latin typeface="Saar" panose="00000500000000000000" pitchFamily="2" charset="0"/>
              </a:rPr>
              <a:t>Gemeinschaftsschule</a:t>
            </a:r>
          </a:p>
        </p:txBody>
      </p:sp>
    </p:spTree>
    <p:extLst>
      <p:ext uri="{BB962C8B-B14F-4D97-AF65-F5344CB8AC3E}">
        <p14:creationId xmlns:p14="http://schemas.microsoft.com/office/powerpoint/2010/main" val="161616773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p:cNvSpPr>
            <a:spLocks noChangeArrowheads="1"/>
          </p:cNvSpPr>
          <p:nvPr/>
        </p:nvSpPr>
        <p:spPr bwMode="auto">
          <a:xfrm>
            <a:off x="467430" y="4732338"/>
            <a:ext cx="7990297" cy="1289022"/>
          </a:xfrm>
          <a:prstGeom prst="rect">
            <a:avLst/>
          </a:prstGeom>
          <a:solidFill>
            <a:srgbClr val="CCFFCC">
              <a:alpha val="59999"/>
            </a:srgbClr>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2400" dirty="0">
                <a:latin typeface="Saar" panose="00000500000000000000" pitchFamily="2" charset="0"/>
              </a:rPr>
              <a:t>Grundschule</a:t>
            </a:r>
          </a:p>
        </p:txBody>
      </p:sp>
      <p:sp>
        <p:nvSpPr>
          <p:cNvPr id="12295" name="Rectangle 5"/>
          <p:cNvSpPr>
            <a:spLocks noChangeArrowheads="1"/>
          </p:cNvSpPr>
          <p:nvPr/>
        </p:nvSpPr>
        <p:spPr bwMode="auto">
          <a:xfrm>
            <a:off x="4695825" y="1133475"/>
            <a:ext cx="3764715" cy="3598863"/>
          </a:xfrm>
          <a:prstGeom prst="rect">
            <a:avLst/>
          </a:prstGeom>
          <a:solidFill>
            <a:srgbClr val="FFBA97">
              <a:alpha val="59999"/>
            </a:srgbClr>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2400" b="1" dirty="0">
                <a:latin typeface="Saar" panose="00000500000000000000" pitchFamily="2" charset="0"/>
              </a:rPr>
              <a:t>Gymnasium</a:t>
            </a:r>
          </a:p>
        </p:txBody>
      </p:sp>
      <p:sp>
        <p:nvSpPr>
          <p:cNvPr id="256006" name="Rectangle 6"/>
          <p:cNvSpPr>
            <a:spLocks noChangeArrowheads="1"/>
          </p:cNvSpPr>
          <p:nvPr/>
        </p:nvSpPr>
        <p:spPr bwMode="auto">
          <a:xfrm>
            <a:off x="467431" y="1133475"/>
            <a:ext cx="3672510" cy="3598863"/>
          </a:xfrm>
          <a:prstGeom prst="rect">
            <a:avLst/>
          </a:prstGeom>
          <a:solidFill>
            <a:srgbClr val="FFFF99">
              <a:alpha val="59999"/>
            </a:srgbClr>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2400" b="1" dirty="0">
                <a:latin typeface="Saar" panose="00000500000000000000" pitchFamily="2" charset="0"/>
              </a:rPr>
              <a:t>Gemeinschaftsschule</a:t>
            </a:r>
          </a:p>
        </p:txBody>
      </p:sp>
      <p:sp>
        <p:nvSpPr>
          <p:cNvPr id="16"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09.11.2022</a:t>
            </a:fld>
            <a:endParaRPr lang="de-DE" sz="1000" dirty="0"/>
          </a:p>
        </p:txBody>
      </p:sp>
    </p:spTree>
    <p:extLst>
      <p:ext uri="{BB962C8B-B14F-4D97-AF65-F5344CB8AC3E}">
        <p14:creationId xmlns:p14="http://schemas.microsoft.com/office/powerpoint/2010/main" val="2402279874"/>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grpId="0" nodeType="clickEffect">
                                  <p:stCondLst>
                                    <p:cond delay="0"/>
                                  </p:stCondLst>
                                  <p:childTnLst>
                                    <p:set>
                                      <p:cBhvr rctx="PPT">
                                        <p:cTn id="6" dur="indefinite"/>
                                        <p:tgtEl>
                                          <p:spTgt spid="256006"/>
                                        </p:tgtEl>
                                        <p:attrNameLst>
                                          <p:attrName>style.opacity</p:attrName>
                                        </p:attrNameLst>
                                      </p:cBhvr>
                                      <p:to>
                                        <p:strVal val="0.25"/>
                                      </p:to>
                                    </p:set>
                                    <p:animEffect filter="image" prLst="opacity: 0.25">
                                      <p:cBhvr rctx="IE">
                                        <p:cTn id="7" dur="indefinite"/>
                                        <p:tgtEl>
                                          <p:spTgt spid="256006"/>
                                        </p:tgtEl>
                                      </p:cBhvr>
                                    </p:animEffect>
                                  </p:childTnLst>
                                </p:cTn>
                              </p:par>
                              <p:par>
                                <p:cTn id="8" presetID="9" presetClass="emph" presetSubtype="0" grpId="0" nodeType="withEffect">
                                  <p:stCondLst>
                                    <p:cond delay="0"/>
                                  </p:stCondLst>
                                  <p:childTnLst>
                                    <p:set>
                                      <p:cBhvr rctx="PPT">
                                        <p:cTn id="9" dur="indefinite"/>
                                        <p:tgtEl>
                                          <p:spTgt spid="38916"/>
                                        </p:tgtEl>
                                        <p:attrNameLst>
                                          <p:attrName>style.opacity</p:attrName>
                                        </p:attrNameLst>
                                      </p:cBhvr>
                                      <p:to>
                                        <p:strVal val="0.25"/>
                                      </p:to>
                                    </p:set>
                                    <p:animEffect filter="image" prLst="opacity: 0.25">
                                      <p:cBhvr rctx="IE">
                                        <p:cTn id="10" dur="indefinite"/>
                                        <p:tgtEl>
                                          <p:spTgt spid="38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animBg="1"/>
      <p:bldP spid="25600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ChangeArrowheads="1"/>
          </p:cNvSpPr>
          <p:nvPr/>
        </p:nvSpPr>
        <p:spPr bwMode="auto">
          <a:xfrm>
            <a:off x="251521" y="1228362"/>
            <a:ext cx="8568952" cy="4827316"/>
          </a:xfrm>
          <a:prstGeom prst="rect">
            <a:avLst/>
          </a:prstGeom>
          <a:solidFill>
            <a:srgbClr val="FFBA97">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13317" name="Text Box 22"/>
          <p:cNvSpPr txBox="1">
            <a:spLocks noChangeArrowheads="1"/>
          </p:cNvSpPr>
          <p:nvPr/>
        </p:nvSpPr>
        <p:spPr bwMode="auto">
          <a:xfrm>
            <a:off x="322673" y="506550"/>
            <a:ext cx="2767402" cy="586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20000"/>
              </a:spcBef>
              <a:buFont typeface="Arial" panose="020B0604020202020204" pitchFamily="34" charset="0"/>
              <a:buNone/>
            </a:pPr>
            <a:r>
              <a:rPr lang="de-DE" altLang="de-DE" sz="3200" b="1" dirty="0" smtClean="0">
                <a:latin typeface="Saar" panose="00000500000000000000" pitchFamily="2" charset="0"/>
              </a:rPr>
              <a:t>Bildungsziele</a:t>
            </a:r>
            <a:endParaRPr lang="de-DE" altLang="de-DE" sz="3200" b="1" dirty="0">
              <a:latin typeface="Saar" panose="00000500000000000000" pitchFamily="2" charset="0"/>
            </a:endParaRPr>
          </a:p>
        </p:txBody>
      </p:sp>
      <p:sp>
        <p:nvSpPr>
          <p:cNvPr id="3" name="Rectangle 3"/>
          <p:cNvSpPr>
            <a:spLocks noChangeArrowheads="1"/>
          </p:cNvSpPr>
          <p:nvPr/>
        </p:nvSpPr>
        <p:spPr bwMode="auto">
          <a:xfrm>
            <a:off x="450061" y="3654796"/>
            <a:ext cx="8148947"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1950" indent="-360363"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nSpc>
                <a:spcPct val="90000"/>
              </a:lnSpc>
              <a:spcBef>
                <a:spcPct val="20000"/>
              </a:spcBef>
              <a:buFont typeface="Arial" panose="020B0604020202020204" pitchFamily="34" charset="0"/>
              <a:buChar char="•"/>
            </a:pPr>
            <a:r>
              <a:rPr lang="de-DE" altLang="de-DE" sz="2400" dirty="0">
                <a:latin typeface="+mn-lt"/>
              </a:rPr>
              <a:t>Vorbereitung auf ein wissenschaftliches Studium</a:t>
            </a:r>
          </a:p>
        </p:txBody>
      </p:sp>
      <p:sp>
        <p:nvSpPr>
          <p:cNvPr id="4" name="Rectangle 3"/>
          <p:cNvSpPr>
            <a:spLocks noChangeArrowheads="1"/>
          </p:cNvSpPr>
          <p:nvPr/>
        </p:nvSpPr>
        <p:spPr bwMode="auto">
          <a:xfrm>
            <a:off x="450061" y="4276736"/>
            <a:ext cx="8148946"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1950" indent="-360363"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nSpc>
                <a:spcPct val="90000"/>
              </a:lnSpc>
              <a:spcBef>
                <a:spcPct val="20000"/>
              </a:spcBef>
              <a:buFont typeface="Arial" panose="020B0604020202020204" pitchFamily="34" charset="0"/>
              <a:buChar char="•"/>
            </a:pPr>
            <a:r>
              <a:rPr lang="de-DE" altLang="de-DE" sz="2400" dirty="0">
                <a:latin typeface="+mn-lt"/>
              </a:rPr>
              <a:t>Zugang zu berufsbezogenen Bildungsgängen</a:t>
            </a:r>
          </a:p>
        </p:txBody>
      </p:sp>
      <p:sp>
        <p:nvSpPr>
          <p:cNvPr id="2" name="Rectangle 3"/>
          <p:cNvSpPr>
            <a:spLocks noChangeArrowheads="1"/>
          </p:cNvSpPr>
          <p:nvPr/>
        </p:nvSpPr>
        <p:spPr bwMode="auto">
          <a:xfrm>
            <a:off x="450063" y="1428387"/>
            <a:ext cx="8232775"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0363"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nSpc>
                <a:spcPct val="90000"/>
              </a:lnSpc>
              <a:spcBef>
                <a:spcPct val="20000"/>
              </a:spcBef>
              <a:buFont typeface="Arial" panose="020B0604020202020204" pitchFamily="34" charset="0"/>
              <a:buChar char="•"/>
            </a:pPr>
            <a:r>
              <a:rPr lang="de-DE" altLang="de-DE" sz="2400" dirty="0">
                <a:latin typeface="+mn-lt"/>
              </a:rPr>
              <a:t>vertiefte Allgemein- </a:t>
            </a:r>
            <a:r>
              <a:rPr lang="de-DE" altLang="de-DE" sz="2400" dirty="0" smtClean="0">
                <a:latin typeface="+mn-lt"/>
              </a:rPr>
              <a:t>und umfassende  Persönlichkeitsbildung </a:t>
            </a:r>
            <a:r>
              <a:rPr lang="de-DE" altLang="de-DE" sz="2400" dirty="0" smtClean="0">
                <a:latin typeface="+mn-lt"/>
                <a:sym typeface="Wingdings" panose="05000000000000000000" pitchFamily="2" charset="2"/>
              </a:rPr>
              <a:t> d.h. bereits ab Klassenstufe 5 werden alle Fächer auf erhöhtem Anforderungsniveau unterrichtet</a:t>
            </a:r>
            <a:endParaRPr lang="de-DE" altLang="de-DE" sz="2400" dirty="0">
              <a:latin typeface="+mn-lt"/>
            </a:endParaRPr>
          </a:p>
        </p:txBody>
      </p:sp>
      <p:sp>
        <p:nvSpPr>
          <p:cNvPr id="5" name="Rectangle 3"/>
          <p:cNvSpPr>
            <a:spLocks noChangeArrowheads="1"/>
          </p:cNvSpPr>
          <p:nvPr/>
        </p:nvSpPr>
        <p:spPr bwMode="auto">
          <a:xfrm>
            <a:off x="455614" y="3097928"/>
            <a:ext cx="8364859"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1950" indent="-360363"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nSpc>
                <a:spcPct val="90000"/>
              </a:lnSpc>
              <a:spcBef>
                <a:spcPct val="20000"/>
              </a:spcBef>
              <a:buFont typeface="Arial" panose="020B0604020202020204" pitchFamily="34" charset="0"/>
              <a:buChar char="•"/>
            </a:pPr>
            <a:r>
              <a:rPr lang="de-DE" altLang="de-DE" sz="2400" dirty="0" smtClean="0">
                <a:latin typeface="+mn-lt"/>
              </a:rPr>
              <a:t>Ziel: Allgemeine </a:t>
            </a:r>
            <a:r>
              <a:rPr lang="de-DE" altLang="de-DE" sz="2400" dirty="0">
                <a:latin typeface="+mn-lt"/>
              </a:rPr>
              <a:t>Hochschulreife (Abitur</a:t>
            </a:r>
            <a:r>
              <a:rPr lang="de-DE" altLang="de-DE" sz="2400" dirty="0" smtClean="0">
                <a:latin typeface="+mn-lt"/>
              </a:rPr>
              <a:t>)</a:t>
            </a:r>
            <a:endParaRPr lang="de-DE" altLang="de-DE" sz="1600" dirty="0">
              <a:solidFill>
                <a:srgbClr val="FF0000"/>
              </a:solidFill>
              <a:latin typeface="+mn-lt"/>
            </a:endParaRPr>
          </a:p>
        </p:txBody>
      </p:sp>
      <p:sp>
        <p:nvSpPr>
          <p:cNvPr id="13"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09.11.2022</a:t>
            </a:fld>
            <a:endParaRPr lang="de-DE" sz="1000" dirty="0"/>
          </a:p>
        </p:txBody>
      </p:sp>
      <p:sp>
        <p:nvSpPr>
          <p:cNvPr id="9" name="Rechteck 8"/>
          <p:cNvSpPr/>
          <p:nvPr/>
        </p:nvSpPr>
        <p:spPr>
          <a:xfrm>
            <a:off x="322673" y="105480"/>
            <a:ext cx="1470274" cy="369332"/>
          </a:xfrm>
          <a:prstGeom prst="rect">
            <a:avLst/>
          </a:prstGeom>
          <a:solidFill>
            <a:srgbClr val="92D050"/>
          </a:solidFill>
        </p:spPr>
        <p:txBody>
          <a:bodyPr wrap="none">
            <a:spAutoFit/>
          </a:bodyPr>
          <a:lstStyle/>
          <a:p>
            <a:pPr>
              <a:spcBef>
                <a:spcPct val="20000"/>
              </a:spcBef>
            </a:pPr>
            <a:r>
              <a:rPr lang="de-DE" altLang="de-DE" b="1" dirty="0">
                <a:latin typeface="Saar" panose="00000500000000000000" pitchFamily="2" charset="0"/>
              </a:rPr>
              <a:t>Gymnasium</a:t>
            </a:r>
          </a:p>
        </p:txBody>
      </p:sp>
    </p:spTree>
    <p:extLst>
      <p:ext uri="{BB962C8B-B14F-4D97-AF65-F5344CB8AC3E}">
        <p14:creationId xmlns:p14="http://schemas.microsoft.com/office/powerpoint/2010/main" val="10243297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2"/>
          <p:cNvSpPr txBox="1">
            <a:spLocks noChangeArrowheads="1"/>
          </p:cNvSpPr>
          <p:nvPr/>
        </p:nvSpPr>
        <p:spPr bwMode="auto">
          <a:xfrm>
            <a:off x="411163" y="474812"/>
            <a:ext cx="5632289" cy="586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20000"/>
              </a:spcBef>
              <a:buFont typeface="Arial" panose="020B0604020202020204" pitchFamily="34" charset="0"/>
              <a:buNone/>
            </a:pPr>
            <a:r>
              <a:rPr lang="de-DE" altLang="de-DE" sz="3200" b="1" dirty="0" smtClean="0">
                <a:latin typeface="Saar" panose="00000500000000000000" pitchFamily="2" charset="0"/>
              </a:rPr>
              <a:t>Pädagogische </a:t>
            </a:r>
            <a:r>
              <a:rPr lang="de-DE" altLang="de-DE" sz="3200" b="1" dirty="0">
                <a:latin typeface="Saar" panose="00000500000000000000" pitchFamily="2" charset="0"/>
              </a:rPr>
              <a:t>Zielsetzungen</a:t>
            </a:r>
          </a:p>
        </p:txBody>
      </p:sp>
      <p:sp>
        <p:nvSpPr>
          <p:cNvPr id="14339" name="Rectangle 2"/>
          <p:cNvSpPr>
            <a:spLocks noChangeArrowheads="1"/>
          </p:cNvSpPr>
          <p:nvPr/>
        </p:nvSpPr>
        <p:spPr bwMode="auto">
          <a:xfrm>
            <a:off x="411163" y="1168400"/>
            <a:ext cx="8121387" cy="4852960"/>
          </a:xfrm>
          <a:prstGeom prst="rect">
            <a:avLst/>
          </a:prstGeom>
          <a:solidFill>
            <a:srgbClr val="FFBA97">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2" name="Rectangle 3"/>
          <p:cNvSpPr>
            <a:spLocks noChangeArrowheads="1"/>
          </p:cNvSpPr>
          <p:nvPr/>
        </p:nvSpPr>
        <p:spPr bwMode="auto">
          <a:xfrm>
            <a:off x="411163" y="1466267"/>
            <a:ext cx="8232775" cy="4130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0363"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nSpc>
                <a:spcPct val="90000"/>
              </a:lnSpc>
              <a:spcBef>
                <a:spcPct val="20000"/>
              </a:spcBef>
              <a:spcAft>
                <a:spcPts val="1200"/>
              </a:spcAft>
              <a:buFont typeface="Arial" panose="020B0604020202020204" pitchFamily="34" charset="0"/>
              <a:buChar char="•"/>
            </a:pPr>
            <a:r>
              <a:rPr lang="de-DE" altLang="de-DE" sz="2400" dirty="0">
                <a:latin typeface="+mn-lt"/>
              </a:rPr>
              <a:t>Begabungen </a:t>
            </a:r>
            <a:r>
              <a:rPr lang="de-DE" altLang="de-DE" sz="2400" dirty="0" smtClean="0">
                <a:latin typeface="+mn-lt"/>
              </a:rPr>
              <a:t>fördern</a:t>
            </a:r>
          </a:p>
          <a:p>
            <a:pPr>
              <a:lnSpc>
                <a:spcPct val="90000"/>
              </a:lnSpc>
              <a:spcBef>
                <a:spcPct val="20000"/>
              </a:spcBef>
              <a:buFont typeface="Arial" panose="020B0604020202020204" pitchFamily="34" charset="0"/>
              <a:buChar char="•"/>
            </a:pPr>
            <a:endParaRPr lang="de-DE" altLang="de-DE" sz="2800" dirty="0">
              <a:latin typeface="+mn-lt"/>
            </a:endParaRPr>
          </a:p>
          <a:p>
            <a:pPr>
              <a:lnSpc>
                <a:spcPct val="90000"/>
              </a:lnSpc>
              <a:spcBef>
                <a:spcPct val="20000"/>
              </a:spcBef>
              <a:buFont typeface="Arial" panose="020B0604020202020204" pitchFamily="34" charset="0"/>
              <a:buChar char="•"/>
            </a:pPr>
            <a:endParaRPr lang="de-DE" altLang="de-DE" sz="2800" dirty="0" smtClean="0">
              <a:latin typeface="+mn-lt"/>
            </a:endParaRPr>
          </a:p>
          <a:p>
            <a:pPr>
              <a:lnSpc>
                <a:spcPct val="90000"/>
              </a:lnSpc>
              <a:spcBef>
                <a:spcPct val="20000"/>
              </a:spcBef>
              <a:buFont typeface="Arial" panose="020B0604020202020204" pitchFamily="34" charset="0"/>
              <a:buChar char="•"/>
            </a:pPr>
            <a:r>
              <a:rPr lang="de-DE" altLang="de-DE" sz="2400" dirty="0" smtClean="0">
                <a:latin typeface="+mn-lt"/>
              </a:rPr>
              <a:t>individuelle Schwerpunktsetzung durch den Profilbereich ermöglichen</a:t>
            </a:r>
            <a:r>
              <a:rPr lang="de-DE" altLang="de-DE" sz="2800" dirty="0">
                <a:latin typeface="+mn-lt"/>
              </a:rPr>
              <a:t/>
            </a:r>
            <a:br>
              <a:rPr lang="de-DE" altLang="de-DE" sz="2800" dirty="0">
                <a:latin typeface="+mn-lt"/>
              </a:rPr>
            </a:br>
            <a:endParaRPr lang="de-DE" altLang="de-DE" sz="1400" dirty="0">
              <a:latin typeface="+mn-lt"/>
            </a:endParaRPr>
          </a:p>
          <a:p>
            <a:pPr>
              <a:lnSpc>
                <a:spcPct val="90000"/>
              </a:lnSpc>
              <a:spcBef>
                <a:spcPct val="20000"/>
              </a:spcBef>
              <a:buFont typeface="Arial" panose="020B0604020202020204" pitchFamily="34" charset="0"/>
              <a:buChar char="•"/>
            </a:pPr>
            <a:r>
              <a:rPr lang="de-DE" altLang="de-DE" sz="2400" dirty="0">
                <a:latin typeface="+mn-lt"/>
              </a:rPr>
              <a:t>schrittweise wissenschaftliche </a:t>
            </a:r>
            <a:r>
              <a:rPr lang="de-DE" altLang="de-DE" sz="2400" dirty="0" smtClean="0">
                <a:latin typeface="+mn-lt"/>
              </a:rPr>
              <a:t>Denk- und Arbeitsweisen </a:t>
            </a:r>
            <a:r>
              <a:rPr lang="de-DE" altLang="de-DE" sz="2400" dirty="0">
                <a:latin typeface="+mn-lt"/>
              </a:rPr>
              <a:t>entwickeln</a:t>
            </a:r>
            <a:r>
              <a:rPr lang="de-DE" altLang="de-DE" sz="2800" dirty="0">
                <a:latin typeface="+mn-lt"/>
              </a:rPr>
              <a:t/>
            </a:r>
            <a:br>
              <a:rPr lang="de-DE" altLang="de-DE" sz="2800" dirty="0">
                <a:latin typeface="+mn-lt"/>
              </a:rPr>
            </a:br>
            <a:endParaRPr lang="de-DE" altLang="de-DE" sz="1400" dirty="0">
              <a:latin typeface="+mn-lt"/>
            </a:endParaRPr>
          </a:p>
          <a:p>
            <a:pPr>
              <a:lnSpc>
                <a:spcPct val="90000"/>
              </a:lnSpc>
              <a:spcBef>
                <a:spcPct val="20000"/>
              </a:spcBef>
              <a:buFont typeface="Arial" panose="020B0604020202020204" pitchFamily="34" charset="0"/>
              <a:buChar char="•"/>
            </a:pPr>
            <a:r>
              <a:rPr lang="de-DE" altLang="de-DE" sz="2400" dirty="0">
                <a:latin typeface="+mn-lt"/>
              </a:rPr>
              <a:t>zu selbstständigem Lernen </a:t>
            </a:r>
            <a:r>
              <a:rPr lang="de-DE" altLang="de-DE" sz="2400" dirty="0" smtClean="0">
                <a:latin typeface="+mn-lt"/>
              </a:rPr>
              <a:t>und eigenverantwortlichem Handeln erziehen</a:t>
            </a:r>
            <a:endParaRPr lang="de-DE" altLang="de-DE" sz="2400" dirty="0">
              <a:latin typeface="+mn-lt"/>
            </a:endParaRPr>
          </a:p>
        </p:txBody>
      </p:sp>
      <p:sp>
        <p:nvSpPr>
          <p:cNvPr id="10"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09.11.2022</a:t>
            </a:fld>
            <a:endParaRPr lang="de-DE" sz="1000" dirty="0"/>
          </a:p>
        </p:txBody>
      </p:sp>
      <p:sp>
        <p:nvSpPr>
          <p:cNvPr id="6" name="Rectangle 3"/>
          <p:cNvSpPr>
            <a:spLocks noChangeArrowheads="1"/>
          </p:cNvSpPr>
          <p:nvPr/>
        </p:nvSpPr>
        <p:spPr bwMode="auto">
          <a:xfrm>
            <a:off x="806032" y="1898834"/>
            <a:ext cx="773053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1950" indent="-360363"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marL="457200" indent="-457200">
              <a:buFont typeface="Wingdings" pitchFamily="2" charset="2"/>
              <a:buChar char="à"/>
            </a:pPr>
            <a:r>
              <a:rPr lang="de-DE" altLang="de-DE" sz="1800" dirty="0">
                <a:latin typeface="+mn-lt"/>
                <a:sym typeface="Wingdings" panose="05000000000000000000" pitchFamily="2" charset="2"/>
              </a:rPr>
              <a:t>Bei </a:t>
            </a:r>
            <a:r>
              <a:rPr lang="de-DE" altLang="de-DE" sz="1800" dirty="0" smtClean="0">
                <a:latin typeface="+mn-lt"/>
                <a:sym typeface="Wingdings" panose="05000000000000000000" pitchFamily="2" charset="2"/>
              </a:rPr>
              <a:t>Bedarf: </a:t>
            </a:r>
          </a:p>
          <a:p>
            <a:pPr marL="0" indent="0">
              <a:tabLst>
                <a:tab pos="446088" algn="l"/>
              </a:tabLst>
            </a:pPr>
            <a:r>
              <a:rPr lang="de-DE" altLang="de-DE" sz="1800" dirty="0">
                <a:latin typeface="+mn-lt"/>
                <a:sym typeface="Wingdings" panose="05000000000000000000" pitchFamily="2" charset="2"/>
              </a:rPr>
              <a:t>	</a:t>
            </a:r>
            <a:r>
              <a:rPr lang="de-DE" altLang="de-DE" sz="1800" dirty="0" smtClean="0">
                <a:latin typeface="+mn-lt"/>
                <a:sym typeface="Wingdings" panose="05000000000000000000" pitchFamily="2" charset="2"/>
              </a:rPr>
              <a:t>Beratung und ggf. sonderpädagogische Unterstützung bei zielgleicher 	Unterrichtung möglich</a:t>
            </a:r>
            <a:endParaRPr lang="de-DE" altLang="de-DE" sz="1800" dirty="0">
              <a:latin typeface="+mn-lt"/>
              <a:sym typeface="Wingdings" panose="05000000000000000000" pitchFamily="2" charset="2"/>
            </a:endParaRPr>
          </a:p>
        </p:txBody>
      </p:sp>
      <p:sp>
        <p:nvSpPr>
          <p:cNvPr id="3" name="Rechteck 2"/>
          <p:cNvSpPr/>
          <p:nvPr/>
        </p:nvSpPr>
        <p:spPr>
          <a:xfrm>
            <a:off x="322673" y="105480"/>
            <a:ext cx="1470274" cy="369332"/>
          </a:xfrm>
          <a:prstGeom prst="rect">
            <a:avLst/>
          </a:prstGeom>
          <a:solidFill>
            <a:srgbClr val="92D050"/>
          </a:solidFill>
        </p:spPr>
        <p:txBody>
          <a:bodyPr wrap="none">
            <a:spAutoFit/>
          </a:bodyPr>
          <a:lstStyle/>
          <a:p>
            <a:pPr>
              <a:spcBef>
                <a:spcPct val="20000"/>
              </a:spcBef>
            </a:pPr>
            <a:r>
              <a:rPr lang="de-DE" altLang="de-DE" b="1" dirty="0">
                <a:latin typeface="Saar" panose="00000500000000000000" pitchFamily="2" charset="0"/>
              </a:rPr>
              <a:t>Gymnasium</a:t>
            </a:r>
          </a:p>
        </p:txBody>
      </p:sp>
    </p:spTree>
    <p:extLst>
      <p:ext uri="{BB962C8B-B14F-4D97-AF65-F5344CB8AC3E}">
        <p14:creationId xmlns:p14="http://schemas.microsoft.com/office/powerpoint/2010/main" val="37642583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p:cNvSpPr>
            <a:spLocks noChangeArrowheads="1"/>
          </p:cNvSpPr>
          <p:nvPr/>
        </p:nvSpPr>
        <p:spPr bwMode="auto">
          <a:xfrm>
            <a:off x="539440" y="4581160"/>
            <a:ext cx="7921100" cy="1439862"/>
          </a:xfrm>
          <a:prstGeom prst="rect">
            <a:avLst/>
          </a:prstGeom>
          <a:solidFill>
            <a:srgbClr val="CCFFCC">
              <a:alpha val="59999"/>
            </a:srgbClr>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2400" dirty="0">
                <a:latin typeface="Saar" panose="00000500000000000000" pitchFamily="2" charset="0"/>
              </a:rPr>
              <a:t>Grundschule</a:t>
            </a:r>
          </a:p>
        </p:txBody>
      </p:sp>
      <p:sp>
        <p:nvSpPr>
          <p:cNvPr id="38917" name="Rectangle 5"/>
          <p:cNvSpPr>
            <a:spLocks noChangeArrowheads="1"/>
          </p:cNvSpPr>
          <p:nvPr/>
        </p:nvSpPr>
        <p:spPr bwMode="auto">
          <a:xfrm>
            <a:off x="4572001" y="1133475"/>
            <a:ext cx="3888540" cy="3447685"/>
          </a:xfrm>
          <a:prstGeom prst="rect">
            <a:avLst/>
          </a:prstGeom>
          <a:solidFill>
            <a:srgbClr val="FFBA97">
              <a:alpha val="59999"/>
            </a:srgbClr>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2400" b="1" dirty="0">
                <a:latin typeface="Saar" panose="00000500000000000000" pitchFamily="2" charset="0"/>
              </a:rPr>
              <a:t>Gymnasium</a:t>
            </a:r>
          </a:p>
        </p:txBody>
      </p:sp>
      <p:sp>
        <p:nvSpPr>
          <p:cNvPr id="16392" name="Rectangle 6"/>
          <p:cNvSpPr>
            <a:spLocks noChangeArrowheads="1"/>
          </p:cNvSpPr>
          <p:nvPr/>
        </p:nvSpPr>
        <p:spPr bwMode="auto">
          <a:xfrm>
            <a:off x="539441" y="1133475"/>
            <a:ext cx="3672510" cy="3447685"/>
          </a:xfrm>
          <a:prstGeom prst="rect">
            <a:avLst/>
          </a:prstGeom>
          <a:solidFill>
            <a:srgbClr val="FFFF99">
              <a:alpha val="59999"/>
            </a:srgbClr>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2400" b="1" dirty="0">
                <a:latin typeface="Saar" panose="00000500000000000000" pitchFamily="2" charset="0"/>
              </a:rPr>
              <a:t>Gemeinschaftsschule</a:t>
            </a:r>
          </a:p>
        </p:txBody>
      </p:sp>
      <p:sp>
        <p:nvSpPr>
          <p:cNvPr id="12"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spTree>
    <p:extLst>
      <p:ext uri="{BB962C8B-B14F-4D97-AF65-F5344CB8AC3E}">
        <p14:creationId xmlns:p14="http://schemas.microsoft.com/office/powerpoint/2010/main" val="3207117828"/>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grpId="0" nodeType="clickEffect">
                                  <p:stCondLst>
                                    <p:cond delay="0"/>
                                  </p:stCondLst>
                                  <p:childTnLst>
                                    <p:set>
                                      <p:cBhvr rctx="PPT">
                                        <p:cTn id="6" dur="indefinite"/>
                                        <p:tgtEl>
                                          <p:spTgt spid="38917"/>
                                        </p:tgtEl>
                                        <p:attrNameLst>
                                          <p:attrName>style.opacity</p:attrName>
                                        </p:attrNameLst>
                                      </p:cBhvr>
                                      <p:to>
                                        <p:strVal val="0.25"/>
                                      </p:to>
                                    </p:set>
                                    <p:animEffect filter="image" prLst="opacity: 0.25">
                                      <p:cBhvr rctx="IE">
                                        <p:cTn id="7" dur="indefinite"/>
                                        <p:tgtEl>
                                          <p:spTgt spid="38917"/>
                                        </p:tgtEl>
                                      </p:cBhvr>
                                    </p:animEffect>
                                  </p:childTnLst>
                                </p:cTn>
                              </p:par>
                              <p:par>
                                <p:cTn id="8" presetID="9" presetClass="emph" presetSubtype="0" grpId="0" nodeType="withEffect">
                                  <p:stCondLst>
                                    <p:cond delay="0"/>
                                  </p:stCondLst>
                                  <p:childTnLst>
                                    <p:set>
                                      <p:cBhvr rctx="PPT">
                                        <p:cTn id="9" dur="indefinite"/>
                                        <p:tgtEl>
                                          <p:spTgt spid="38916"/>
                                        </p:tgtEl>
                                        <p:attrNameLst>
                                          <p:attrName>style.opacity</p:attrName>
                                        </p:attrNameLst>
                                      </p:cBhvr>
                                      <p:to>
                                        <p:strVal val="0.25"/>
                                      </p:to>
                                    </p:set>
                                    <p:animEffect filter="image" prLst="opacity: 0.25">
                                      <p:cBhvr rctx="IE">
                                        <p:cTn id="10" dur="indefinite"/>
                                        <p:tgtEl>
                                          <p:spTgt spid="38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animBg="1"/>
      <p:bldP spid="389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16"/>
          <p:cNvSpPr>
            <a:spLocks noChangeArrowheads="1"/>
          </p:cNvSpPr>
          <p:nvPr/>
        </p:nvSpPr>
        <p:spPr bwMode="auto">
          <a:xfrm>
            <a:off x="182686" y="1074465"/>
            <a:ext cx="8432675" cy="5237762"/>
          </a:xfrm>
          <a:prstGeom prst="rect">
            <a:avLst/>
          </a:prstGeom>
          <a:solidFill>
            <a:srgbClr val="FFFFC2"/>
          </a:solidFill>
          <a:ln>
            <a:noFill/>
          </a:ln>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3" name="Rectangle 8"/>
          <p:cNvSpPr>
            <a:spLocks noChangeArrowheads="1"/>
          </p:cNvSpPr>
          <p:nvPr/>
        </p:nvSpPr>
        <p:spPr bwMode="auto">
          <a:xfrm>
            <a:off x="182686" y="5850562"/>
            <a:ext cx="86377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buFont typeface="Arial" panose="020B0604020202020204" pitchFamily="34" charset="0"/>
              <a:buChar char="•"/>
            </a:pPr>
            <a:r>
              <a:rPr lang="de-DE" altLang="de-DE" sz="2400" dirty="0">
                <a:solidFill>
                  <a:srgbClr val="000000"/>
                </a:solidFill>
                <a:latin typeface="+mn-lt"/>
              </a:rPr>
              <a:t>Erhaltung eines wohnortnahen Bildungsangebotes</a:t>
            </a:r>
          </a:p>
        </p:txBody>
      </p:sp>
      <p:sp>
        <p:nvSpPr>
          <p:cNvPr id="76808" name="Rectangle 8"/>
          <p:cNvSpPr>
            <a:spLocks noChangeArrowheads="1"/>
          </p:cNvSpPr>
          <p:nvPr/>
        </p:nvSpPr>
        <p:spPr bwMode="auto">
          <a:xfrm>
            <a:off x="230312" y="5019565"/>
            <a:ext cx="8229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buFont typeface="Arial" panose="020B0604020202020204" pitchFamily="34" charset="0"/>
              <a:buChar char="•"/>
            </a:pPr>
            <a:r>
              <a:rPr lang="de-DE" altLang="de-DE" sz="2400" dirty="0">
                <a:solidFill>
                  <a:srgbClr val="000000"/>
                </a:solidFill>
                <a:latin typeface="+mn-lt"/>
              </a:rPr>
              <a:t>neunjähriger Bildungsgang zur Allgemeinen Hochschulreife (Abitur)</a:t>
            </a:r>
          </a:p>
        </p:txBody>
      </p:sp>
      <p:sp>
        <p:nvSpPr>
          <p:cNvPr id="6" name="Rectangle 8"/>
          <p:cNvSpPr>
            <a:spLocks noChangeArrowheads="1"/>
          </p:cNvSpPr>
          <p:nvPr/>
        </p:nvSpPr>
        <p:spPr bwMode="auto">
          <a:xfrm>
            <a:off x="230312" y="1931640"/>
            <a:ext cx="8229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buFont typeface="Arial" panose="020B0604020202020204" pitchFamily="34" charset="0"/>
              <a:buChar char="•"/>
            </a:pPr>
            <a:r>
              <a:rPr lang="de-DE" altLang="de-DE" sz="2400" dirty="0">
                <a:solidFill>
                  <a:srgbClr val="000000"/>
                </a:solidFill>
                <a:latin typeface="+mn-lt"/>
              </a:rPr>
              <a:t>längeres Offenhalten der Schullaufbahn</a:t>
            </a:r>
          </a:p>
        </p:txBody>
      </p:sp>
      <p:sp>
        <p:nvSpPr>
          <p:cNvPr id="4" name="Rectangle 8"/>
          <p:cNvSpPr>
            <a:spLocks noChangeArrowheads="1"/>
          </p:cNvSpPr>
          <p:nvPr/>
        </p:nvSpPr>
        <p:spPr bwMode="auto">
          <a:xfrm>
            <a:off x="230312" y="2393305"/>
            <a:ext cx="82296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buFont typeface="Arial" panose="020B0604020202020204" pitchFamily="34" charset="0"/>
              <a:buChar char="•"/>
            </a:pPr>
            <a:r>
              <a:rPr lang="de-DE" altLang="de-DE" sz="2400" dirty="0">
                <a:solidFill>
                  <a:srgbClr val="000000"/>
                </a:solidFill>
                <a:latin typeface="+mn-lt"/>
              </a:rPr>
              <a:t>Individualisierung des Unterrichts </a:t>
            </a:r>
          </a:p>
          <a:p>
            <a:pPr lvl="1">
              <a:buFont typeface="Wingdings" pitchFamily="2" charset="2"/>
              <a:buChar char="à"/>
            </a:pPr>
            <a:r>
              <a:rPr lang="de-DE" altLang="de-DE" sz="2400" dirty="0">
                <a:solidFill>
                  <a:srgbClr val="000000"/>
                </a:solidFill>
                <a:latin typeface="+mn-lt"/>
                <a:sym typeface="Symbol" panose="05050102010706020507" pitchFamily="18" charset="2"/>
              </a:rPr>
              <a:t>bestmögliche Abschlüsse</a:t>
            </a:r>
          </a:p>
          <a:p>
            <a:pPr lvl="1">
              <a:buFont typeface="Wingdings" pitchFamily="2" charset="2"/>
              <a:buChar char="à"/>
            </a:pPr>
            <a:r>
              <a:rPr lang="de-DE" altLang="de-DE" sz="2400" dirty="0">
                <a:solidFill>
                  <a:srgbClr val="000000"/>
                </a:solidFill>
                <a:latin typeface="+mn-lt"/>
                <a:sym typeface="Symbol" panose="05050102010706020507" pitchFamily="18" charset="2"/>
              </a:rPr>
              <a:t>b</a:t>
            </a:r>
            <a:r>
              <a:rPr lang="de-DE" altLang="de-DE" sz="2400" dirty="0">
                <a:solidFill>
                  <a:srgbClr val="000000"/>
                </a:solidFill>
                <a:latin typeface="+mn-lt"/>
                <a:sym typeface="Wingdings" panose="05000000000000000000" pitchFamily="2" charset="2"/>
              </a:rPr>
              <a:t>esondere (sonder-)pädagogische Förderung mit Unterstützung durch Förderschullehrkräfte an der Schule</a:t>
            </a:r>
            <a:endParaRPr lang="de-DE" altLang="de-DE" sz="2400" dirty="0">
              <a:solidFill>
                <a:srgbClr val="000000"/>
              </a:solidFill>
              <a:latin typeface="+mn-lt"/>
              <a:sym typeface="Symbol" panose="05050102010706020507" pitchFamily="18" charset="2"/>
            </a:endParaRPr>
          </a:p>
        </p:txBody>
      </p:sp>
      <p:sp>
        <p:nvSpPr>
          <p:cNvPr id="5" name="Rectangle 8"/>
          <p:cNvSpPr>
            <a:spLocks noChangeArrowheads="1"/>
          </p:cNvSpPr>
          <p:nvPr/>
        </p:nvSpPr>
        <p:spPr bwMode="auto">
          <a:xfrm>
            <a:off x="179512" y="4185673"/>
            <a:ext cx="8229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buFont typeface="Arial" panose="020B0604020202020204" pitchFamily="34" charset="0"/>
              <a:buChar char="•"/>
            </a:pPr>
            <a:r>
              <a:rPr lang="de-DE" altLang="de-DE" sz="2400" dirty="0">
                <a:solidFill>
                  <a:srgbClr val="000000"/>
                </a:solidFill>
                <a:latin typeface="+mn-lt"/>
              </a:rPr>
              <a:t>intensive und gezielte Berufsorientierung und Berufs-vorbereitung</a:t>
            </a:r>
            <a:endParaRPr lang="de-DE" altLang="de-DE" sz="2400" dirty="0">
              <a:solidFill>
                <a:srgbClr val="000000"/>
              </a:solidFill>
              <a:latin typeface="+mn-lt"/>
              <a:sym typeface="Symbol" panose="05050102010706020507" pitchFamily="18" charset="2"/>
            </a:endParaRPr>
          </a:p>
        </p:txBody>
      </p:sp>
      <p:sp>
        <p:nvSpPr>
          <p:cNvPr id="2" name="Rectangle 8"/>
          <p:cNvSpPr>
            <a:spLocks noChangeArrowheads="1"/>
          </p:cNvSpPr>
          <p:nvPr/>
        </p:nvSpPr>
        <p:spPr bwMode="auto">
          <a:xfrm>
            <a:off x="182686" y="1100643"/>
            <a:ext cx="84326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buFont typeface="Arial" panose="020B0604020202020204" pitchFamily="34" charset="0"/>
              <a:buChar char="•"/>
            </a:pPr>
            <a:r>
              <a:rPr lang="de-DE" altLang="de-DE" sz="2400" dirty="0">
                <a:solidFill>
                  <a:srgbClr val="000000"/>
                </a:solidFill>
                <a:latin typeface="+mn-lt"/>
              </a:rPr>
              <a:t>erweiterte und vertiefte allgemeine Bildung als Grundlage für Beruf oder Studium</a:t>
            </a:r>
          </a:p>
        </p:txBody>
      </p:sp>
      <p:sp>
        <p:nvSpPr>
          <p:cNvPr id="16"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sp>
        <p:nvSpPr>
          <p:cNvPr id="12" name="Rechteck 11"/>
          <p:cNvSpPr/>
          <p:nvPr/>
        </p:nvSpPr>
        <p:spPr>
          <a:xfrm>
            <a:off x="358775" y="138416"/>
            <a:ext cx="2510624" cy="369332"/>
          </a:xfrm>
          <a:prstGeom prst="rect">
            <a:avLst/>
          </a:prstGeom>
          <a:solidFill>
            <a:srgbClr val="92D050"/>
          </a:solidFill>
        </p:spPr>
        <p:txBody>
          <a:bodyPr wrap="none">
            <a:spAutoFit/>
          </a:bodyPr>
          <a:lstStyle/>
          <a:p>
            <a:pPr>
              <a:spcBef>
                <a:spcPct val="20000"/>
              </a:spcBef>
            </a:pPr>
            <a:r>
              <a:rPr lang="de-DE" altLang="de-DE" b="1" dirty="0">
                <a:latin typeface="Saar" panose="00000500000000000000" pitchFamily="2" charset="0"/>
              </a:rPr>
              <a:t>Gemeinschaftsschule</a:t>
            </a:r>
          </a:p>
        </p:txBody>
      </p:sp>
      <p:sp>
        <p:nvSpPr>
          <p:cNvPr id="13" name="Text Box 22"/>
          <p:cNvSpPr txBox="1">
            <a:spLocks noChangeArrowheads="1"/>
          </p:cNvSpPr>
          <p:nvPr/>
        </p:nvSpPr>
        <p:spPr bwMode="auto">
          <a:xfrm>
            <a:off x="278497" y="533539"/>
            <a:ext cx="2767402" cy="586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20000"/>
              </a:spcBef>
              <a:buFont typeface="Arial" panose="020B0604020202020204" pitchFamily="34" charset="0"/>
              <a:buNone/>
            </a:pPr>
            <a:r>
              <a:rPr lang="de-DE" altLang="de-DE" sz="3200" b="1" dirty="0" smtClean="0">
                <a:latin typeface="Saar" panose="00000500000000000000" pitchFamily="2" charset="0"/>
              </a:rPr>
              <a:t>Bildungsziele</a:t>
            </a:r>
            <a:endParaRPr lang="de-DE" altLang="de-DE" sz="3200" b="1" dirty="0">
              <a:latin typeface="Saar" panose="00000500000000000000" pitchFamily="2" charset="0"/>
            </a:endParaRPr>
          </a:p>
        </p:txBody>
      </p:sp>
    </p:spTree>
    <p:extLst>
      <p:ext uri="{BB962C8B-B14F-4D97-AF65-F5344CB8AC3E}">
        <p14:creationId xmlns:p14="http://schemas.microsoft.com/office/powerpoint/2010/main" val="423194364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16"/>
          <p:cNvSpPr>
            <a:spLocks noChangeArrowheads="1"/>
          </p:cNvSpPr>
          <p:nvPr/>
        </p:nvSpPr>
        <p:spPr bwMode="auto">
          <a:xfrm>
            <a:off x="358774" y="1311224"/>
            <a:ext cx="8291513" cy="4803826"/>
          </a:xfrm>
          <a:prstGeom prst="rect">
            <a:avLst/>
          </a:prstGeom>
          <a:solidFill>
            <a:srgbClr val="FFFF99">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2" name="Rectangle 8"/>
          <p:cNvSpPr>
            <a:spLocks noChangeArrowheads="1"/>
          </p:cNvSpPr>
          <p:nvPr/>
        </p:nvSpPr>
        <p:spPr bwMode="auto">
          <a:xfrm>
            <a:off x="358775" y="1727436"/>
            <a:ext cx="63418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8775"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buFont typeface="Arial" panose="020B0604020202020204" pitchFamily="34" charset="0"/>
              <a:buChar char="•"/>
            </a:pPr>
            <a:r>
              <a:rPr lang="de-DE" altLang="de-DE" sz="2400" dirty="0">
                <a:solidFill>
                  <a:srgbClr val="000000"/>
                </a:solidFill>
                <a:latin typeface="+mn-lt"/>
              </a:rPr>
              <a:t>selbstständiges Lernen </a:t>
            </a:r>
            <a:r>
              <a:rPr lang="de-DE" altLang="de-DE" sz="2400" dirty="0" smtClean="0">
                <a:solidFill>
                  <a:srgbClr val="000000"/>
                </a:solidFill>
                <a:latin typeface="+mn-lt"/>
              </a:rPr>
              <a:t>in eigenem Tempo</a:t>
            </a:r>
            <a:endParaRPr lang="de-DE" altLang="de-DE" sz="2400" dirty="0">
              <a:latin typeface="+mn-lt"/>
            </a:endParaRPr>
          </a:p>
        </p:txBody>
      </p:sp>
      <p:sp>
        <p:nvSpPr>
          <p:cNvPr id="3" name="Rectangle 8"/>
          <p:cNvSpPr>
            <a:spLocks noChangeArrowheads="1"/>
          </p:cNvSpPr>
          <p:nvPr/>
        </p:nvSpPr>
        <p:spPr bwMode="auto">
          <a:xfrm>
            <a:off x="358775" y="3191656"/>
            <a:ext cx="54328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8775"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buFont typeface="Arial" panose="020B0604020202020204" pitchFamily="34" charset="0"/>
              <a:buChar char="•"/>
            </a:pPr>
            <a:r>
              <a:rPr lang="de-DE" altLang="de-DE" sz="2400" dirty="0">
                <a:solidFill>
                  <a:srgbClr val="000000"/>
                </a:solidFill>
                <a:latin typeface="+mn-lt"/>
              </a:rPr>
              <a:t>individuelle Lernwege </a:t>
            </a:r>
            <a:r>
              <a:rPr lang="de-DE" altLang="de-DE" sz="2400" dirty="0" smtClean="0">
                <a:solidFill>
                  <a:srgbClr val="000000"/>
                </a:solidFill>
                <a:latin typeface="+mn-lt"/>
              </a:rPr>
              <a:t>ermöglichen </a:t>
            </a:r>
            <a:endParaRPr lang="de-DE" altLang="de-DE" sz="2400" dirty="0">
              <a:latin typeface="+mn-lt"/>
            </a:endParaRPr>
          </a:p>
        </p:txBody>
      </p:sp>
      <p:sp>
        <p:nvSpPr>
          <p:cNvPr id="4" name="Rectangle 8"/>
          <p:cNvSpPr>
            <a:spLocks noChangeArrowheads="1"/>
          </p:cNvSpPr>
          <p:nvPr/>
        </p:nvSpPr>
        <p:spPr bwMode="auto">
          <a:xfrm>
            <a:off x="358775" y="2250656"/>
            <a:ext cx="82311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8775"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buFont typeface="Arial" panose="020B0604020202020204" pitchFamily="34" charset="0"/>
              <a:buChar char="•"/>
            </a:pPr>
            <a:r>
              <a:rPr lang="de-DE" altLang="de-DE" sz="2400" dirty="0">
                <a:solidFill>
                  <a:srgbClr val="000000"/>
                </a:solidFill>
                <a:latin typeface="+mn-lt"/>
              </a:rPr>
              <a:t>fächerübergreifendes und projektorientiertes Lernen (zusätzliche Stunden)</a:t>
            </a:r>
            <a:endParaRPr lang="de-DE" altLang="de-DE" sz="2400" dirty="0">
              <a:latin typeface="+mn-lt"/>
            </a:endParaRPr>
          </a:p>
        </p:txBody>
      </p:sp>
      <p:sp>
        <p:nvSpPr>
          <p:cNvPr id="62472" name="Rectangle 8"/>
          <p:cNvSpPr>
            <a:spLocks noChangeArrowheads="1"/>
          </p:cNvSpPr>
          <p:nvPr/>
        </p:nvSpPr>
        <p:spPr bwMode="auto">
          <a:xfrm>
            <a:off x="358775" y="1311224"/>
            <a:ext cx="82915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8775"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buFont typeface="Arial" panose="020B0604020202020204" pitchFamily="34" charset="0"/>
              <a:buChar char="•"/>
            </a:pPr>
            <a:r>
              <a:rPr lang="de-DE" altLang="de-DE" sz="2400" dirty="0">
                <a:solidFill>
                  <a:srgbClr val="000000"/>
                </a:solidFill>
                <a:latin typeface="+mn-lt"/>
              </a:rPr>
              <a:t>individuelle Begabungen fördern</a:t>
            </a:r>
          </a:p>
        </p:txBody>
      </p:sp>
      <p:sp>
        <p:nvSpPr>
          <p:cNvPr id="5" name="Rectangle 8"/>
          <p:cNvSpPr>
            <a:spLocks noChangeArrowheads="1"/>
          </p:cNvSpPr>
          <p:nvPr/>
        </p:nvSpPr>
        <p:spPr bwMode="auto">
          <a:xfrm>
            <a:off x="358775" y="4238096"/>
            <a:ext cx="849694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8775"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buFont typeface="Arial" panose="020B0604020202020204" pitchFamily="34" charset="0"/>
              <a:buChar char="•"/>
            </a:pPr>
            <a:r>
              <a:rPr lang="de-DE" altLang="de-DE" sz="2400" dirty="0">
                <a:solidFill>
                  <a:srgbClr val="000000"/>
                </a:solidFill>
                <a:latin typeface="+mn-lt"/>
              </a:rPr>
              <a:t>Fördern statt Wiederholen:</a:t>
            </a:r>
            <a:r>
              <a:rPr lang="de-DE" altLang="de-DE" sz="3000" dirty="0">
                <a:solidFill>
                  <a:srgbClr val="000000"/>
                </a:solidFill>
                <a:latin typeface="+mn-lt"/>
              </a:rPr>
              <a:t/>
            </a:r>
            <a:br>
              <a:rPr lang="de-DE" altLang="de-DE" sz="3000" dirty="0">
                <a:solidFill>
                  <a:srgbClr val="000000"/>
                </a:solidFill>
                <a:latin typeface="+mn-lt"/>
              </a:rPr>
            </a:br>
            <a:r>
              <a:rPr lang="de-DE" altLang="de-DE" sz="2000" dirty="0">
                <a:solidFill>
                  <a:srgbClr val="000000"/>
                </a:solidFill>
                <a:latin typeface="+mn-lt"/>
              </a:rPr>
              <a:t>erste Versetzungsentscheidung am Ende der Klassenstufe 8</a:t>
            </a:r>
            <a:endParaRPr lang="de-DE" altLang="de-DE" sz="2000" dirty="0">
              <a:latin typeface="+mn-lt"/>
            </a:endParaRPr>
          </a:p>
        </p:txBody>
      </p:sp>
      <p:sp>
        <p:nvSpPr>
          <p:cNvPr id="17421" name="Text Box 3"/>
          <p:cNvSpPr txBox="1">
            <a:spLocks noChangeArrowheads="1"/>
          </p:cNvSpPr>
          <p:nvPr/>
        </p:nvSpPr>
        <p:spPr bwMode="auto">
          <a:xfrm>
            <a:off x="337939" y="614939"/>
            <a:ext cx="5632289" cy="586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20000"/>
              </a:spcBef>
              <a:buFont typeface="Arial" panose="020B0604020202020204" pitchFamily="34" charset="0"/>
              <a:buNone/>
            </a:pPr>
            <a:r>
              <a:rPr lang="de-DE" altLang="de-DE" sz="3200" b="1" dirty="0" smtClean="0">
                <a:latin typeface="Saar" panose="00000500000000000000" pitchFamily="2" charset="0"/>
              </a:rPr>
              <a:t>Pädagogische </a:t>
            </a:r>
            <a:r>
              <a:rPr lang="de-DE" altLang="de-DE" sz="3200" b="1" dirty="0">
                <a:latin typeface="Saar" panose="00000500000000000000" pitchFamily="2" charset="0"/>
              </a:rPr>
              <a:t>Zielsetzungen</a:t>
            </a:r>
          </a:p>
        </p:txBody>
      </p:sp>
      <p:sp>
        <p:nvSpPr>
          <p:cNvPr id="6" name="Rectangle 8"/>
          <p:cNvSpPr>
            <a:spLocks noChangeArrowheads="1"/>
          </p:cNvSpPr>
          <p:nvPr/>
        </p:nvSpPr>
        <p:spPr bwMode="auto">
          <a:xfrm>
            <a:off x="358775" y="5115259"/>
            <a:ext cx="8291512" cy="815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8775"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buFont typeface="Arial" panose="020B0604020202020204" pitchFamily="34" charset="0"/>
              <a:buChar char="•"/>
            </a:pPr>
            <a:r>
              <a:rPr lang="de-DE" altLang="de-DE" sz="2400" dirty="0">
                <a:solidFill>
                  <a:srgbClr val="000000"/>
                </a:solidFill>
                <a:latin typeface="+mn-lt"/>
              </a:rPr>
              <a:t>schrittweise wissenschaftliche Denkweisen </a:t>
            </a:r>
            <a:r>
              <a:rPr lang="de-DE" altLang="de-DE" sz="2400" dirty="0" smtClean="0">
                <a:solidFill>
                  <a:srgbClr val="000000"/>
                </a:solidFill>
                <a:latin typeface="+mn-lt"/>
              </a:rPr>
              <a:t>entwickeln: </a:t>
            </a:r>
          </a:p>
          <a:p>
            <a:pPr marL="15875" indent="0"/>
            <a:r>
              <a:rPr lang="de-DE" altLang="de-DE" sz="2300" dirty="0" smtClean="0">
                <a:solidFill>
                  <a:srgbClr val="000000"/>
                </a:solidFill>
                <a:latin typeface="+mn-lt"/>
              </a:rPr>
              <a:t>     </a:t>
            </a:r>
            <a:r>
              <a:rPr lang="de-DE" altLang="de-DE" sz="2000" dirty="0" smtClean="0">
                <a:solidFill>
                  <a:srgbClr val="000000"/>
                </a:solidFill>
                <a:latin typeface="+mn-lt"/>
              </a:rPr>
              <a:t>insbesondere </a:t>
            </a:r>
            <a:r>
              <a:rPr lang="de-DE" altLang="de-DE" sz="2000" dirty="0">
                <a:solidFill>
                  <a:srgbClr val="000000"/>
                </a:solidFill>
                <a:latin typeface="+mn-lt"/>
              </a:rPr>
              <a:t>als Vorbereitung für die </a:t>
            </a:r>
            <a:r>
              <a:rPr lang="de-DE" altLang="de-DE" sz="2000" dirty="0" err="1" smtClean="0">
                <a:solidFill>
                  <a:srgbClr val="000000"/>
                </a:solidFill>
                <a:latin typeface="+mn-lt"/>
              </a:rPr>
              <a:t>gymn.Oberstufe</a:t>
            </a:r>
            <a:endParaRPr lang="de-DE" altLang="de-DE" sz="2000" dirty="0">
              <a:solidFill>
                <a:srgbClr val="000000"/>
              </a:solidFill>
              <a:latin typeface="+mn-lt"/>
            </a:endParaRPr>
          </a:p>
        </p:txBody>
      </p:sp>
      <p:sp>
        <p:nvSpPr>
          <p:cNvPr id="10" name="Rectangle 8"/>
          <p:cNvSpPr>
            <a:spLocks noChangeArrowheads="1"/>
          </p:cNvSpPr>
          <p:nvPr/>
        </p:nvSpPr>
        <p:spPr bwMode="auto">
          <a:xfrm>
            <a:off x="358775" y="3714876"/>
            <a:ext cx="77540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8775"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buFont typeface="Arial" panose="020B0604020202020204" pitchFamily="34" charset="0"/>
              <a:buChar char="•"/>
            </a:pPr>
            <a:r>
              <a:rPr lang="de-DE" altLang="de-DE" sz="2400" dirty="0" smtClean="0">
                <a:solidFill>
                  <a:srgbClr val="000000"/>
                </a:solidFill>
                <a:latin typeface="+mn-lt"/>
              </a:rPr>
              <a:t>Längerer offener Bildungsweg: gemeinsames Lernen</a:t>
            </a:r>
            <a:endParaRPr lang="de-DE" altLang="de-DE" sz="2400" dirty="0">
              <a:latin typeface="+mn-lt"/>
            </a:endParaRPr>
          </a:p>
        </p:txBody>
      </p:sp>
      <p:sp>
        <p:nvSpPr>
          <p:cNvPr id="7" name="Rechteck 6"/>
          <p:cNvSpPr/>
          <p:nvPr/>
        </p:nvSpPr>
        <p:spPr>
          <a:xfrm>
            <a:off x="358775" y="138416"/>
            <a:ext cx="2510624" cy="369332"/>
          </a:xfrm>
          <a:prstGeom prst="rect">
            <a:avLst/>
          </a:prstGeom>
          <a:solidFill>
            <a:srgbClr val="92D050"/>
          </a:solidFill>
        </p:spPr>
        <p:txBody>
          <a:bodyPr wrap="none">
            <a:spAutoFit/>
          </a:bodyPr>
          <a:lstStyle/>
          <a:p>
            <a:pPr>
              <a:spcBef>
                <a:spcPct val="20000"/>
              </a:spcBef>
            </a:pPr>
            <a:r>
              <a:rPr lang="de-DE" altLang="de-DE" b="1" dirty="0">
                <a:latin typeface="Saar" panose="00000500000000000000" pitchFamily="2" charset="0"/>
              </a:rPr>
              <a:t>Gemeinschaftsschule</a:t>
            </a:r>
          </a:p>
        </p:txBody>
      </p:sp>
    </p:spTree>
    <p:extLst>
      <p:ext uri="{BB962C8B-B14F-4D97-AF65-F5344CB8AC3E}">
        <p14:creationId xmlns:p14="http://schemas.microsoft.com/office/powerpoint/2010/main" val="2742317347"/>
      </p:ext>
    </p:extLst>
  </p:cSld>
  <p:clrMapOvr>
    <a:masterClrMapping/>
  </p:clrMapOvr>
  <p:transition>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5"/>
          <p:cNvSpPr>
            <a:spLocks noChangeArrowheads="1"/>
          </p:cNvSpPr>
          <p:nvPr/>
        </p:nvSpPr>
        <p:spPr bwMode="auto">
          <a:xfrm>
            <a:off x="4572001" y="898525"/>
            <a:ext cx="4032560" cy="5194845"/>
          </a:xfrm>
          <a:prstGeom prst="rect">
            <a:avLst/>
          </a:prstGeom>
          <a:solidFill>
            <a:srgbClr val="FFBA97">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9221" name="Rectangle 23"/>
          <p:cNvSpPr>
            <a:spLocks noChangeArrowheads="1"/>
          </p:cNvSpPr>
          <p:nvPr/>
        </p:nvSpPr>
        <p:spPr bwMode="auto">
          <a:xfrm>
            <a:off x="409575" y="898525"/>
            <a:ext cx="4162425" cy="5194845"/>
          </a:xfrm>
          <a:prstGeom prst="rect">
            <a:avLst/>
          </a:prstGeom>
          <a:solidFill>
            <a:srgbClr val="FFFF99">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9222" name="Text Box 11"/>
          <p:cNvSpPr txBox="1">
            <a:spLocks noChangeArrowheads="1"/>
          </p:cNvSpPr>
          <p:nvPr/>
        </p:nvSpPr>
        <p:spPr bwMode="auto">
          <a:xfrm>
            <a:off x="358775" y="179388"/>
            <a:ext cx="4633297" cy="71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20000"/>
              </a:spcBef>
              <a:buFont typeface="Arial" panose="020B0604020202020204" pitchFamily="34" charset="0"/>
              <a:buNone/>
            </a:pPr>
            <a:r>
              <a:rPr lang="de-DE" altLang="de-DE" sz="4000" b="1" dirty="0" smtClean="0">
                <a:latin typeface="+mn-lt"/>
              </a:rPr>
              <a:t>Ganztagsangebote</a:t>
            </a:r>
            <a:endParaRPr lang="de-DE" altLang="de-DE" sz="4000" b="1" dirty="0">
              <a:latin typeface="+mn-lt"/>
            </a:endParaRPr>
          </a:p>
        </p:txBody>
      </p:sp>
      <p:sp>
        <p:nvSpPr>
          <p:cNvPr id="25615" name="Text Box 7"/>
          <p:cNvSpPr txBox="1">
            <a:spLocks noChangeArrowheads="1"/>
          </p:cNvSpPr>
          <p:nvPr/>
        </p:nvSpPr>
        <p:spPr bwMode="auto">
          <a:xfrm>
            <a:off x="464495" y="1661295"/>
            <a:ext cx="8086725" cy="3787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ctr">
            <a:spAutoFit/>
          </a:bodyPr>
          <a:lstStyle>
            <a:lvl1pPr eaLnBrk="0" hangingPunct="0">
              <a:tabLst>
                <a:tab pos="8074025" algn="r"/>
              </a:tabLst>
              <a:defRPr sz="900">
                <a:solidFill>
                  <a:schemeClr val="tx1"/>
                </a:solidFill>
                <a:latin typeface="Frutiger 45 Light" pitchFamily="34" charset="0"/>
                <a:ea typeface="Geneva" pitchFamily="47" charset="-128"/>
              </a:defRPr>
            </a:lvl1pPr>
            <a:lvl2pPr marL="742950" indent="-285750" eaLnBrk="0" hangingPunct="0">
              <a:tabLst>
                <a:tab pos="8074025" algn="r"/>
              </a:tabLst>
              <a:defRPr sz="900">
                <a:solidFill>
                  <a:schemeClr val="tx1"/>
                </a:solidFill>
                <a:latin typeface="Frutiger 45 Light" pitchFamily="34" charset="0"/>
                <a:ea typeface="Geneva" pitchFamily="47" charset="-128"/>
              </a:defRPr>
            </a:lvl2pPr>
            <a:lvl3pPr marL="1143000" indent="-228600" eaLnBrk="0" hangingPunct="0">
              <a:tabLst>
                <a:tab pos="8074025" algn="r"/>
              </a:tabLst>
              <a:defRPr sz="900">
                <a:solidFill>
                  <a:schemeClr val="tx1"/>
                </a:solidFill>
                <a:latin typeface="Frutiger 45 Light" pitchFamily="34" charset="0"/>
                <a:ea typeface="Geneva" pitchFamily="47" charset="-128"/>
              </a:defRPr>
            </a:lvl3pPr>
            <a:lvl4pPr marL="1600200" indent="-228600" eaLnBrk="0" hangingPunct="0">
              <a:tabLst>
                <a:tab pos="8074025" algn="r"/>
              </a:tabLst>
              <a:defRPr sz="900">
                <a:solidFill>
                  <a:schemeClr val="tx1"/>
                </a:solidFill>
                <a:latin typeface="Frutiger 45 Light" pitchFamily="34" charset="0"/>
                <a:ea typeface="Geneva" pitchFamily="47" charset="-128"/>
              </a:defRPr>
            </a:lvl4pPr>
            <a:lvl5pPr marL="2057400" indent="-228600" eaLnBrk="0" hangingPunct="0">
              <a:tabLst>
                <a:tab pos="8074025" algn="r"/>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9pPr>
          </a:lstStyle>
          <a:p>
            <a:pPr marL="342900" indent="-342900" eaLnBrk="1" hangingPunct="1">
              <a:buFont typeface="Arial" panose="020B0604020202020204" pitchFamily="34" charset="0"/>
              <a:buChar char="•"/>
            </a:pPr>
            <a:r>
              <a:rPr lang="de-DE" altLang="de-DE" sz="2400" b="1" dirty="0" smtClean="0">
                <a:latin typeface="+mn-lt"/>
              </a:rPr>
              <a:t>Angebot Freiwillige Ganztagsschule: </a:t>
            </a:r>
          </a:p>
          <a:p>
            <a:pPr indent="358775" eaLnBrk="1" hangingPunct="1"/>
            <a:r>
              <a:rPr lang="de-DE" altLang="de-DE" sz="2400" b="1" dirty="0" smtClean="0">
                <a:latin typeface="+mn-lt"/>
              </a:rPr>
              <a:t>an allen Schulen</a:t>
            </a:r>
          </a:p>
          <a:p>
            <a:pPr marL="457200" indent="-98425" eaLnBrk="1" hangingPunct="1">
              <a:buFont typeface="Symbol" panose="05050102010706020507" pitchFamily="18" charset="2"/>
              <a:buChar char="-"/>
              <a:tabLst>
                <a:tab pos="358775" algn="l"/>
                <a:tab pos="8074025" algn="r"/>
              </a:tabLst>
            </a:pPr>
            <a:r>
              <a:rPr lang="de-DE" altLang="de-DE" sz="2400" dirty="0" smtClean="0">
                <a:latin typeface="+mn-lt"/>
              </a:rPr>
              <a:t> Teilnahme </a:t>
            </a:r>
            <a:r>
              <a:rPr lang="de-DE" altLang="de-DE" sz="2400" dirty="0" smtClean="0"/>
              <a:t>kostenpflichtig (externe Trägerschaft)</a:t>
            </a:r>
            <a:endParaRPr lang="de-DE" altLang="de-DE" sz="2400" dirty="0" smtClean="0">
              <a:latin typeface="+mn-lt"/>
            </a:endParaRPr>
          </a:p>
          <a:p>
            <a:pPr marL="457200" indent="-98425" eaLnBrk="1" hangingPunct="1">
              <a:buFont typeface="Symbol" panose="05050102010706020507" pitchFamily="18" charset="2"/>
              <a:buChar char="-"/>
              <a:tabLst>
                <a:tab pos="358775" algn="l"/>
                <a:tab pos="8074025" algn="r"/>
              </a:tabLst>
            </a:pPr>
            <a:r>
              <a:rPr lang="de-DE" altLang="de-DE" sz="2400" dirty="0" smtClean="0">
                <a:latin typeface="+mn-lt"/>
              </a:rPr>
              <a:t> täglich oder an einzelnen Wochentagen</a:t>
            </a:r>
          </a:p>
          <a:p>
            <a:pPr marL="358775" eaLnBrk="1" hangingPunct="1">
              <a:tabLst>
                <a:tab pos="358775" algn="l"/>
                <a:tab pos="8074025" algn="r"/>
              </a:tabLst>
            </a:pPr>
            <a:r>
              <a:rPr lang="de-DE" altLang="de-DE" sz="2400" dirty="0" smtClean="0">
                <a:latin typeface="+mn-lt"/>
              </a:rPr>
              <a:t> </a:t>
            </a:r>
          </a:p>
          <a:p>
            <a:pPr marL="342900" indent="-342900" eaLnBrk="1" hangingPunct="1">
              <a:buFont typeface="Arial" panose="020B0604020202020204" pitchFamily="34" charset="0"/>
              <a:buChar char="•"/>
            </a:pPr>
            <a:r>
              <a:rPr lang="de-DE" altLang="de-DE" sz="2400" b="1" dirty="0" smtClean="0">
                <a:latin typeface="+mn-lt"/>
              </a:rPr>
              <a:t>Angebot eines gebundenen Ganztags: </a:t>
            </a:r>
          </a:p>
          <a:p>
            <a:pPr indent="358775" eaLnBrk="1" hangingPunct="1"/>
            <a:r>
              <a:rPr lang="de-DE" altLang="de-DE" sz="2400" b="1" dirty="0" smtClean="0">
                <a:latin typeface="+mn-lt"/>
              </a:rPr>
              <a:t>an einigen Gemeinschaftsschulen und Gymnasien</a:t>
            </a:r>
          </a:p>
          <a:p>
            <a:pPr marL="457200" indent="-98425" eaLnBrk="1" hangingPunct="1">
              <a:buFont typeface="Symbol" panose="05050102010706020507" pitchFamily="18" charset="2"/>
              <a:buChar char="-"/>
              <a:tabLst>
                <a:tab pos="358775" algn="l"/>
                <a:tab pos="8074025" algn="r"/>
              </a:tabLst>
            </a:pPr>
            <a:r>
              <a:rPr lang="de-DE" altLang="de-DE" sz="2400" dirty="0" smtClean="0">
                <a:latin typeface="+mn-lt"/>
              </a:rPr>
              <a:t> Teilnahme kostenlos</a:t>
            </a:r>
            <a:endParaRPr lang="de-DE" altLang="de-DE" sz="2400" dirty="0">
              <a:latin typeface="+mn-lt"/>
            </a:endParaRPr>
          </a:p>
          <a:p>
            <a:pPr marL="457200" indent="-98425" eaLnBrk="1" hangingPunct="1">
              <a:buFont typeface="Symbol" panose="05050102010706020507" pitchFamily="18" charset="2"/>
              <a:buChar char="-"/>
              <a:tabLst>
                <a:tab pos="358775" algn="l"/>
                <a:tab pos="8074025" algn="r"/>
              </a:tabLst>
            </a:pPr>
            <a:r>
              <a:rPr lang="de-DE" altLang="de-DE" sz="2400" dirty="0" smtClean="0">
                <a:latin typeface="+mn-lt"/>
              </a:rPr>
              <a:t> verbindlich von Montag bis Freitag</a:t>
            </a:r>
            <a:endParaRPr lang="de-DE" altLang="de-DE" sz="2400" b="1" dirty="0" smtClean="0">
              <a:latin typeface="+mn-lt"/>
            </a:endParaRPr>
          </a:p>
          <a:p>
            <a:pPr marL="342900" indent="-342900" eaLnBrk="1" hangingPunct="1">
              <a:buFont typeface="Arial" panose="020B0604020202020204" pitchFamily="34" charset="0"/>
              <a:buChar char="•"/>
            </a:pPr>
            <a:endParaRPr lang="de-DE" altLang="de-DE" sz="2400" b="1" dirty="0">
              <a:latin typeface="+mn-lt"/>
            </a:endParaRPr>
          </a:p>
        </p:txBody>
      </p:sp>
      <p:sp>
        <p:nvSpPr>
          <p:cNvPr id="9244" name="Text Box 8"/>
          <p:cNvSpPr txBox="1">
            <a:spLocks noChangeArrowheads="1"/>
          </p:cNvSpPr>
          <p:nvPr/>
        </p:nvSpPr>
        <p:spPr bwMode="auto">
          <a:xfrm>
            <a:off x="411162" y="898525"/>
            <a:ext cx="8193398" cy="369332"/>
          </a:xfrm>
          <a:prstGeom prst="rect">
            <a:avLst/>
          </a:prstGeom>
          <a:solidFill>
            <a:srgbClr val="92D050"/>
          </a:solidFill>
          <a:ln>
            <a:noFill/>
          </a:ln>
          <a:extLst/>
        </p:spPr>
        <p:txBody>
          <a:bodyPr wrap="squar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spcBef>
                <a:spcPct val="50000"/>
              </a:spcBef>
            </a:pPr>
            <a:r>
              <a:rPr lang="de-DE" altLang="de-DE" sz="1800" b="1" dirty="0" smtClean="0">
                <a:latin typeface="+mn-lt"/>
              </a:rPr>
              <a:t>Gemeinschaftsschule und Gymnasium</a:t>
            </a:r>
            <a:endParaRPr lang="de-DE" altLang="de-DE" sz="1800" b="1" dirty="0">
              <a:latin typeface="+mn-lt"/>
            </a:endParaRPr>
          </a:p>
        </p:txBody>
      </p:sp>
      <p:sp>
        <p:nvSpPr>
          <p:cNvPr id="34"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09.11.2022</a:t>
            </a:fld>
            <a:endParaRPr lang="de-DE" sz="1000" dirty="0"/>
          </a:p>
        </p:txBody>
      </p:sp>
    </p:spTree>
    <p:extLst>
      <p:ext uri="{BB962C8B-B14F-4D97-AF65-F5344CB8AC3E}">
        <p14:creationId xmlns:p14="http://schemas.microsoft.com/office/powerpoint/2010/main" val="435234693"/>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hteck 37"/>
          <p:cNvSpPr/>
          <p:nvPr/>
        </p:nvSpPr>
        <p:spPr>
          <a:xfrm>
            <a:off x="5127398" y="1232325"/>
            <a:ext cx="696172" cy="2864235"/>
          </a:xfrm>
          <a:prstGeom prst="rect">
            <a:avLst/>
          </a:prstGeom>
          <a:solidFill>
            <a:srgbClr val="E96705">
              <a:alpha val="49804"/>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lnSpc>
                <a:spcPct val="105000"/>
              </a:lnSpc>
            </a:pPr>
            <a:r>
              <a:rPr lang="de-DE" sz="900" dirty="0" smtClean="0">
                <a:solidFill>
                  <a:schemeClr val="tx1"/>
                </a:solidFill>
              </a:rPr>
              <a:t>Deutsch-franz</a:t>
            </a:r>
            <a:r>
              <a:rPr lang="de-DE" sz="900" dirty="0">
                <a:solidFill>
                  <a:schemeClr val="tx1"/>
                </a:solidFill>
              </a:rPr>
              <a:t>. </a:t>
            </a:r>
            <a:r>
              <a:rPr lang="de-DE" sz="900" dirty="0" smtClean="0">
                <a:solidFill>
                  <a:schemeClr val="tx1"/>
                </a:solidFill>
              </a:rPr>
              <a:t>Berufs-schul-zweige</a:t>
            </a:r>
            <a:endParaRPr lang="de-DE" sz="900" dirty="0">
              <a:solidFill>
                <a:schemeClr val="tx1"/>
              </a:solidFill>
            </a:endParaRPr>
          </a:p>
        </p:txBody>
      </p:sp>
      <p:grpSp>
        <p:nvGrpSpPr>
          <p:cNvPr id="5" name="Gruppieren 4"/>
          <p:cNvGrpSpPr>
            <a:grpSpLocks/>
          </p:cNvGrpSpPr>
          <p:nvPr/>
        </p:nvGrpSpPr>
        <p:grpSpPr bwMode="auto">
          <a:xfrm>
            <a:off x="395288" y="4096558"/>
            <a:ext cx="8208961" cy="1253527"/>
            <a:chOff x="339138" y="3604885"/>
            <a:chExt cx="6020026" cy="1253640"/>
          </a:xfrm>
        </p:grpSpPr>
        <p:grpSp>
          <p:nvGrpSpPr>
            <p:cNvPr id="6160" name="Gruppieren 3"/>
            <p:cNvGrpSpPr>
              <a:grpSpLocks noChangeAspect="1"/>
            </p:cNvGrpSpPr>
            <p:nvPr/>
          </p:nvGrpSpPr>
          <p:grpSpPr bwMode="auto">
            <a:xfrm>
              <a:off x="339138" y="3604887"/>
              <a:ext cx="1900838" cy="1253634"/>
              <a:chOff x="317936" y="4588401"/>
              <a:chExt cx="2472973" cy="1709213"/>
            </a:xfrm>
          </p:grpSpPr>
          <p:sp>
            <p:nvSpPr>
              <p:cNvPr id="6168" name="Rectangle 23"/>
              <p:cNvSpPr>
                <a:spLocks noChangeArrowheads="1"/>
              </p:cNvSpPr>
              <p:nvPr/>
            </p:nvSpPr>
            <p:spPr bwMode="auto">
              <a:xfrm>
                <a:off x="317936" y="4588401"/>
                <a:ext cx="2472973" cy="1709213"/>
              </a:xfrm>
              <a:prstGeom prst="rect">
                <a:avLst/>
              </a:prstGeom>
              <a:solidFill>
                <a:srgbClr val="FFFF99">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solidFill>
                    <a:srgbClr val="000000"/>
                  </a:solidFill>
                  <a:latin typeface="Arial" panose="020B0604020202020204" pitchFamily="34" charset="0"/>
                </a:endParaRPr>
              </a:p>
            </p:txBody>
          </p:sp>
          <p:sp>
            <p:nvSpPr>
              <p:cNvPr id="6179" name="Text Box 8"/>
              <p:cNvSpPr txBox="1">
                <a:spLocks noChangeArrowheads="1"/>
              </p:cNvSpPr>
              <p:nvPr/>
            </p:nvSpPr>
            <p:spPr bwMode="auto">
              <a:xfrm>
                <a:off x="346811" y="4588401"/>
                <a:ext cx="2297133" cy="377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200" b="1" dirty="0">
                    <a:solidFill>
                      <a:srgbClr val="000000"/>
                    </a:solidFill>
                    <a:latin typeface="+mn-lt"/>
                  </a:rPr>
                  <a:t>Gemeinschaftsschule</a:t>
                </a:r>
              </a:p>
            </p:txBody>
          </p:sp>
        </p:grpSp>
        <p:grpSp>
          <p:nvGrpSpPr>
            <p:cNvPr id="6161" name="Gruppieren 1"/>
            <p:cNvGrpSpPr>
              <a:grpSpLocks noChangeAspect="1"/>
            </p:cNvGrpSpPr>
            <p:nvPr/>
          </p:nvGrpSpPr>
          <p:grpSpPr bwMode="auto">
            <a:xfrm>
              <a:off x="4453183" y="3604885"/>
              <a:ext cx="1905981" cy="1227909"/>
              <a:chOff x="6100208" y="4528361"/>
              <a:chExt cx="2598617" cy="1674140"/>
            </a:xfrm>
          </p:grpSpPr>
          <p:sp>
            <p:nvSpPr>
              <p:cNvPr id="6163" name="Rectangle 25"/>
              <p:cNvSpPr>
                <a:spLocks noChangeArrowheads="1"/>
              </p:cNvSpPr>
              <p:nvPr/>
            </p:nvSpPr>
            <p:spPr bwMode="auto">
              <a:xfrm>
                <a:off x="6107220" y="4528361"/>
                <a:ext cx="2591605" cy="1674140"/>
              </a:xfrm>
              <a:prstGeom prst="rect">
                <a:avLst/>
              </a:prstGeom>
              <a:solidFill>
                <a:srgbClr val="FFBA97">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solidFill>
                    <a:srgbClr val="000000"/>
                  </a:solidFill>
                  <a:latin typeface="Arial" panose="020B0604020202020204" pitchFamily="34" charset="0"/>
                </a:endParaRPr>
              </a:p>
            </p:txBody>
          </p:sp>
          <p:sp>
            <p:nvSpPr>
              <p:cNvPr id="6167" name="Text Box 8"/>
              <p:cNvSpPr txBox="1">
                <a:spLocks noChangeArrowheads="1"/>
              </p:cNvSpPr>
              <p:nvPr/>
            </p:nvSpPr>
            <p:spPr bwMode="auto">
              <a:xfrm>
                <a:off x="6100208" y="4528361"/>
                <a:ext cx="1446805" cy="377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200" b="1" dirty="0">
                    <a:solidFill>
                      <a:srgbClr val="000000"/>
                    </a:solidFill>
                    <a:latin typeface="+mn-lt"/>
                  </a:rPr>
                  <a:t>Gymnasium</a:t>
                </a:r>
              </a:p>
            </p:txBody>
          </p:sp>
        </p:grpSp>
        <p:sp>
          <p:nvSpPr>
            <p:cNvPr id="6162" name="Rectangle 7"/>
            <p:cNvSpPr>
              <a:spLocks noChangeArrowheads="1"/>
            </p:cNvSpPr>
            <p:nvPr/>
          </p:nvSpPr>
          <p:spPr bwMode="auto">
            <a:xfrm>
              <a:off x="339138" y="4149215"/>
              <a:ext cx="6017557" cy="709310"/>
            </a:xfrm>
            <a:prstGeom prst="rect">
              <a:avLst/>
            </a:prstGeom>
            <a:solidFill>
              <a:srgbClr val="CCFFCC"/>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defTabSz="914400" eaLnBrk="1" hangingPunct="1"/>
              <a:r>
                <a:rPr lang="de-DE" altLang="de-DE" sz="2800" b="1" dirty="0">
                  <a:solidFill>
                    <a:srgbClr val="000000"/>
                  </a:solidFill>
                  <a:latin typeface="+mn-lt"/>
                </a:rPr>
                <a:t>Grundschule</a:t>
              </a:r>
            </a:p>
          </p:txBody>
        </p:sp>
      </p:grpSp>
      <p:sp>
        <p:nvSpPr>
          <p:cNvPr id="6" name="Rechteck 5"/>
          <p:cNvSpPr/>
          <p:nvPr/>
        </p:nvSpPr>
        <p:spPr>
          <a:xfrm>
            <a:off x="4038560" y="1232326"/>
            <a:ext cx="1004775" cy="2864232"/>
          </a:xfrm>
          <a:prstGeom prst="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vert="horz" anchor="ctr"/>
          <a:lstStyle/>
          <a:p>
            <a:pPr algn="ctr">
              <a:spcBef>
                <a:spcPts val="300"/>
              </a:spcBef>
              <a:spcAft>
                <a:spcPts val="0"/>
              </a:spcAft>
              <a:defRPr/>
            </a:pPr>
            <a:r>
              <a:rPr lang="de-DE" sz="900" b="1" dirty="0" smtClean="0">
                <a:solidFill>
                  <a:schemeClr val="tx1"/>
                </a:solidFill>
              </a:rPr>
              <a:t>DUALE</a:t>
            </a:r>
            <a:endParaRPr lang="de-DE" sz="900" b="1" dirty="0">
              <a:solidFill>
                <a:schemeClr val="tx1"/>
              </a:solidFill>
            </a:endParaRPr>
          </a:p>
          <a:p>
            <a:pPr algn="ctr">
              <a:spcBef>
                <a:spcPts val="600"/>
              </a:spcBef>
              <a:spcAft>
                <a:spcPts val="600"/>
              </a:spcAft>
              <a:defRPr/>
            </a:pPr>
            <a:r>
              <a:rPr lang="de-DE" sz="900" b="1" dirty="0" smtClean="0">
                <a:solidFill>
                  <a:schemeClr val="tx1"/>
                </a:solidFill>
              </a:rPr>
              <a:t>BERUFS-AUSBILDUNG</a:t>
            </a:r>
            <a:endParaRPr lang="de-DE" sz="900" b="1" dirty="0">
              <a:solidFill>
                <a:schemeClr val="tx1"/>
              </a:solidFill>
            </a:endParaRPr>
          </a:p>
        </p:txBody>
      </p:sp>
      <p:sp>
        <p:nvSpPr>
          <p:cNvPr id="7" name="Textfeld 6"/>
          <p:cNvSpPr txBox="1">
            <a:spLocks noChangeArrowheads="1"/>
          </p:cNvSpPr>
          <p:nvPr/>
        </p:nvSpPr>
        <p:spPr bwMode="auto">
          <a:xfrm>
            <a:off x="395287" y="5415343"/>
            <a:ext cx="83518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200" b="1" dirty="0">
                <a:latin typeface="+mn-lt"/>
              </a:rPr>
              <a:t>Auch nach einer beruflichen Ausbildung ist es möglich, den Mittleren </a:t>
            </a:r>
            <a:r>
              <a:rPr lang="de-DE" altLang="de-DE" sz="1200" b="1" dirty="0" smtClean="0">
                <a:latin typeface="+mn-lt"/>
              </a:rPr>
              <a:t>Bildungsabschluss, die Fachhochschulreife </a:t>
            </a:r>
            <a:r>
              <a:rPr lang="de-DE" altLang="de-DE" sz="1200" b="1" dirty="0">
                <a:latin typeface="+mn-lt"/>
              </a:rPr>
              <a:t>oder das Abitur </a:t>
            </a:r>
            <a:r>
              <a:rPr lang="de-DE" altLang="de-DE" sz="1200" b="1" dirty="0" smtClean="0">
                <a:latin typeface="+mn-lt"/>
              </a:rPr>
              <a:t>anzustreben. Außerdem besteht der Weg der beruflichen Weiterbildung (z. B. Fachschulen, Meisterschule) oder die Möglichkeit mit Berufserfahrung ohne Abitur eine Höhere Berufsfachschule zu besuchen oder zu studieren.</a:t>
            </a:r>
            <a:endParaRPr lang="de-DE" altLang="de-DE" sz="1200" b="1" dirty="0">
              <a:latin typeface="+mn-lt"/>
            </a:endParaRPr>
          </a:p>
        </p:txBody>
      </p:sp>
      <p:sp>
        <p:nvSpPr>
          <p:cNvPr id="8" name="Textfeld 7"/>
          <p:cNvSpPr txBox="1">
            <a:spLocks noChangeArrowheads="1"/>
          </p:cNvSpPr>
          <p:nvPr/>
        </p:nvSpPr>
        <p:spPr bwMode="auto">
          <a:xfrm>
            <a:off x="250825" y="331788"/>
            <a:ext cx="34559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2000" b="1" dirty="0">
                <a:latin typeface="+mn-lt"/>
              </a:rPr>
              <a:t>Möglichkeiten der</a:t>
            </a:r>
            <a:br>
              <a:rPr lang="de-DE" altLang="de-DE" sz="2000" b="1" dirty="0">
                <a:latin typeface="+mn-lt"/>
              </a:rPr>
            </a:br>
            <a:r>
              <a:rPr lang="de-DE" altLang="de-DE" sz="2000" b="1" dirty="0">
                <a:latin typeface="+mn-lt"/>
              </a:rPr>
              <a:t>beruflichen Bildung</a:t>
            </a:r>
          </a:p>
        </p:txBody>
      </p:sp>
      <p:sp>
        <p:nvSpPr>
          <p:cNvPr id="36"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09.11.2022</a:t>
            </a:fld>
            <a:endParaRPr lang="de-DE" sz="1000" dirty="0"/>
          </a:p>
        </p:txBody>
      </p:sp>
      <p:sp>
        <p:nvSpPr>
          <p:cNvPr id="13" name="Rechteckige Legende 12"/>
          <p:cNvSpPr/>
          <p:nvPr/>
        </p:nvSpPr>
        <p:spPr>
          <a:xfrm>
            <a:off x="3706813" y="132924"/>
            <a:ext cx="5185667" cy="1099401"/>
          </a:xfrm>
          <a:prstGeom prst="wedgeRectCallout">
            <a:avLst>
              <a:gd name="adj1" fmla="val -28823"/>
              <a:gd name="adj2" fmla="val 92391"/>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pPr>
            <a:r>
              <a:rPr lang="de-DE" sz="1500" b="1" dirty="0">
                <a:solidFill>
                  <a:schemeClr val="tx1"/>
                </a:solidFill>
              </a:rPr>
              <a:t>Abschlüsse:</a:t>
            </a:r>
          </a:p>
          <a:p>
            <a:pPr algn="ctr">
              <a:lnSpc>
                <a:spcPct val="105000"/>
              </a:lnSpc>
            </a:pPr>
            <a:r>
              <a:rPr lang="de-DE" sz="1500" dirty="0" smtClean="0">
                <a:solidFill>
                  <a:schemeClr val="tx1"/>
                </a:solidFill>
              </a:rPr>
              <a:t>Berufsschulabschluss, abgeschlossene Berufsausbildung</a:t>
            </a:r>
            <a:endParaRPr lang="de-DE" sz="1500" dirty="0">
              <a:solidFill>
                <a:schemeClr val="tx1"/>
              </a:solidFill>
            </a:endParaRPr>
          </a:p>
          <a:p>
            <a:pPr algn="ctr">
              <a:lnSpc>
                <a:spcPct val="105000"/>
              </a:lnSpc>
            </a:pPr>
            <a:r>
              <a:rPr lang="de-DE" sz="1500" dirty="0">
                <a:solidFill>
                  <a:schemeClr val="tx1"/>
                </a:solidFill>
              </a:rPr>
              <a:t>und evtl. </a:t>
            </a:r>
            <a:r>
              <a:rPr lang="de-DE" sz="1500" dirty="0" smtClean="0">
                <a:solidFill>
                  <a:schemeClr val="tx1"/>
                </a:solidFill>
              </a:rPr>
              <a:t>Hauptschulabschluss, Mittlerer Bildungsabschluss oder Fachhochschulreife</a:t>
            </a:r>
          </a:p>
        </p:txBody>
      </p:sp>
      <p:sp>
        <p:nvSpPr>
          <p:cNvPr id="2" name="Rechteck 1"/>
          <p:cNvSpPr/>
          <p:nvPr/>
        </p:nvSpPr>
        <p:spPr>
          <a:xfrm>
            <a:off x="3171081" y="1235170"/>
            <a:ext cx="772229" cy="2861389"/>
          </a:xfrm>
          <a:prstGeom prst="rect">
            <a:avLst/>
          </a:prstGeom>
          <a:solidFill>
            <a:srgbClr val="E96705">
              <a:alpha val="49804"/>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lnSpc>
                <a:spcPct val="105000"/>
              </a:lnSpc>
            </a:pPr>
            <a:r>
              <a:rPr lang="de-DE" sz="900" dirty="0" smtClean="0">
                <a:solidFill>
                  <a:schemeClr val="tx1"/>
                </a:solidFill>
              </a:rPr>
              <a:t>Deutsch-franz. Berufs-schul-zweige</a:t>
            </a:r>
          </a:p>
        </p:txBody>
      </p:sp>
      <p:sp>
        <p:nvSpPr>
          <p:cNvPr id="3" name="Rechteckiger Pfeil 2"/>
          <p:cNvSpPr/>
          <p:nvPr/>
        </p:nvSpPr>
        <p:spPr>
          <a:xfrm>
            <a:off x="1403648" y="2060848"/>
            <a:ext cx="1728048" cy="1916686"/>
          </a:xfrm>
          <a:prstGeom prst="bentArrow">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pPr>
            <a:endParaRPr lang="de-DE" sz="1500" dirty="0" smtClean="0">
              <a:solidFill>
                <a:schemeClr val="tx1"/>
              </a:solidFill>
            </a:endParaRPr>
          </a:p>
        </p:txBody>
      </p:sp>
      <p:sp>
        <p:nvSpPr>
          <p:cNvPr id="39" name="Rechteckiger Pfeil 38"/>
          <p:cNvSpPr/>
          <p:nvPr/>
        </p:nvSpPr>
        <p:spPr>
          <a:xfrm flipH="1">
            <a:off x="5864724" y="2060848"/>
            <a:ext cx="1728048" cy="1916686"/>
          </a:xfrm>
          <a:prstGeom prst="bentArrow">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pPr>
            <a:endParaRPr lang="de-DE" sz="1500" dirty="0" smtClean="0">
              <a:solidFill>
                <a:schemeClr val="tx1"/>
              </a:solidFill>
            </a:endParaRPr>
          </a:p>
        </p:txBody>
      </p:sp>
    </p:spTree>
    <p:extLst>
      <p:ext uri="{BB962C8B-B14F-4D97-AF65-F5344CB8AC3E}">
        <p14:creationId xmlns:p14="http://schemas.microsoft.com/office/powerpoint/2010/main" val="14877831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circle(in)">
                                      <p:cBhvr>
                                        <p:cTn id="17" dur="20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ircle(in)">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circle(in)">
                                      <p:cBhvr>
                                        <p:cTn id="32" dur="2000"/>
                                        <p:tgtEl>
                                          <p:spTgt spid="2"/>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circle(in)">
                                      <p:cBhvr>
                                        <p:cTn id="35"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7" grpId="0"/>
      <p:bldP spid="13" grpId="0" animBg="1"/>
      <p:bldP spid="2" grpId="0" animBg="1"/>
      <p:bldP spid="3" grpId="0" animBg="1"/>
      <p:bldP spid="39"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2" name="Rectangle 4"/>
          <p:cNvSpPr>
            <a:spLocks noChangeArrowheads="1"/>
          </p:cNvSpPr>
          <p:nvPr/>
        </p:nvSpPr>
        <p:spPr bwMode="auto">
          <a:xfrm>
            <a:off x="395536" y="4732338"/>
            <a:ext cx="8064896" cy="1360958"/>
          </a:xfrm>
          <a:prstGeom prst="rect">
            <a:avLst/>
          </a:prstGeom>
          <a:solidFill>
            <a:srgbClr val="CCFFCC">
              <a:alpha val="59999"/>
            </a:srgbClr>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2400" dirty="0">
                <a:latin typeface="+mn-lt"/>
              </a:rPr>
              <a:t>Grundschule</a:t>
            </a:r>
          </a:p>
        </p:txBody>
      </p:sp>
      <p:sp>
        <p:nvSpPr>
          <p:cNvPr id="4103" name="Rectangle 5"/>
          <p:cNvSpPr>
            <a:spLocks noChangeArrowheads="1"/>
          </p:cNvSpPr>
          <p:nvPr/>
        </p:nvSpPr>
        <p:spPr bwMode="auto">
          <a:xfrm>
            <a:off x="5652120" y="1694264"/>
            <a:ext cx="2808312" cy="3042429"/>
          </a:xfrm>
          <a:prstGeom prst="rect">
            <a:avLst/>
          </a:prstGeom>
          <a:solidFill>
            <a:srgbClr val="FFBA97">
              <a:alpha val="59999"/>
            </a:srgbClr>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2200" b="1" dirty="0" smtClean="0">
                <a:latin typeface="+mn-lt"/>
              </a:rPr>
              <a:t>Gymnasium</a:t>
            </a:r>
          </a:p>
        </p:txBody>
      </p:sp>
      <p:sp>
        <p:nvSpPr>
          <p:cNvPr id="4104" name="Rectangle 6"/>
          <p:cNvSpPr>
            <a:spLocks noChangeArrowheads="1"/>
          </p:cNvSpPr>
          <p:nvPr/>
        </p:nvSpPr>
        <p:spPr bwMode="auto">
          <a:xfrm>
            <a:off x="395537" y="1694264"/>
            <a:ext cx="2952328" cy="3038074"/>
          </a:xfrm>
          <a:prstGeom prst="rect">
            <a:avLst/>
          </a:prstGeom>
          <a:solidFill>
            <a:srgbClr val="FFFF99">
              <a:alpha val="59999"/>
            </a:srgbClr>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2200" b="1" dirty="0">
                <a:latin typeface="+mn-lt"/>
              </a:rPr>
              <a:t>Gemeinschaftsschule</a:t>
            </a:r>
          </a:p>
        </p:txBody>
      </p:sp>
      <p:sp>
        <p:nvSpPr>
          <p:cNvPr id="4107" name="Text Box 22"/>
          <p:cNvSpPr txBox="1">
            <a:spLocks noChangeArrowheads="1"/>
          </p:cNvSpPr>
          <p:nvPr/>
        </p:nvSpPr>
        <p:spPr bwMode="auto">
          <a:xfrm>
            <a:off x="999217" y="245533"/>
            <a:ext cx="6732425" cy="1448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spcBef>
                <a:spcPct val="20000"/>
              </a:spcBef>
            </a:pPr>
            <a:r>
              <a:rPr lang="de-DE" altLang="de-DE" sz="4000" b="1" dirty="0" smtClean="0">
                <a:latin typeface="+mn-lt"/>
              </a:rPr>
              <a:t>Schulstruktur im Saarland     </a:t>
            </a:r>
          </a:p>
          <a:p>
            <a:pPr eaLnBrk="1" hangingPunct="1">
              <a:spcBef>
                <a:spcPct val="20000"/>
              </a:spcBef>
              <a:buFont typeface="Arial" panose="020B0604020202020204" pitchFamily="34" charset="0"/>
              <a:buNone/>
            </a:pPr>
            <a:endParaRPr lang="de-DE" altLang="de-DE" sz="4000" b="1" dirty="0">
              <a:latin typeface="+mn-lt"/>
            </a:endParaRPr>
          </a:p>
        </p:txBody>
      </p:sp>
      <p:sp>
        <p:nvSpPr>
          <p:cNvPr id="8" name="Datumsplatzhalter 3"/>
          <p:cNvSpPr txBox="1">
            <a:spLocks/>
          </p:cNvSpPr>
          <p:nvPr/>
        </p:nvSpPr>
        <p:spPr>
          <a:xfrm>
            <a:off x="1547663" y="6464040"/>
            <a:ext cx="1918207"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000" dirty="0" smtClean="0"/>
              <a:t>Info 4 </a:t>
            </a:r>
            <a:fld id="{50C1CD8C-A5F2-470E-9B79-C7DA4DFF9EC9}" type="datetime1">
              <a:rPr lang="de-DE" sz="1000" smtClean="0"/>
              <a:pPr/>
              <a:t>09.11.2022</a:t>
            </a:fld>
            <a:endParaRPr lang="de-DE" sz="1000" dirty="0"/>
          </a:p>
        </p:txBody>
      </p:sp>
      <p:sp>
        <p:nvSpPr>
          <p:cNvPr id="7" name="Rectangle 6"/>
          <p:cNvSpPr>
            <a:spLocks noChangeArrowheads="1"/>
          </p:cNvSpPr>
          <p:nvPr/>
        </p:nvSpPr>
        <p:spPr bwMode="auto">
          <a:xfrm>
            <a:off x="3347864" y="1182537"/>
            <a:ext cx="2304255" cy="1777947"/>
          </a:xfrm>
          <a:prstGeom prst="rect">
            <a:avLst/>
          </a:prstGeom>
          <a:solidFill>
            <a:schemeClr val="tx2">
              <a:lumMod val="25000"/>
              <a:lumOff val="75000"/>
              <a:alpha val="59999"/>
            </a:schemeClr>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2200" b="1" dirty="0" smtClean="0">
                <a:latin typeface="+mn-lt"/>
              </a:rPr>
              <a:t>Berufliche</a:t>
            </a:r>
            <a:br>
              <a:rPr lang="de-DE" altLang="de-DE" sz="2200" b="1" dirty="0" smtClean="0">
                <a:latin typeface="+mn-lt"/>
              </a:rPr>
            </a:br>
            <a:r>
              <a:rPr lang="de-DE" altLang="de-DE" sz="2200" b="1" dirty="0" smtClean="0">
                <a:latin typeface="+mn-lt"/>
              </a:rPr>
              <a:t> Schulen</a:t>
            </a:r>
            <a:endParaRPr lang="de-DE" altLang="de-DE" sz="2200" b="1" dirty="0">
              <a:latin typeface="+mn-lt"/>
            </a:endParaRPr>
          </a:p>
        </p:txBody>
      </p:sp>
    </p:spTree>
    <p:extLst>
      <p:ext uri="{BB962C8B-B14F-4D97-AF65-F5344CB8AC3E}">
        <p14:creationId xmlns:p14="http://schemas.microsoft.com/office/powerpoint/2010/main" val="200800612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3048855" y="1328303"/>
            <a:ext cx="770669" cy="2758971"/>
          </a:xfrm>
          <a:prstGeom prst="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vert="horz" anchor="ctr"/>
          <a:lstStyle/>
          <a:p>
            <a:pPr algn="ctr">
              <a:spcBef>
                <a:spcPts val="300"/>
              </a:spcBef>
            </a:pPr>
            <a:r>
              <a:rPr lang="de-DE" sz="950" b="1" dirty="0" smtClean="0">
                <a:solidFill>
                  <a:schemeClr val="tx1"/>
                </a:solidFill>
              </a:rPr>
              <a:t>BERUFS-FACH-SCHULE</a:t>
            </a:r>
          </a:p>
        </p:txBody>
      </p:sp>
      <p:sp>
        <p:nvSpPr>
          <p:cNvPr id="29" name="Rechteck 28"/>
          <p:cNvSpPr/>
          <p:nvPr/>
        </p:nvSpPr>
        <p:spPr>
          <a:xfrm>
            <a:off x="3990975" y="1337828"/>
            <a:ext cx="719237" cy="2754108"/>
          </a:xfrm>
          <a:prstGeom prst="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vert="horz" anchor="ctr"/>
          <a:lstStyle/>
          <a:p>
            <a:pPr algn="ctr">
              <a:spcBef>
                <a:spcPts val="300"/>
              </a:spcBef>
            </a:pPr>
            <a:r>
              <a:rPr lang="de-DE" sz="1050" b="1" dirty="0" smtClean="0">
                <a:solidFill>
                  <a:schemeClr val="tx1"/>
                </a:solidFill>
              </a:rPr>
              <a:t>FACH-OBER-SCHULE</a:t>
            </a:r>
          </a:p>
        </p:txBody>
      </p:sp>
      <p:sp>
        <p:nvSpPr>
          <p:cNvPr id="30" name="Rechteck 29"/>
          <p:cNvSpPr/>
          <p:nvPr/>
        </p:nvSpPr>
        <p:spPr>
          <a:xfrm>
            <a:off x="4872137" y="1356814"/>
            <a:ext cx="1078312" cy="2735122"/>
          </a:xfrm>
          <a:prstGeom prst="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vert="horz" anchor="ctr"/>
          <a:lstStyle/>
          <a:p>
            <a:pPr algn="ctr">
              <a:spcBef>
                <a:spcPts val="300"/>
              </a:spcBef>
            </a:pPr>
            <a:r>
              <a:rPr lang="de-DE" sz="1050" b="1" dirty="0" smtClean="0">
                <a:solidFill>
                  <a:schemeClr val="tx1"/>
                </a:solidFill>
              </a:rPr>
              <a:t>BERUFLICHES OBERSTUFEN-GYMNASIUM</a:t>
            </a:r>
          </a:p>
        </p:txBody>
      </p:sp>
      <p:sp>
        <p:nvSpPr>
          <p:cNvPr id="13" name="Rechteckige Legende 12"/>
          <p:cNvSpPr/>
          <p:nvPr/>
        </p:nvSpPr>
        <p:spPr>
          <a:xfrm>
            <a:off x="3706813" y="132924"/>
            <a:ext cx="5185667" cy="1099401"/>
          </a:xfrm>
          <a:prstGeom prst="wedgeRectCallout">
            <a:avLst>
              <a:gd name="adj1" fmla="val -28823"/>
              <a:gd name="adj2" fmla="val 92391"/>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pPr>
            <a:r>
              <a:rPr lang="de-DE" sz="1500" b="1" dirty="0" smtClean="0">
                <a:solidFill>
                  <a:schemeClr val="tx1"/>
                </a:solidFill>
              </a:rPr>
              <a:t>Je nach Schulform folgende Abschlüsse:</a:t>
            </a:r>
            <a:endParaRPr lang="de-DE" sz="1500" b="1" dirty="0">
              <a:solidFill>
                <a:schemeClr val="tx1"/>
              </a:solidFill>
            </a:endParaRPr>
          </a:p>
          <a:p>
            <a:pPr algn="ctr">
              <a:lnSpc>
                <a:spcPct val="105000"/>
              </a:lnSpc>
            </a:pPr>
            <a:r>
              <a:rPr lang="de-DE" sz="1500" dirty="0" smtClean="0">
                <a:solidFill>
                  <a:schemeClr val="tx1"/>
                </a:solidFill>
              </a:rPr>
              <a:t>Mittlerer Bildungsabschluss,  Fachhochschulreife, Allgemeine Hochschulreife (Abitur)</a:t>
            </a:r>
          </a:p>
        </p:txBody>
      </p:sp>
      <p:grpSp>
        <p:nvGrpSpPr>
          <p:cNvPr id="5" name="Gruppieren 4"/>
          <p:cNvGrpSpPr>
            <a:grpSpLocks/>
          </p:cNvGrpSpPr>
          <p:nvPr/>
        </p:nvGrpSpPr>
        <p:grpSpPr bwMode="auto">
          <a:xfrm>
            <a:off x="395288" y="4091936"/>
            <a:ext cx="8208961" cy="1258146"/>
            <a:chOff x="339138" y="3600265"/>
            <a:chExt cx="6020026" cy="1258260"/>
          </a:xfrm>
        </p:grpSpPr>
        <p:grpSp>
          <p:nvGrpSpPr>
            <p:cNvPr id="6160" name="Gruppieren 3"/>
            <p:cNvGrpSpPr>
              <a:grpSpLocks noChangeAspect="1"/>
            </p:cNvGrpSpPr>
            <p:nvPr/>
          </p:nvGrpSpPr>
          <p:grpSpPr bwMode="auto">
            <a:xfrm>
              <a:off x="343217" y="3600265"/>
              <a:ext cx="1900838" cy="1252914"/>
              <a:chOff x="323243" y="4582096"/>
              <a:chExt cx="2472973" cy="1708231"/>
            </a:xfrm>
          </p:grpSpPr>
          <p:sp>
            <p:nvSpPr>
              <p:cNvPr id="6168" name="Rectangle 23"/>
              <p:cNvSpPr>
                <a:spLocks noChangeArrowheads="1"/>
              </p:cNvSpPr>
              <p:nvPr/>
            </p:nvSpPr>
            <p:spPr bwMode="auto">
              <a:xfrm>
                <a:off x="323243" y="4582096"/>
                <a:ext cx="2472973" cy="1708231"/>
              </a:xfrm>
              <a:prstGeom prst="rect">
                <a:avLst/>
              </a:prstGeom>
              <a:solidFill>
                <a:srgbClr val="FFFF99">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solidFill>
                    <a:srgbClr val="000000"/>
                  </a:solidFill>
                  <a:latin typeface="Arial" panose="020B0604020202020204" pitchFamily="34" charset="0"/>
                </a:endParaRPr>
              </a:p>
            </p:txBody>
          </p:sp>
          <p:sp>
            <p:nvSpPr>
              <p:cNvPr id="6179" name="Text Box 8"/>
              <p:cNvSpPr txBox="1">
                <a:spLocks noChangeArrowheads="1"/>
              </p:cNvSpPr>
              <p:nvPr/>
            </p:nvSpPr>
            <p:spPr bwMode="auto">
              <a:xfrm>
                <a:off x="346093" y="4588730"/>
                <a:ext cx="2297133" cy="377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200" b="1" dirty="0">
                    <a:solidFill>
                      <a:srgbClr val="000000"/>
                    </a:solidFill>
                    <a:latin typeface="+mn-lt"/>
                  </a:rPr>
                  <a:t>Gemeinschaftsschule</a:t>
                </a:r>
              </a:p>
            </p:txBody>
          </p:sp>
        </p:grpSp>
        <p:grpSp>
          <p:nvGrpSpPr>
            <p:cNvPr id="6161" name="Gruppieren 1"/>
            <p:cNvGrpSpPr>
              <a:grpSpLocks noChangeAspect="1"/>
            </p:cNvGrpSpPr>
            <p:nvPr/>
          </p:nvGrpSpPr>
          <p:grpSpPr bwMode="auto">
            <a:xfrm>
              <a:off x="4458326" y="3605128"/>
              <a:ext cx="1900838" cy="1227668"/>
              <a:chOff x="6107220" y="4528689"/>
              <a:chExt cx="2591605" cy="1673810"/>
            </a:xfrm>
          </p:grpSpPr>
          <p:sp>
            <p:nvSpPr>
              <p:cNvPr id="6163" name="Rectangle 25"/>
              <p:cNvSpPr>
                <a:spLocks noChangeArrowheads="1"/>
              </p:cNvSpPr>
              <p:nvPr/>
            </p:nvSpPr>
            <p:spPr bwMode="auto">
              <a:xfrm>
                <a:off x="6107220" y="4528689"/>
                <a:ext cx="2591605" cy="1673810"/>
              </a:xfrm>
              <a:prstGeom prst="rect">
                <a:avLst/>
              </a:prstGeom>
              <a:solidFill>
                <a:srgbClr val="FFBA97">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solidFill>
                    <a:srgbClr val="000000"/>
                  </a:solidFill>
                  <a:latin typeface="Arial" panose="020B0604020202020204" pitchFamily="34" charset="0"/>
                </a:endParaRPr>
              </a:p>
            </p:txBody>
          </p:sp>
          <p:sp>
            <p:nvSpPr>
              <p:cNvPr id="6167" name="Text Box 8"/>
              <p:cNvSpPr txBox="1">
                <a:spLocks noChangeArrowheads="1"/>
              </p:cNvSpPr>
              <p:nvPr/>
            </p:nvSpPr>
            <p:spPr bwMode="auto">
              <a:xfrm>
                <a:off x="6107220" y="4563333"/>
                <a:ext cx="1446805" cy="377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200" b="1" dirty="0">
                    <a:solidFill>
                      <a:srgbClr val="000000"/>
                    </a:solidFill>
                    <a:latin typeface="+mn-lt"/>
                  </a:rPr>
                  <a:t>Gymnasium</a:t>
                </a:r>
              </a:p>
            </p:txBody>
          </p:sp>
        </p:grpSp>
        <p:sp>
          <p:nvSpPr>
            <p:cNvPr id="6162" name="Rectangle 7"/>
            <p:cNvSpPr>
              <a:spLocks noChangeArrowheads="1"/>
            </p:cNvSpPr>
            <p:nvPr/>
          </p:nvSpPr>
          <p:spPr bwMode="auto">
            <a:xfrm>
              <a:off x="339138" y="4149215"/>
              <a:ext cx="6017557" cy="709310"/>
            </a:xfrm>
            <a:prstGeom prst="rect">
              <a:avLst/>
            </a:prstGeom>
            <a:solidFill>
              <a:srgbClr val="CCFFCC"/>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defTabSz="914400" eaLnBrk="1" hangingPunct="1"/>
              <a:r>
                <a:rPr lang="de-DE" altLang="de-DE" sz="2800" b="1" dirty="0">
                  <a:solidFill>
                    <a:srgbClr val="000000"/>
                  </a:solidFill>
                  <a:latin typeface="+mn-lt"/>
                </a:rPr>
                <a:t>Grundschule</a:t>
              </a:r>
            </a:p>
          </p:txBody>
        </p:sp>
      </p:grpSp>
      <p:sp>
        <p:nvSpPr>
          <p:cNvPr id="7" name="Textfeld 6"/>
          <p:cNvSpPr txBox="1">
            <a:spLocks noChangeArrowheads="1"/>
          </p:cNvSpPr>
          <p:nvPr/>
        </p:nvSpPr>
        <p:spPr bwMode="auto">
          <a:xfrm>
            <a:off x="395288" y="5503217"/>
            <a:ext cx="83518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200" b="1" dirty="0" smtClean="0">
                <a:latin typeface="+mn-lt"/>
              </a:rPr>
              <a:t>Je nach Schulform besteht nach Abschluss die Möglichkeit einer Berufsausbildung, des Besuchs der Fachoberschule, eines Beruflichen Oberstufengymnasiums oder einer </a:t>
            </a:r>
            <a:r>
              <a:rPr lang="de-DE" altLang="de-DE" sz="1200" b="1" dirty="0">
                <a:latin typeface="+mn-lt"/>
              </a:rPr>
              <a:t>Höheren Berufsfachschule sowie des Studiums an einer </a:t>
            </a:r>
            <a:r>
              <a:rPr lang="de-DE" altLang="de-DE" sz="1200" b="1" dirty="0" smtClean="0">
                <a:latin typeface="+mn-lt"/>
              </a:rPr>
              <a:t>Fachhochschule bzw. Universität.</a:t>
            </a:r>
            <a:endParaRPr lang="de-DE" altLang="de-DE" sz="1200" b="1" dirty="0">
              <a:latin typeface="+mn-lt"/>
            </a:endParaRPr>
          </a:p>
        </p:txBody>
      </p:sp>
      <p:sp>
        <p:nvSpPr>
          <p:cNvPr id="8" name="Textfeld 7"/>
          <p:cNvSpPr txBox="1">
            <a:spLocks noChangeArrowheads="1"/>
          </p:cNvSpPr>
          <p:nvPr/>
        </p:nvSpPr>
        <p:spPr bwMode="auto">
          <a:xfrm>
            <a:off x="250825" y="331788"/>
            <a:ext cx="34559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2000" b="1" dirty="0">
                <a:latin typeface="+mn-lt"/>
              </a:rPr>
              <a:t>Möglichkeiten der</a:t>
            </a:r>
            <a:br>
              <a:rPr lang="de-DE" altLang="de-DE" sz="2000" b="1" dirty="0">
                <a:latin typeface="+mn-lt"/>
              </a:rPr>
            </a:br>
            <a:r>
              <a:rPr lang="de-DE" altLang="de-DE" sz="2000" b="1" dirty="0">
                <a:latin typeface="+mn-lt"/>
              </a:rPr>
              <a:t>beruflichen Bildung</a:t>
            </a:r>
          </a:p>
        </p:txBody>
      </p:sp>
      <p:sp>
        <p:nvSpPr>
          <p:cNvPr id="36"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09.11.2022</a:t>
            </a:fld>
            <a:endParaRPr lang="de-DE" sz="1000" dirty="0"/>
          </a:p>
        </p:txBody>
      </p:sp>
      <p:sp>
        <p:nvSpPr>
          <p:cNvPr id="35" name="Rechteckiger Pfeil 34"/>
          <p:cNvSpPr/>
          <p:nvPr/>
        </p:nvSpPr>
        <p:spPr>
          <a:xfrm>
            <a:off x="1222673" y="2060848"/>
            <a:ext cx="1728048" cy="1916686"/>
          </a:xfrm>
          <a:prstGeom prst="bentArrow">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pPr>
            <a:endParaRPr lang="de-DE" sz="1500" dirty="0" smtClean="0">
              <a:solidFill>
                <a:schemeClr val="tx1"/>
              </a:solidFill>
            </a:endParaRPr>
          </a:p>
        </p:txBody>
      </p:sp>
      <p:sp>
        <p:nvSpPr>
          <p:cNvPr id="37" name="Rechteckiger Pfeil 36"/>
          <p:cNvSpPr/>
          <p:nvPr/>
        </p:nvSpPr>
        <p:spPr>
          <a:xfrm flipH="1">
            <a:off x="6026649" y="2060848"/>
            <a:ext cx="1728048" cy="1916686"/>
          </a:xfrm>
          <a:prstGeom prst="bentArrow">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pPr>
            <a:endParaRPr lang="de-DE" sz="1500" dirty="0" smtClean="0">
              <a:solidFill>
                <a:schemeClr val="tx1"/>
              </a:solidFill>
            </a:endParaRPr>
          </a:p>
        </p:txBody>
      </p:sp>
    </p:spTree>
    <p:extLst>
      <p:ext uri="{BB962C8B-B14F-4D97-AF65-F5344CB8AC3E}">
        <p14:creationId xmlns:p14="http://schemas.microsoft.com/office/powerpoint/2010/main" val="320322779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up)">
                                      <p:cBhvr>
                                        <p:cTn id="12" dur="20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up)">
                                      <p:cBhvr>
                                        <p:cTn id="17" dur="20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circle(in)">
                                      <p:cBhvr>
                                        <p:cTn id="22" dur="20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circle(in)">
                                      <p:cBhvr>
                                        <p:cTn id="27" dur="20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circle(in)">
                                      <p:cBhvr>
                                        <p:cTn id="32" dur="20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 grpId="0"/>
      <p:bldP spid="35" grpId="0" animBg="1"/>
      <p:bldP spid="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6"/>
          <p:cNvSpPr>
            <a:spLocks noChangeArrowheads="1"/>
          </p:cNvSpPr>
          <p:nvPr/>
        </p:nvSpPr>
        <p:spPr bwMode="auto">
          <a:xfrm>
            <a:off x="604684" y="1587248"/>
            <a:ext cx="7993110" cy="4312107"/>
          </a:xfrm>
          <a:prstGeom prst="rect">
            <a:avLst/>
          </a:prstGeom>
          <a:solidFill>
            <a:srgbClr val="CCFFCC">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3" name="Textfeld 2"/>
          <p:cNvSpPr txBox="1"/>
          <p:nvPr/>
        </p:nvSpPr>
        <p:spPr>
          <a:xfrm>
            <a:off x="1146686" y="1919382"/>
            <a:ext cx="6902245" cy="3647152"/>
          </a:xfrm>
          <a:prstGeom prst="rect">
            <a:avLst/>
          </a:prstGeom>
          <a:solidFill>
            <a:schemeClr val="bg1"/>
          </a:solidFill>
        </p:spPr>
        <p:txBody>
          <a:bodyPr wrap="square" rtlCol="0">
            <a:spAutoFit/>
          </a:bodyPr>
          <a:lstStyle/>
          <a:p>
            <a:pPr>
              <a:lnSpc>
                <a:spcPct val="105000"/>
              </a:lnSpc>
            </a:pPr>
            <a:r>
              <a:rPr lang="de-DE" sz="2000" dirty="0" smtClean="0"/>
              <a:t>Sie kennen Ihr Kind und Vertrauen der </a:t>
            </a:r>
            <a:r>
              <a:rPr lang="de-DE" sz="2000" b="1" dirty="0" smtClean="0"/>
              <a:t>Beratung der Grundschule</a:t>
            </a:r>
          </a:p>
          <a:p>
            <a:pPr>
              <a:lnSpc>
                <a:spcPct val="105000"/>
              </a:lnSpc>
            </a:pPr>
            <a:endParaRPr lang="de-DE" sz="2000" dirty="0"/>
          </a:p>
          <a:p>
            <a:pPr>
              <a:lnSpc>
                <a:spcPct val="105000"/>
              </a:lnSpc>
            </a:pPr>
            <a:r>
              <a:rPr lang="de-DE" sz="2000" dirty="0" smtClean="0"/>
              <a:t>Bitte nutzen Sie auch die </a:t>
            </a:r>
            <a:r>
              <a:rPr lang="de-DE" sz="2000" b="1" dirty="0" smtClean="0"/>
              <a:t>individuellen Beratungsangebote </a:t>
            </a:r>
            <a:r>
              <a:rPr lang="de-DE" sz="2000" dirty="0" smtClean="0"/>
              <a:t>an den Gemeinschaftsschule </a:t>
            </a:r>
            <a:r>
              <a:rPr lang="de-DE" sz="2000" u="sng" dirty="0" smtClean="0"/>
              <a:t>in Ihrer Nachbarschaft</a:t>
            </a:r>
            <a:r>
              <a:rPr lang="de-DE" sz="2000" dirty="0" smtClean="0"/>
              <a:t> und der Gymnasien </a:t>
            </a:r>
          </a:p>
          <a:p>
            <a:pPr>
              <a:lnSpc>
                <a:spcPct val="105000"/>
              </a:lnSpc>
            </a:pPr>
            <a:endParaRPr lang="de-DE" sz="2000" dirty="0"/>
          </a:p>
          <a:p>
            <a:pPr>
              <a:lnSpc>
                <a:spcPct val="105000"/>
              </a:lnSpc>
            </a:pPr>
            <a:r>
              <a:rPr lang="de-DE" sz="2000" dirty="0" smtClean="0"/>
              <a:t>Die Informationsveranstaltungen und die Tage der offenen Tür an den einzelnen Schulstandorten geben weitere Entscheidungshilfen, um für Ihr Kind den </a:t>
            </a:r>
            <a:r>
              <a:rPr lang="de-DE" sz="2000" b="1" dirty="0" smtClean="0"/>
              <a:t>passenden Schulstandort</a:t>
            </a:r>
            <a:r>
              <a:rPr lang="de-DE" sz="2000" dirty="0" smtClean="0"/>
              <a:t> zu finden.</a:t>
            </a:r>
          </a:p>
        </p:txBody>
      </p:sp>
      <p:sp>
        <p:nvSpPr>
          <p:cNvPr id="5" name="Textfeld 4"/>
          <p:cNvSpPr txBox="1"/>
          <p:nvPr/>
        </p:nvSpPr>
        <p:spPr>
          <a:xfrm>
            <a:off x="914400" y="715534"/>
            <a:ext cx="6739345" cy="544765"/>
          </a:xfrm>
          <a:prstGeom prst="rect">
            <a:avLst/>
          </a:prstGeom>
          <a:noFill/>
        </p:spPr>
        <p:txBody>
          <a:bodyPr wrap="none" rtlCol="0">
            <a:spAutoFit/>
          </a:bodyPr>
          <a:lstStyle/>
          <a:p>
            <a:pPr>
              <a:lnSpc>
                <a:spcPct val="105000"/>
              </a:lnSpc>
            </a:pPr>
            <a:r>
              <a:rPr lang="de-DE" sz="2800" b="1" dirty="0" smtClean="0"/>
              <a:t>Entscheidungshilfen bei der Schulwahl</a:t>
            </a:r>
          </a:p>
        </p:txBody>
      </p:sp>
    </p:spTree>
    <p:extLst>
      <p:ext uri="{BB962C8B-B14F-4D97-AF65-F5344CB8AC3E}">
        <p14:creationId xmlns:p14="http://schemas.microsoft.com/office/powerpoint/2010/main" val="1051485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16"/>
          <p:cNvSpPr>
            <a:spLocks noChangeArrowheads="1"/>
          </p:cNvSpPr>
          <p:nvPr/>
        </p:nvSpPr>
        <p:spPr bwMode="auto">
          <a:xfrm>
            <a:off x="467430" y="917575"/>
            <a:ext cx="8137130" cy="5118894"/>
          </a:xfrm>
          <a:prstGeom prst="rect">
            <a:avLst/>
          </a:prstGeom>
          <a:solidFill>
            <a:srgbClr val="CCFFCC">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30725" name="Text Box 3"/>
          <p:cNvSpPr txBox="1">
            <a:spLocks noChangeArrowheads="1"/>
          </p:cNvSpPr>
          <p:nvPr/>
        </p:nvSpPr>
        <p:spPr bwMode="auto">
          <a:xfrm>
            <a:off x="358775" y="179388"/>
            <a:ext cx="61173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20000"/>
              </a:spcBef>
              <a:buFont typeface="Arial" panose="020B0604020202020204" pitchFamily="34" charset="0"/>
              <a:buNone/>
            </a:pPr>
            <a:r>
              <a:rPr lang="de-DE" altLang="de-DE" sz="4000" b="1" dirty="0">
                <a:latin typeface="Saar" panose="00000500000000000000" pitchFamily="2" charset="0"/>
              </a:rPr>
              <a:t>Anmeldung und Termine</a:t>
            </a:r>
          </a:p>
        </p:txBody>
      </p:sp>
      <p:sp>
        <p:nvSpPr>
          <p:cNvPr id="297996" name="AutoShape 12"/>
          <p:cNvSpPr>
            <a:spLocks noChangeArrowheads="1"/>
          </p:cNvSpPr>
          <p:nvPr/>
        </p:nvSpPr>
        <p:spPr bwMode="auto">
          <a:xfrm>
            <a:off x="588963" y="1096963"/>
            <a:ext cx="2879725" cy="2519362"/>
          </a:xfrm>
          <a:prstGeom prst="roundRect">
            <a:avLst>
              <a:gd name="adj" fmla="val 16667"/>
            </a:avLst>
          </a:prstGeom>
          <a:solidFill>
            <a:schemeClr val="bg1"/>
          </a:solidFill>
          <a:ln w="9525" algn="ctr">
            <a:solidFill>
              <a:schemeClr val="tx1"/>
            </a:solidFill>
            <a:round/>
            <a:headEnd/>
            <a:tailEnd/>
          </a:ln>
        </p:spPr>
        <p:txBody>
          <a:bodyPr lIns="36000" tIns="360000" rIns="36000" bIns="3600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2800" b="1" dirty="0">
                <a:latin typeface="Saar" panose="00000500000000000000" pitchFamily="2" charset="0"/>
              </a:rPr>
              <a:t>Halbjahres-zeugnis</a:t>
            </a:r>
          </a:p>
          <a:p>
            <a:pPr algn="ctr" eaLnBrk="1" hangingPunct="1"/>
            <a:r>
              <a:rPr lang="de-DE" altLang="de-DE" sz="1800" dirty="0">
                <a:latin typeface="Saar" panose="00000500000000000000" pitchFamily="2" charset="0"/>
              </a:rPr>
              <a:t>mit </a:t>
            </a:r>
            <a:br>
              <a:rPr lang="de-DE" altLang="de-DE" sz="1800" dirty="0">
                <a:latin typeface="Saar" panose="00000500000000000000" pitchFamily="2" charset="0"/>
              </a:rPr>
            </a:br>
            <a:r>
              <a:rPr lang="de-DE" altLang="de-DE" sz="1800" dirty="0">
                <a:latin typeface="Saar" panose="00000500000000000000" pitchFamily="2" charset="0"/>
              </a:rPr>
              <a:t>Entwicklungsbericht</a:t>
            </a:r>
            <a:br>
              <a:rPr lang="de-DE" altLang="de-DE" sz="1800" dirty="0">
                <a:latin typeface="Saar" panose="00000500000000000000" pitchFamily="2" charset="0"/>
              </a:rPr>
            </a:br>
            <a:r>
              <a:rPr lang="de-DE" altLang="de-DE" sz="1800" dirty="0">
                <a:latin typeface="Saar" panose="00000500000000000000" pitchFamily="2" charset="0"/>
              </a:rPr>
              <a:t>und zusammenfassender Beurteilung</a:t>
            </a:r>
          </a:p>
        </p:txBody>
      </p:sp>
      <p:sp>
        <p:nvSpPr>
          <p:cNvPr id="297997" name="Rectangle 13"/>
          <p:cNvSpPr>
            <a:spLocks noChangeArrowheads="1"/>
          </p:cNvSpPr>
          <p:nvPr/>
        </p:nvSpPr>
        <p:spPr bwMode="auto">
          <a:xfrm>
            <a:off x="3829050" y="1708150"/>
            <a:ext cx="4668838" cy="900113"/>
          </a:xfrm>
          <a:prstGeom prst="rect">
            <a:avLst/>
          </a:prstGeom>
          <a:solidFill>
            <a:srgbClr val="FFFFFF"/>
          </a:solidFill>
          <a:ln w="9525" algn="ctr">
            <a:solidFill>
              <a:schemeClr val="tx1"/>
            </a:solidFill>
            <a:miter lim="800000"/>
            <a:headEnd/>
            <a:tailEnd/>
          </a:ln>
        </p:spPr>
        <p:txBody>
          <a:bodyPr lIns="72000" tIns="72000" rIns="72000" bIns="720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400" i="1" dirty="0">
                <a:latin typeface="Saar" panose="00000500000000000000" pitchFamily="2" charset="0"/>
              </a:rPr>
              <a:t>„Der Schülerin/Dem Schüler wird aufgrund ihrer/seiner bisherigen Leistungsentwicklung der Besuch eines Gymnasiums oder einer Gemeinschaftsschule empfohlen.“</a:t>
            </a:r>
          </a:p>
        </p:txBody>
      </p:sp>
      <p:sp>
        <p:nvSpPr>
          <p:cNvPr id="297998" name="Rectangle 14"/>
          <p:cNvSpPr>
            <a:spLocks noChangeArrowheads="1"/>
          </p:cNvSpPr>
          <p:nvPr/>
        </p:nvSpPr>
        <p:spPr bwMode="auto">
          <a:xfrm>
            <a:off x="3829050" y="1099279"/>
            <a:ext cx="3756972" cy="422405"/>
          </a:xfrm>
          <a:prstGeom prst="rect">
            <a:avLst/>
          </a:prstGeom>
          <a:solidFill>
            <a:srgbClr val="FFFFFF"/>
          </a:solidFill>
          <a:ln w="9525" algn="ctr">
            <a:solidFill>
              <a:schemeClr val="tx1"/>
            </a:solidFill>
            <a:miter lim="800000"/>
            <a:headEnd/>
            <a:tailEnd/>
          </a:ln>
        </p:spPr>
        <p:txBody>
          <a:bodyPr wrap="none" lIns="72000" tIns="72000" rIns="72000" bIns="72000" anchor="ctr">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800" dirty="0">
                <a:latin typeface="Saar" panose="00000500000000000000" pitchFamily="2" charset="0"/>
              </a:rPr>
              <a:t>Ausgabe: </a:t>
            </a:r>
            <a:r>
              <a:rPr lang="de-DE" altLang="de-DE" sz="1800" b="1" dirty="0">
                <a:latin typeface="Saar" panose="00000500000000000000" pitchFamily="2" charset="0"/>
              </a:rPr>
              <a:t>Freitag, </a:t>
            </a:r>
            <a:r>
              <a:rPr lang="de-DE" altLang="de-DE" sz="1800" b="1" dirty="0" smtClean="0">
                <a:latin typeface="Saar" panose="00000500000000000000" pitchFamily="2" charset="0"/>
              </a:rPr>
              <a:t>27. </a:t>
            </a:r>
            <a:r>
              <a:rPr lang="de-DE" altLang="de-DE" sz="1800" b="1" dirty="0">
                <a:latin typeface="Saar" panose="00000500000000000000" pitchFamily="2" charset="0"/>
              </a:rPr>
              <a:t>Januar </a:t>
            </a:r>
            <a:r>
              <a:rPr lang="de-DE" altLang="de-DE" sz="1800" b="1" dirty="0" smtClean="0">
                <a:latin typeface="Saar" panose="00000500000000000000" pitchFamily="2" charset="0"/>
              </a:rPr>
              <a:t>2023</a:t>
            </a:r>
            <a:endParaRPr lang="de-DE" altLang="de-DE" sz="1800" b="1" dirty="0">
              <a:latin typeface="Saar" panose="00000500000000000000" pitchFamily="2" charset="0"/>
            </a:endParaRPr>
          </a:p>
        </p:txBody>
      </p:sp>
      <p:sp>
        <p:nvSpPr>
          <p:cNvPr id="297999" name="Rectangle 15"/>
          <p:cNvSpPr>
            <a:spLocks noChangeArrowheads="1"/>
          </p:cNvSpPr>
          <p:nvPr/>
        </p:nvSpPr>
        <p:spPr bwMode="auto">
          <a:xfrm>
            <a:off x="3829050" y="2698750"/>
            <a:ext cx="4668838" cy="900113"/>
          </a:xfrm>
          <a:prstGeom prst="rect">
            <a:avLst/>
          </a:prstGeom>
          <a:solidFill>
            <a:srgbClr val="FFFFFF"/>
          </a:solidFill>
          <a:ln w="9525" algn="ctr">
            <a:solidFill>
              <a:schemeClr val="tx1"/>
            </a:solidFill>
            <a:miter lim="800000"/>
            <a:headEnd/>
            <a:tailEnd/>
          </a:ln>
        </p:spPr>
        <p:txBody>
          <a:bodyPr lIns="72000" tIns="72000" rIns="72000" bIns="720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400" i="1" dirty="0">
                <a:latin typeface="Saar" panose="00000500000000000000" pitchFamily="2" charset="0"/>
              </a:rPr>
              <a:t>„Der Schülerin/Dem Schüler wird aufgrund ihrer/seiner bisherigen Leistungsentwicklung der Besuch einer Gemeinschaftsschule empfohlen.“</a:t>
            </a:r>
          </a:p>
        </p:txBody>
      </p:sp>
      <p:sp>
        <p:nvSpPr>
          <p:cNvPr id="298001" name="AutoShape 17"/>
          <p:cNvSpPr>
            <a:spLocks noChangeArrowheads="1"/>
          </p:cNvSpPr>
          <p:nvPr/>
        </p:nvSpPr>
        <p:spPr bwMode="auto">
          <a:xfrm>
            <a:off x="588963" y="4005079"/>
            <a:ext cx="2879725" cy="1630362"/>
          </a:xfrm>
          <a:prstGeom prst="roundRect">
            <a:avLst>
              <a:gd name="adj" fmla="val 16667"/>
            </a:avLst>
          </a:prstGeom>
          <a:solidFill>
            <a:schemeClr val="bg1"/>
          </a:solidFill>
          <a:ln w="9525" algn="ctr">
            <a:solidFill>
              <a:schemeClr val="tx1"/>
            </a:solidFill>
            <a:round/>
            <a:headEnd/>
            <a:tailEnd/>
          </a:ln>
        </p:spPr>
        <p:txBody>
          <a:bodyPr lIns="36000" tIns="180000" rIns="36000" bIns="1800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2800" b="1" dirty="0">
                <a:latin typeface="Saar" panose="00000500000000000000" pitchFamily="2" charset="0"/>
              </a:rPr>
              <a:t>Beratungs-gespräche</a:t>
            </a:r>
          </a:p>
          <a:p>
            <a:pPr algn="ctr" eaLnBrk="1" hangingPunct="1"/>
            <a:r>
              <a:rPr lang="de-DE" altLang="de-DE" sz="1800" dirty="0">
                <a:latin typeface="Saar" panose="00000500000000000000" pitchFamily="2" charset="0"/>
              </a:rPr>
              <a:t>für die Erziehungsberechtigten</a:t>
            </a:r>
          </a:p>
        </p:txBody>
      </p:sp>
      <p:sp>
        <p:nvSpPr>
          <p:cNvPr id="298002" name="Rectangle 18"/>
          <p:cNvSpPr>
            <a:spLocks noChangeArrowheads="1"/>
          </p:cNvSpPr>
          <p:nvPr/>
        </p:nvSpPr>
        <p:spPr bwMode="auto">
          <a:xfrm>
            <a:off x="3845233" y="4689816"/>
            <a:ext cx="3612702" cy="945625"/>
          </a:xfrm>
          <a:prstGeom prst="rect">
            <a:avLst/>
          </a:prstGeom>
          <a:solidFill>
            <a:srgbClr val="FFFFFF"/>
          </a:solidFill>
          <a:ln w="9525" algn="ctr">
            <a:solidFill>
              <a:schemeClr val="tx1"/>
            </a:solidFill>
            <a:miter lim="800000"/>
            <a:headEnd/>
            <a:tailEnd/>
          </a:ln>
        </p:spPr>
        <p:txBody>
          <a:bodyPr wrap="none" lIns="72000" tIns="72000" rIns="72000" bIns="72000" anchor="ctr">
            <a:spAutoFit/>
          </a:bodyPr>
          <a:lstStyle>
            <a:lvl1pPr eaLnBrk="0" hangingPunct="0">
              <a:tabLst>
                <a:tab pos="533400" algn="l"/>
              </a:tabLst>
              <a:defRPr sz="900">
                <a:solidFill>
                  <a:schemeClr val="tx1"/>
                </a:solidFill>
                <a:latin typeface="Frutiger 45 Light" pitchFamily="34" charset="0"/>
                <a:ea typeface="Geneva" pitchFamily="47" charset="-128"/>
              </a:defRPr>
            </a:lvl1pPr>
            <a:lvl2pPr marL="742950" indent="-285750" eaLnBrk="0" hangingPunct="0">
              <a:tabLst>
                <a:tab pos="533400" algn="l"/>
              </a:tabLst>
              <a:defRPr sz="900">
                <a:solidFill>
                  <a:schemeClr val="tx1"/>
                </a:solidFill>
                <a:latin typeface="Frutiger 45 Light" pitchFamily="34" charset="0"/>
                <a:ea typeface="Geneva" pitchFamily="47" charset="-128"/>
              </a:defRPr>
            </a:lvl2pPr>
            <a:lvl3pPr marL="1143000" indent="-228600" eaLnBrk="0" hangingPunct="0">
              <a:tabLst>
                <a:tab pos="533400" algn="l"/>
              </a:tabLst>
              <a:defRPr sz="900">
                <a:solidFill>
                  <a:schemeClr val="tx1"/>
                </a:solidFill>
                <a:latin typeface="Frutiger 45 Light" pitchFamily="34" charset="0"/>
                <a:ea typeface="Geneva" pitchFamily="47" charset="-128"/>
              </a:defRPr>
            </a:lvl3pPr>
            <a:lvl4pPr marL="1600200" indent="-228600" eaLnBrk="0" hangingPunct="0">
              <a:tabLst>
                <a:tab pos="533400" algn="l"/>
              </a:tabLst>
              <a:defRPr sz="900">
                <a:solidFill>
                  <a:schemeClr val="tx1"/>
                </a:solidFill>
                <a:latin typeface="Frutiger 45 Light" pitchFamily="34" charset="0"/>
                <a:ea typeface="Geneva" pitchFamily="47" charset="-128"/>
              </a:defRPr>
            </a:lvl4pPr>
            <a:lvl5pPr marL="2057400" indent="-228600" eaLnBrk="0" hangingPunct="0">
              <a:tabLst>
                <a:tab pos="533400" algn="l"/>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533400" algn="l"/>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533400" algn="l"/>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533400" algn="l"/>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533400" algn="l"/>
              </a:tabLst>
              <a:defRPr sz="900">
                <a:solidFill>
                  <a:schemeClr val="tx1"/>
                </a:solidFill>
                <a:latin typeface="Frutiger 45 Light" pitchFamily="34" charset="0"/>
                <a:ea typeface="Geneva" pitchFamily="47" charset="-128"/>
              </a:defRPr>
            </a:lvl9pPr>
          </a:lstStyle>
          <a:p>
            <a:pPr eaLnBrk="1" hangingPunct="1"/>
            <a:r>
              <a:rPr lang="de-DE" altLang="de-DE" sz="1800" dirty="0">
                <a:latin typeface="Saar" panose="00000500000000000000" pitchFamily="2" charset="0"/>
              </a:rPr>
              <a:t>von: 	</a:t>
            </a:r>
            <a:r>
              <a:rPr lang="de-DE" altLang="de-DE" sz="1800" b="1" dirty="0" smtClean="0">
                <a:latin typeface="Saar" panose="00000500000000000000" pitchFamily="2" charset="0"/>
              </a:rPr>
              <a:t>Samstag, 28. Januar 2023</a:t>
            </a:r>
            <a:r>
              <a:rPr lang="de-DE" altLang="de-DE" sz="1800" dirty="0">
                <a:latin typeface="Saar" panose="00000500000000000000" pitchFamily="2" charset="0"/>
              </a:rPr>
              <a:t/>
            </a:r>
            <a:br>
              <a:rPr lang="de-DE" altLang="de-DE" sz="1800" dirty="0">
                <a:latin typeface="Saar" panose="00000500000000000000" pitchFamily="2" charset="0"/>
              </a:rPr>
            </a:br>
            <a:r>
              <a:rPr lang="de-DE" altLang="de-DE" sz="1800" dirty="0">
                <a:latin typeface="Saar" panose="00000500000000000000" pitchFamily="2" charset="0"/>
              </a:rPr>
              <a:t>bis:	</a:t>
            </a:r>
            <a:r>
              <a:rPr lang="de-DE" altLang="de-DE" sz="1800" b="1" dirty="0" smtClean="0">
                <a:latin typeface="Saar" panose="00000500000000000000" pitchFamily="2" charset="0"/>
              </a:rPr>
              <a:t>Dienstag, 07. Februar 2023</a:t>
            </a:r>
            <a:endParaRPr lang="de-DE" altLang="de-DE" sz="1800" b="1" dirty="0">
              <a:latin typeface="Saar" panose="00000500000000000000" pitchFamily="2" charset="0"/>
            </a:endParaRPr>
          </a:p>
          <a:p>
            <a:pPr eaLnBrk="1" hangingPunct="1"/>
            <a:endParaRPr lang="de-DE" altLang="de-DE" sz="1600" b="1" dirty="0">
              <a:latin typeface="Saar" panose="00000500000000000000" pitchFamily="2" charset="0"/>
            </a:endParaRPr>
          </a:p>
        </p:txBody>
      </p:sp>
      <p:sp>
        <p:nvSpPr>
          <p:cNvPr id="55328" name="AutoShape 32"/>
          <p:cNvSpPr>
            <a:spLocks noChangeArrowheads="1"/>
          </p:cNvSpPr>
          <p:nvPr/>
        </p:nvSpPr>
        <p:spPr bwMode="auto">
          <a:xfrm flipV="1">
            <a:off x="1852613" y="3652836"/>
            <a:ext cx="360362" cy="352243"/>
          </a:xfrm>
          <a:prstGeom prst="upArrow">
            <a:avLst>
              <a:gd name="adj1" fmla="val 55750"/>
              <a:gd name="adj2" fmla="val 63991"/>
            </a:avLst>
          </a:prstGeom>
          <a:solidFill>
            <a:srgbClr val="FFFFFF"/>
          </a:solidFill>
          <a:ln w="9525">
            <a:solidFill>
              <a:schemeClr val="tx1"/>
            </a:solidFill>
            <a:miter lim="800000"/>
            <a:headEnd/>
            <a:tailEnd/>
          </a:ln>
        </p:spPr>
        <p:txBody>
          <a:bodyPr rot="10800000"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2" name="AutoShape 32"/>
          <p:cNvSpPr>
            <a:spLocks noChangeArrowheads="1"/>
          </p:cNvSpPr>
          <p:nvPr/>
        </p:nvSpPr>
        <p:spPr bwMode="auto">
          <a:xfrm flipV="1">
            <a:off x="1852613" y="5635441"/>
            <a:ext cx="360362" cy="401028"/>
          </a:xfrm>
          <a:prstGeom prst="upArrow">
            <a:avLst>
              <a:gd name="adj1" fmla="val 55750"/>
              <a:gd name="adj2" fmla="val 63991"/>
            </a:avLst>
          </a:prstGeom>
          <a:solidFill>
            <a:srgbClr val="FFFFFF"/>
          </a:solidFill>
          <a:ln w="9525">
            <a:solidFill>
              <a:schemeClr val="tx1"/>
            </a:solidFill>
            <a:miter lim="800000"/>
            <a:headEnd/>
            <a:tailEnd/>
          </a:ln>
        </p:spPr>
        <p:txBody>
          <a:bodyPr rot="10800000"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17"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spTree>
    <p:extLst>
      <p:ext uri="{BB962C8B-B14F-4D97-AF65-F5344CB8AC3E}">
        <p14:creationId xmlns:p14="http://schemas.microsoft.com/office/powerpoint/2010/main" val="140012982"/>
      </p:ext>
    </p:extLst>
  </p:cSld>
  <p:clrMapOvr>
    <a:masterClrMapping/>
  </p:clrMapOvr>
  <p:transition>
    <p:pull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16"/>
          <p:cNvSpPr>
            <a:spLocks noChangeArrowheads="1"/>
          </p:cNvSpPr>
          <p:nvPr/>
        </p:nvSpPr>
        <p:spPr bwMode="auto">
          <a:xfrm>
            <a:off x="409575" y="917575"/>
            <a:ext cx="8088313" cy="5175250"/>
          </a:xfrm>
          <a:prstGeom prst="rect">
            <a:avLst/>
          </a:prstGeom>
          <a:solidFill>
            <a:srgbClr val="CCFFCC">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31749" name="Text Box 3"/>
          <p:cNvSpPr txBox="1">
            <a:spLocks noChangeArrowheads="1"/>
          </p:cNvSpPr>
          <p:nvPr/>
        </p:nvSpPr>
        <p:spPr bwMode="auto">
          <a:xfrm>
            <a:off x="358775" y="179388"/>
            <a:ext cx="61173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20000"/>
              </a:spcBef>
              <a:buFont typeface="Arial" panose="020B0604020202020204" pitchFamily="34" charset="0"/>
              <a:buNone/>
            </a:pPr>
            <a:r>
              <a:rPr lang="de-DE" altLang="de-DE" sz="4000" b="1" dirty="0">
                <a:latin typeface="Saar" panose="00000500000000000000" pitchFamily="2" charset="0"/>
              </a:rPr>
              <a:t>Anmeldung und Termine</a:t>
            </a:r>
          </a:p>
        </p:txBody>
      </p:sp>
      <p:sp>
        <p:nvSpPr>
          <p:cNvPr id="300038" name="AutoShape 6"/>
          <p:cNvSpPr>
            <a:spLocks noChangeArrowheads="1"/>
          </p:cNvSpPr>
          <p:nvPr/>
        </p:nvSpPr>
        <p:spPr bwMode="auto">
          <a:xfrm>
            <a:off x="588963" y="1403350"/>
            <a:ext cx="2879725" cy="4437063"/>
          </a:xfrm>
          <a:prstGeom prst="roundRect">
            <a:avLst>
              <a:gd name="adj" fmla="val 16667"/>
            </a:avLst>
          </a:prstGeom>
          <a:solidFill>
            <a:schemeClr val="bg1"/>
          </a:solidFill>
          <a:ln w="9525" algn="ctr">
            <a:solidFill>
              <a:schemeClr val="tx1"/>
            </a:solidFill>
            <a:round/>
            <a:headEnd/>
            <a:tailEnd/>
          </a:ln>
        </p:spPr>
        <p:txBody>
          <a:bodyPr lIns="36000" tIns="360000" rIns="36000" bIns="3600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3200" b="1" dirty="0">
                <a:latin typeface="Saar" panose="00000500000000000000" pitchFamily="2" charset="0"/>
              </a:rPr>
              <a:t>Anmeldung</a:t>
            </a:r>
          </a:p>
          <a:p>
            <a:pPr algn="ctr" eaLnBrk="1" hangingPunct="1"/>
            <a:endParaRPr lang="de-DE" altLang="de-DE" sz="1800" dirty="0">
              <a:latin typeface="Saar" panose="00000500000000000000" pitchFamily="2" charset="0"/>
            </a:endParaRPr>
          </a:p>
        </p:txBody>
      </p:sp>
      <p:sp>
        <p:nvSpPr>
          <p:cNvPr id="300039" name="Rectangle 7"/>
          <p:cNvSpPr>
            <a:spLocks noChangeArrowheads="1"/>
          </p:cNvSpPr>
          <p:nvPr/>
        </p:nvSpPr>
        <p:spPr bwMode="auto">
          <a:xfrm>
            <a:off x="3707880" y="3544911"/>
            <a:ext cx="4668838" cy="1684289"/>
          </a:xfrm>
          <a:prstGeom prst="rect">
            <a:avLst/>
          </a:prstGeom>
          <a:solidFill>
            <a:srgbClr val="FFFFFF"/>
          </a:solidFill>
          <a:ln w="9525" algn="ctr">
            <a:solidFill>
              <a:schemeClr val="tx1"/>
            </a:solidFill>
            <a:miter lim="800000"/>
            <a:headEnd/>
            <a:tailEnd/>
          </a:ln>
        </p:spPr>
        <p:txBody>
          <a:bodyPr lIns="72000" tIns="72000" rIns="72000" bIns="72000" anchor="ctr">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2000" dirty="0">
                <a:solidFill>
                  <a:srgbClr val="000000"/>
                </a:solidFill>
                <a:latin typeface="Saar" panose="00000500000000000000" pitchFamily="2" charset="0"/>
              </a:rPr>
              <a:t>Das </a:t>
            </a:r>
            <a:r>
              <a:rPr lang="de-DE" altLang="de-DE" sz="2000" b="1" dirty="0">
                <a:solidFill>
                  <a:srgbClr val="000000"/>
                </a:solidFill>
                <a:latin typeface="Saar" panose="00000500000000000000" pitchFamily="2" charset="0"/>
              </a:rPr>
              <a:t>Halbjahreszeugnis</a:t>
            </a:r>
            <a:r>
              <a:rPr lang="de-DE" altLang="de-DE" sz="2000" dirty="0">
                <a:solidFill>
                  <a:srgbClr val="000000"/>
                </a:solidFill>
                <a:latin typeface="Saar" panose="00000500000000000000" pitchFamily="2" charset="0"/>
              </a:rPr>
              <a:t> der Klassenstufe 4 ist mit dem </a:t>
            </a:r>
            <a:r>
              <a:rPr lang="de-DE" altLang="de-DE" sz="2000" b="1" dirty="0">
                <a:solidFill>
                  <a:srgbClr val="000000"/>
                </a:solidFill>
                <a:latin typeface="Saar" panose="00000500000000000000" pitchFamily="2" charset="0"/>
              </a:rPr>
              <a:t>Entwicklungsbericht</a:t>
            </a:r>
            <a:r>
              <a:rPr lang="de-DE" altLang="de-DE" sz="2000" dirty="0">
                <a:solidFill>
                  <a:srgbClr val="000000"/>
                </a:solidFill>
                <a:latin typeface="Saar" panose="00000500000000000000" pitchFamily="2" charset="0"/>
              </a:rPr>
              <a:t> im </a:t>
            </a:r>
            <a:r>
              <a:rPr lang="de-DE" altLang="de-DE" sz="2000" b="1" dirty="0">
                <a:solidFill>
                  <a:srgbClr val="000000"/>
                </a:solidFill>
                <a:latin typeface="Saar" panose="00000500000000000000" pitchFamily="2" charset="0"/>
              </a:rPr>
              <a:t>Original</a:t>
            </a:r>
            <a:r>
              <a:rPr lang="de-DE" altLang="de-DE" sz="2000" dirty="0">
                <a:solidFill>
                  <a:srgbClr val="000000"/>
                </a:solidFill>
                <a:latin typeface="Saar" panose="00000500000000000000" pitchFamily="2" charset="0"/>
              </a:rPr>
              <a:t> mitzubringen. Das Original </a:t>
            </a:r>
            <a:r>
              <a:rPr lang="de-DE" altLang="de-DE" sz="2000" b="1" dirty="0">
                <a:solidFill>
                  <a:srgbClr val="000000"/>
                </a:solidFill>
                <a:latin typeface="Saar" panose="00000500000000000000" pitchFamily="2" charset="0"/>
              </a:rPr>
              <a:t>verbleibt</a:t>
            </a:r>
            <a:r>
              <a:rPr lang="de-DE" altLang="de-DE" sz="2000" dirty="0">
                <a:solidFill>
                  <a:srgbClr val="000000"/>
                </a:solidFill>
                <a:latin typeface="Saar" panose="00000500000000000000" pitchFamily="2" charset="0"/>
              </a:rPr>
              <a:t> an der weiterführenden Schule.</a:t>
            </a:r>
          </a:p>
        </p:txBody>
      </p:sp>
      <p:sp>
        <p:nvSpPr>
          <p:cNvPr id="300043" name="Rectangle 11"/>
          <p:cNvSpPr>
            <a:spLocks noChangeArrowheads="1"/>
          </p:cNvSpPr>
          <p:nvPr/>
        </p:nvSpPr>
        <p:spPr bwMode="auto">
          <a:xfrm>
            <a:off x="3722914" y="1856208"/>
            <a:ext cx="4098411" cy="1068736"/>
          </a:xfrm>
          <a:prstGeom prst="rect">
            <a:avLst/>
          </a:prstGeom>
          <a:solidFill>
            <a:srgbClr val="FFFFFF"/>
          </a:solidFill>
          <a:ln w="9525" algn="ctr">
            <a:solidFill>
              <a:schemeClr val="tx1"/>
            </a:solidFill>
            <a:miter lim="800000"/>
            <a:headEnd/>
            <a:tailEnd/>
          </a:ln>
        </p:spPr>
        <p:txBody>
          <a:bodyPr wrap="none" lIns="72000" tIns="72000" rIns="72000" bIns="72000" anchor="ctr">
            <a:spAutoFit/>
          </a:bodyPr>
          <a:lstStyle>
            <a:lvl1pPr eaLnBrk="0" hangingPunct="0">
              <a:tabLst>
                <a:tab pos="533400" algn="l"/>
              </a:tabLst>
              <a:defRPr sz="900">
                <a:solidFill>
                  <a:schemeClr val="tx1"/>
                </a:solidFill>
                <a:latin typeface="Frutiger 45 Light" pitchFamily="34" charset="0"/>
                <a:ea typeface="Geneva" pitchFamily="47" charset="-128"/>
              </a:defRPr>
            </a:lvl1pPr>
            <a:lvl2pPr marL="742950" indent="-285750" eaLnBrk="0" hangingPunct="0">
              <a:tabLst>
                <a:tab pos="533400" algn="l"/>
              </a:tabLst>
              <a:defRPr sz="900">
                <a:solidFill>
                  <a:schemeClr val="tx1"/>
                </a:solidFill>
                <a:latin typeface="Frutiger 45 Light" pitchFamily="34" charset="0"/>
                <a:ea typeface="Geneva" pitchFamily="47" charset="-128"/>
              </a:defRPr>
            </a:lvl2pPr>
            <a:lvl3pPr marL="1143000" indent="-228600" eaLnBrk="0" hangingPunct="0">
              <a:tabLst>
                <a:tab pos="533400" algn="l"/>
              </a:tabLst>
              <a:defRPr sz="900">
                <a:solidFill>
                  <a:schemeClr val="tx1"/>
                </a:solidFill>
                <a:latin typeface="Frutiger 45 Light" pitchFamily="34" charset="0"/>
                <a:ea typeface="Geneva" pitchFamily="47" charset="-128"/>
              </a:defRPr>
            </a:lvl3pPr>
            <a:lvl4pPr marL="1600200" indent="-228600" eaLnBrk="0" hangingPunct="0">
              <a:tabLst>
                <a:tab pos="533400" algn="l"/>
              </a:tabLst>
              <a:defRPr sz="900">
                <a:solidFill>
                  <a:schemeClr val="tx1"/>
                </a:solidFill>
                <a:latin typeface="Frutiger 45 Light" pitchFamily="34" charset="0"/>
                <a:ea typeface="Geneva" pitchFamily="47" charset="-128"/>
              </a:defRPr>
            </a:lvl4pPr>
            <a:lvl5pPr marL="2057400" indent="-228600" eaLnBrk="0" hangingPunct="0">
              <a:tabLst>
                <a:tab pos="533400" algn="l"/>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533400" algn="l"/>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533400" algn="l"/>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533400" algn="l"/>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533400" algn="l"/>
              </a:tabLst>
              <a:defRPr sz="900">
                <a:solidFill>
                  <a:schemeClr val="tx1"/>
                </a:solidFill>
                <a:latin typeface="Frutiger 45 Light" pitchFamily="34" charset="0"/>
                <a:ea typeface="Geneva" pitchFamily="47" charset="-128"/>
              </a:defRPr>
            </a:lvl9pPr>
          </a:lstStyle>
          <a:p>
            <a:pPr eaLnBrk="1" hangingPunct="1"/>
            <a:r>
              <a:rPr lang="de-DE" altLang="de-DE" sz="2000" dirty="0">
                <a:latin typeface="Saar" panose="00000500000000000000" pitchFamily="2" charset="0"/>
              </a:rPr>
              <a:t>Von	 	</a:t>
            </a:r>
            <a:r>
              <a:rPr lang="de-DE" altLang="de-DE" sz="2000" b="1" dirty="0" smtClean="0">
                <a:latin typeface="Saar" panose="00000500000000000000" pitchFamily="2" charset="0"/>
              </a:rPr>
              <a:t>Samstag, 04. März 2023</a:t>
            </a:r>
            <a:r>
              <a:rPr lang="de-DE" altLang="de-DE" sz="2000" dirty="0">
                <a:latin typeface="Saar" panose="00000500000000000000" pitchFamily="2" charset="0"/>
              </a:rPr>
              <a:t/>
            </a:r>
            <a:br>
              <a:rPr lang="de-DE" altLang="de-DE" sz="2000" dirty="0">
                <a:latin typeface="Saar" panose="00000500000000000000" pitchFamily="2" charset="0"/>
              </a:rPr>
            </a:br>
            <a:r>
              <a:rPr lang="de-DE" altLang="de-DE" sz="2000" dirty="0">
                <a:latin typeface="Saar" panose="00000500000000000000" pitchFamily="2" charset="0"/>
              </a:rPr>
              <a:t>bis		</a:t>
            </a:r>
            <a:r>
              <a:rPr lang="de-DE" altLang="de-DE" sz="2000" b="1" dirty="0">
                <a:latin typeface="Saar" panose="00000500000000000000" pitchFamily="2" charset="0"/>
              </a:rPr>
              <a:t>Dienstag, </a:t>
            </a:r>
            <a:r>
              <a:rPr lang="de-DE" altLang="de-DE" sz="2000" b="1" dirty="0" smtClean="0">
                <a:latin typeface="Saar" panose="00000500000000000000" pitchFamily="2" charset="0"/>
              </a:rPr>
              <a:t>14. März 2023</a:t>
            </a:r>
            <a:endParaRPr lang="de-DE" altLang="de-DE" sz="2000" b="1" dirty="0">
              <a:latin typeface="Saar" panose="00000500000000000000" pitchFamily="2" charset="0"/>
            </a:endParaRPr>
          </a:p>
          <a:p>
            <a:pPr eaLnBrk="1" hangingPunct="1"/>
            <a:r>
              <a:rPr lang="de-DE" altLang="de-DE" sz="2000" b="1" dirty="0">
                <a:latin typeface="Saar" panose="00000500000000000000" pitchFamily="2" charset="0"/>
              </a:rPr>
              <a:t>			 </a:t>
            </a:r>
            <a:r>
              <a:rPr lang="de-DE" altLang="de-DE" sz="2000" dirty="0">
                <a:latin typeface="Saar" panose="00000500000000000000" pitchFamily="2" charset="0"/>
              </a:rPr>
              <a:t>(auch samstags)</a:t>
            </a:r>
          </a:p>
        </p:txBody>
      </p:sp>
      <p:sp>
        <p:nvSpPr>
          <p:cNvPr id="55328" name="AutoShape 32"/>
          <p:cNvSpPr>
            <a:spLocks noChangeArrowheads="1"/>
          </p:cNvSpPr>
          <p:nvPr/>
        </p:nvSpPr>
        <p:spPr bwMode="auto">
          <a:xfrm flipV="1">
            <a:off x="1852613" y="917575"/>
            <a:ext cx="360362" cy="449263"/>
          </a:xfrm>
          <a:prstGeom prst="upArrow">
            <a:avLst>
              <a:gd name="adj1" fmla="val 55750"/>
              <a:gd name="adj2" fmla="val 63991"/>
            </a:avLst>
          </a:prstGeom>
          <a:solidFill>
            <a:srgbClr val="FFFFFF"/>
          </a:solidFill>
          <a:ln w="9525">
            <a:solidFill>
              <a:schemeClr val="tx1"/>
            </a:solidFill>
            <a:miter lim="800000"/>
            <a:headEnd/>
            <a:tailEnd/>
          </a:ln>
        </p:spPr>
        <p:txBody>
          <a:bodyPr rot="10800000"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14"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spTree>
    <p:extLst>
      <p:ext uri="{BB962C8B-B14F-4D97-AF65-F5344CB8AC3E}">
        <p14:creationId xmlns:p14="http://schemas.microsoft.com/office/powerpoint/2010/main" val="1125688804"/>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16"/>
          <p:cNvSpPr>
            <a:spLocks noChangeArrowheads="1"/>
          </p:cNvSpPr>
          <p:nvPr/>
        </p:nvSpPr>
        <p:spPr bwMode="auto">
          <a:xfrm>
            <a:off x="539440" y="899466"/>
            <a:ext cx="8147359" cy="5175795"/>
          </a:xfrm>
          <a:prstGeom prst="rect">
            <a:avLst/>
          </a:prstGeom>
          <a:solidFill>
            <a:srgbClr val="CCFFCC">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33797" name="Text Box 7"/>
          <p:cNvSpPr txBox="1">
            <a:spLocks noChangeArrowheads="1"/>
          </p:cNvSpPr>
          <p:nvPr/>
        </p:nvSpPr>
        <p:spPr bwMode="auto">
          <a:xfrm>
            <a:off x="358775" y="179388"/>
            <a:ext cx="54006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20000"/>
              </a:spcBef>
              <a:buFont typeface="Arial" panose="020B0604020202020204" pitchFamily="34" charset="0"/>
              <a:buNone/>
            </a:pPr>
            <a:r>
              <a:rPr lang="de-DE" altLang="de-DE" sz="4000" b="1" dirty="0">
                <a:latin typeface="Saar" panose="00000500000000000000" pitchFamily="2" charset="0"/>
              </a:rPr>
              <a:t>Schlussbemerkungen</a:t>
            </a:r>
          </a:p>
        </p:txBody>
      </p:sp>
      <p:sp>
        <p:nvSpPr>
          <p:cNvPr id="3" name="Rectangle 8"/>
          <p:cNvSpPr>
            <a:spLocks noChangeArrowheads="1"/>
          </p:cNvSpPr>
          <p:nvPr/>
        </p:nvSpPr>
        <p:spPr bwMode="auto">
          <a:xfrm>
            <a:off x="457199" y="1079500"/>
            <a:ext cx="831184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buFont typeface="Wingdings" panose="05000000000000000000" pitchFamily="2" charset="2"/>
              <a:buChar char="v"/>
            </a:pPr>
            <a:r>
              <a:rPr lang="de-DE" altLang="de-DE" sz="2000" dirty="0" smtClean="0">
                <a:solidFill>
                  <a:srgbClr val="000000"/>
                </a:solidFill>
                <a:latin typeface="Saar" panose="00000500000000000000" pitchFamily="2" charset="0"/>
              </a:rPr>
              <a:t>Informationen zu </a:t>
            </a:r>
            <a:r>
              <a:rPr lang="de-DE" altLang="de-DE" sz="2000" b="1" dirty="0" smtClean="0">
                <a:solidFill>
                  <a:srgbClr val="000000"/>
                </a:solidFill>
                <a:latin typeface="Saar" panose="00000500000000000000" pitchFamily="2" charset="0"/>
              </a:rPr>
              <a:t>Tagen der offenen Tür </a:t>
            </a:r>
            <a:r>
              <a:rPr lang="de-DE" altLang="de-DE" sz="2000" dirty="0" smtClean="0">
                <a:solidFill>
                  <a:srgbClr val="000000"/>
                </a:solidFill>
                <a:latin typeface="Saar" panose="00000500000000000000" pitchFamily="2" charset="0"/>
              </a:rPr>
              <a:t>und</a:t>
            </a:r>
            <a:r>
              <a:rPr lang="de-DE" altLang="de-DE" sz="2000" b="1" dirty="0" smtClean="0">
                <a:solidFill>
                  <a:srgbClr val="000000"/>
                </a:solidFill>
                <a:latin typeface="Saar" panose="00000500000000000000" pitchFamily="2" charset="0"/>
              </a:rPr>
              <a:t> Informationsabenden </a:t>
            </a:r>
            <a:r>
              <a:rPr lang="de-DE" altLang="de-DE" sz="2000" dirty="0" smtClean="0">
                <a:solidFill>
                  <a:srgbClr val="000000"/>
                </a:solidFill>
                <a:latin typeface="Saar" panose="00000500000000000000" pitchFamily="2" charset="0"/>
              </a:rPr>
              <a:t>sind an den weiterführenden </a:t>
            </a:r>
            <a:r>
              <a:rPr lang="de-DE" altLang="de-DE" sz="2000" dirty="0">
                <a:solidFill>
                  <a:srgbClr val="000000"/>
                </a:solidFill>
                <a:latin typeface="Saar" panose="00000500000000000000" pitchFamily="2" charset="0"/>
              </a:rPr>
              <a:t>Schulen </a:t>
            </a:r>
            <a:r>
              <a:rPr lang="de-DE" altLang="de-DE" sz="2000" dirty="0" smtClean="0">
                <a:solidFill>
                  <a:srgbClr val="000000"/>
                </a:solidFill>
                <a:latin typeface="Saar" panose="00000500000000000000" pitchFamily="2" charset="0"/>
              </a:rPr>
              <a:t>erhältlich.</a:t>
            </a:r>
            <a:endParaRPr lang="de-DE" altLang="de-DE" sz="2000" dirty="0">
              <a:solidFill>
                <a:srgbClr val="000000"/>
              </a:solidFill>
              <a:latin typeface="Saar" panose="00000500000000000000" pitchFamily="2" charset="0"/>
            </a:endParaRPr>
          </a:p>
        </p:txBody>
      </p:sp>
      <p:sp>
        <p:nvSpPr>
          <p:cNvPr id="2" name="Rectangle 8"/>
          <p:cNvSpPr>
            <a:spLocks noChangeArrowheads="1"/>
          </p:cNvSpPr>
          <p:nvPr/>
        </p:nvSpPr>
        <p:spPr bwMode="auto">
          <a:xfrm>
            <a:off x="457200" y="1852613"/>
            <a:ext cx="8229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buFont typeface="Wingdings" panose="05000000000000000000" pitchFamily="2" charset="2"/>
              <a:buChar char="v"/>
            </a:pPr>
            <a:r>
              <a:rPr lang="de-DE" altLang="de-DE" sz="2000" dirty="0">
                <a:solidFill>
                  <a:srgbClr val="000000"/>
                </a:solidFill>
                <a:latin typeface="Saar" panose="00000500000000000000" pitchFamily="2" charset="0"/>
              </a:rPr>
              <a:t>Bitte informieren Sie sich vor Ort. Alle Schulen haben auch eine eigene Seite im Internet und/oder schriftliches Informations-material.</a:t>
            </a:r>
          </a:p>
        </p:txBody>
      </p:sp>
      <p:sp>
        <p:nvSpPr>
          <p:cNvPr id="4" name="Rectangle 8"/>
          <p:cNvSpPr>
            <a:spLocks noChangeArrowheads="1"/>
          </p:cNvSpPr>
          <p:nvPr/>
        </p:nvSpPr>
        <p:spPr bwMode="auto">
          <a:xfrm>
            <a:off x="457200" y="2932113"/>
            <a:ext cx="8229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buFont typeface="Wingdings" panose="05000000000000000000" pitchFamily="2" charset="2"/>
              <a:buChar char="v"/>
            </a:pPr>
            <a:r>
              <a:rPr lang="de-DE" altLang="de-DE" sz="2000" dirty="0">
                <a:solidFill>
                  <a:srgbClr val="000000"/>
                </a:solidFill>
                <a:latin typeface="Saar" panose="00000500000000000000" pitchFamily="2" charset="0"/>
              </a:rPr>
              <a:t>Viele Schulen bieten eine </a:t>
            </a:r>
            <a:r>
              <a:rPr lang="de-DE" altLang="de-DE" sz="2000" b="1" dirty="0">
                <a:solidFill>
                  <a:srgbClr val="000000"/>
                </a:solidFill>
                <a:latin typeface="Saar" panose="00000500000000000000" pitchFamily="2" charset="0"/>
              </a:rPr>
              <a:t>Nachmittagsbetreuung</a:t>
            </a:r>
            <a:r>
              <a:rPr lang="de-DE" altLang="de-DE" sz="2000" dirty="0">
                <a:solidFill>
                  <a:srgbClr val="000000"/>
                </a:solidFill>
                <a:latin typeface="Saar" panose="00000500000000000000" pitchFamily="2" charset="0"/>
              </a:rPr>
              <a:t> an. Erkundigen Sie sich bitte vor Ort.</a:t>
            </a:r>
          </a:p>
        </p:txBody>
      </p:sp>
      <p:sp>
        <p:nvSpPr>
          <p:cNvPr id="5" name="Rectangle 8"/>
          <p:cNvSpPr>
            <a:spLocks noChangeArrowheads="1"/>
          </p:cNvSpPr>
          <p:nvPr/>
        </p:nvSpPr>
        <p:spPr bwMode="auto">
          <a:xfrm>
            <a:off x="457200" y="3724275"/>
            <a:ext cx="822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buFont typeface="Wingdings" panose="05000000000000000000" pitchFamily="2" charset="2"/>
              <a:buChar char="v"/>
            </a:pPr>
            <a:r>
              <a:rPr lang="de-DE" altLang="de-DE" sz="2000" dirty="0">
                <a:solidFill>
                  <a:srgbClr val="000000"/>
                </a:solidFill>
                <a:latin typeface="+mn-lt"/>
              </a:rPr>
              <a:t>weitere Informationsquellen:</a:t>
            </a:r>
          </a:p>
        </p:txBody>
      </p:sp>
      <p:sp>
        <p:nvSpPr>
          <p:cNvPr id="6" name="Rectangle 8"/>
          <p:cNvSpPr>
            <a:spLocks noChangeArrowheads="1"/>
          </p:cNvSpPr>
          <p:nvPr/>
        </p:nvSpPr>
        <p:spPr bwMode="auto">
          <a:xfrm>
            <a:off x="528808" y="4654125"/>
            <a:ext cx="8229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22313"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buFont typeface="Wingdings" panose="05000000000000000000" pitchFamily="2" charset="2"/>
              <a:buChar char="v"/>
            </a:pPr>
            <a:r>
              <a:rPr lang="de-DE" altLang="de-DE" sz="2000" dirty="0" smtClean="0">
                <a:solidFill>
                  <a:srgbClr val="000000"/>
                </a:solidFill>
                <a:latin typeface="+mn-lt"/>
              </a:rPr>
              <a:t>Broschüre</a:t>
            </a:r>
            <a:r>
              <a:rPr lang="de-DE" altLang="de-DE" sz="2000" dirty="0">
                <a:solidFill>
                  <a:srgbClr val="000000"/>
                </a:solidFill>
                <a:latin typeface="+mn-lt"/>
              </a:rPr>
              <a:t>: „Welche Schule für mein Kind?“</a:t>
            </a:r>
            <a:br>
              <a:rPr lang="de-DE" altLang="de-DE" sz="2000" dirty="0">
                <a:solidFill>
                  <a:srgbClr val="000000"/>
                </a:solidFill>
                <a:latin typeface="+mn-lt"/>
              </a:rPr>
            </a:br>
            <a:endParaRPr lang="de-DE" altLang="de-DE" sz="2000" dirty="0">
              <a:solidFill>
                <a:srgbClr val="000000"/>
              </a:solidFill>
              <a:latin typeface="+mn-lt"/>
            </a:endParaRPr>
          </a:p>
        </p:txBody>
      </p:sp>
      <p:sp>
        <p:nvSpPr>
          <p:cNvPr id="7" name="Rectangle 8"/>
          <p:cNvSpPr>
            <a:spLocks noChangeArrowheads="1"/>
          </p:cNvSpPr>
          <p:nvPr/>
        </p:nvSpPr>
        <p:spPr bwMode="auto">
          <a:xfrm>
            <a:off x="539441" y="4246617"/>
            <a:ext cx="822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22313"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buFont typeface="Wingdings" panose="05000000000000000000" pitchFamily="2" charset="2"/>
              <a:buChar char="v"/>
            </a:pPr>
            <a:r>
              <a:rPr lang="de-DE" altLang="de-DE" sz="2000" dirty="0">
                <a:solidFill>
                  <a:srgbClr val="000000"/>
                </a:solidFill>
                <a:latin typeface="+mn-lt"/>
              </a:rPr>
              <a:t>www.bildungsserver.saarland.de</a:t>
            </a:r>
          </a:p>
        </p:txBody>
      </p:sp>
      <p:sp>
        <p:nvSpPr>
          <p:cNvPr id="15"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spTree>
    <p:extLst>
      <p:ext uri="{BB962C8B-B14F-4D97-AF65-F5344CB8AC3E}">
        <p14:creationId xmlns:p14="http://schemas.microsoft.com/office/powerpoint/2010/main" val="176600920"/>
      </p:ext>
    </p:extLst>
  </p:cSld>
  <p:clrMapOvr>
    <a:masterClrMapping/>
  </p:clrMapOvr>
  <p:transition>
    <p:pull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16"/>
          <p:cNvSpPr>
            <a:spLocks noChangeArrowheads="1"/>
          </p:cNvSpPr>
          <p:nvPr/>
        </p:nvSpPr>
        <p:spPr bwMode="auto">
          <a:xfrm>
            <a:off x="539440" y="917575"/>
            <a:ext cx="7993110" cy="5103785"/>
          </a:xfrm>
          <a:prstGeom prst="rect">
            <a:avLst/>
          </a:prstGeom>
          <a:solidFill>
            <a:srgbClr val="CCFFCC">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34821" name="Text Box 5"/>
          <p:cNvSpPr txBox="1">
            <a:spLocks noChangeArrowheads="1"/>
          </p:cNvSpPr>
          <p:nvPr/>
        </p:nvSpPr>
        <p:spPr bwMode="auto">
          <a:xfrm>
            <a:off x="1331913" y="4497388"/>
            <a:ext cx="64801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spcBef>
                <a:spcPct val="50000"/>
              </a:spcBef>
            </a:pPr>
            <a:r>
              <a:rPr lang="de-DE" altLang="de-DE" sz="2400" b="1" dirty="0">
                <a:latin typeface="Saar" panose="00000500000000000000" pitchFamily="2" charset="0"/>
              </a:rPr>
              <a:t>Wir wünschen Ihrem Kind </a:t>
            </a:r>
            <a:br>
              <a:rPr lang="de-DE" altLang="de-DE" sz="2400" b="1" dirty="0">
                <a:latin typeface="Saar" panose="00000500000000000000" pitchFamily="2" charset="0"/>
              </a:rPr>
            </a:br>
            <a:r>
              <a:rPr lang="de-DE" altLang="de-DE" sz="2400" b="1" dirty="0">
                <a:latin typeface="Saar" panose="00000500000000000000" pitchFamily="2" charset="0"/>
              </a:rPr>
              <a:t>alles Gute für seine weitere Schullaufbahn!</a:t>
            </a:r>
          </a:p>
        </p:txBody>
      </p:sp>
      <p:pic>
        <p:nvPicPr>
          <p:cNvPr id="34823" name="Picture 8" descr="Bil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8225" y="1196975"/>
            <a:ext cx="198755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dirty="0"/>
          </a:p>
        </p:txBody>
      </p:sp>
    </p:spTree>
    <p:extLst>
      <p:ext uri="{BB962C8B-B14F-4D97-AF65-F5344CB8AC3E}">
        <p14:creationId xmlns:p14="http://schemas.microsoft.com/office/powerpoint/2010/main" val="3304900715"/>
      </p:ext>
    </p:extLst>
  </p:cSld>
  <p:clrMapOvr>
    <a:masterClrMapping/>
  </p:clrMapOvr>
  <p:transition>
    <p:pull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16"/>
          <p:cNvSpPr>
            <a:spLocks noChangeArrowheads="1"/>
          </p:cNvSpPr>
          <p:nvPr/>
        </p:nvSpPr>
        <p:spPr bwMode="auto">
          <a:xfrm>
            <a:off x="103239" y="1"/>
            <a:ext cx="8583561" cy="5949350"/>
          </a:xfrm>
          <a:prstGeom prst="rect">
            <a:avLst/>
          </a:prstGeom>
          <a:gradFill rotWithShape="1">
            <a:gsLst>
              <a:gs pos="0">
                <a:srgbClr val="CCFFCC">
                  <a:alpha val="79999"/>
                </a:srgbClr>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22533" name="AutoShape 2">
            <a:hlinkClick r:id="rId3" action="ppaction://hlinksldjump" highlightClick="1"/>
          </p:cNvPr>
          <p:cNvSpPr>
            <a:spLocks noChangeArrowheads="1"/>
          </p:cNvSpPr>
          <p:nvPr/>
        </p:nvSpPr>
        <p:spPr bwMode="auto">
          <a:xfrm>
            <a:off x="2051049" y="3231093"/>
            <a:ext cx="5038725" cy="360362"/>
          </a:xfrm>
          <a:prstGeom prst="actionButtonForwardNext">
            <a:avLst/>
          </a:prstGeom>
          <a:gradFill rotWithShape="1">
            <a:gsLst>
              <a:gs pos="0">
                <a:srgbClr val="99CCFF">
                  <a:alpha val="79999"/>
                </a:srgbClr>
              </a:gs>
              <a:gs pos="100000">
                <a:srgbClr val="003366">
                  <a:alpha val="79999"/>
                </a:srgbClr>
              </a:gs>
            </a:gsLst>
            <a:path path="rect">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200" b="1" dirty="0">
                <a:latin typeface="Saar" panose="00000500000000000000" pitchFamily="2" charset="0"/>
              </a:rPr>
              <a:t>Schengen-Lyzeum </a:t>
            </a:r>
            <a:r>
              <a:rPr lang="de-DE" altLang="de-DE" sz="1200" b="1" dirty="0">
                <a:solidFill>
                  <a:srgbClr val="000000"/>
                </a:solidFill>
                <a:latin typeface="Saar" panose="00000500000000000000" pitchFamily="2" charset="0"/>
              </a:rPr>
              <a:t>(bei Bedarf)</a:t>
            </a:r>
          </a:p>
        </p:txBody>
      </p:sp>
      <p:sp>
        <p:nvSpPr>
          <p:cNvPr id="22534" name="AutoShape 3">
            <a:hlinkClick r:id="rId4" action="ppaction://hlinksldjump" highlightClick="1"/>
          </p:cNvPr>
          <p:cNvSpPr>
            <a:spLocks noChangeArrowheads="1"/>
          </p:cNvSpPr>
          <p:nvPr/>
        </p:nvSpPr>
        <p:spPr bwMode="auto">
          <a:xfrm>
            <a:off x="2051050" y="4221163"/>
            <a:ext cx="5038725" cy="360362"/>
          </a:xfrm>
          <a:prstGeom prst="actionButtonForwardNext">
            <a:avLst/>
          </a:prstGeom>
          <a:gradFill rotWithShape="1">
            <a:gsLst>
              <a:gs pos="0">
                <a:srgbClr val="99CCFF">
                  <a:alpha val="79999"/>
                </a:srgbClr>
              </a:gs>
              <a:gs pos="100000">
                <a:srgbClr val="003366">
                  <a:alpha val="79999"/>
                </a:srgbClr>
              </a:gs>
            </a:gsLst>
            <a:path path="rect">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200" b="1" dirty="0">
                <a:solidFill>
                  <a:srgbClr val="000000"/>
                </a:solidFill>
                <a:latin typeface="Saar" panose="00000500000000000000" pitchFamily="2" charset="0"/>
              </a:rPr>
              <a:t>weiter mit Anmeldung und Termine</a:t>
            </a:r>
          </a:p>
        </p:txBody>
      </p:sp>
      <p:sp>
        <p:nvSpPr>
          <p:cNvPr id="22537" name="AutoShape 2">
            <a:hlinkClick r:id="" action="ppaction://hlinkshowjump?jump=nextslide" highlightClick="1"/>
          </p:cNvPr>
          <p:cNvSpPr>
            <a:spLocks noChangeArrowheads="1"/>
          </p:cNvSpPr>
          <p:nvPr/>
        </p:nvSpPr>
        <p:spPr bwMode="auto">
          <a:xfrm>
            <a:off x="2051050" y="2761457"/>
            <a:ext cx="5038725" cy="360362"/>
          </a:xfrm>
          <a:prstGeom prst="actionButtonForwardNext">
            <a:avLst/>
          </a:prstGeom>
          <a:gradFill rotWithShape="1">
            <a:gsLst>
              <a:gs pos="0">
                <a:srgbClr val="99CCFF">
                  <a:alpha val="79999"/>
                </a:srgbClr>
              </a:gs>
              <a:gs pos="100000">
                <a:srgbClr val="003366">
                  <a:alpha val="79999"/>
                </a:srgbClr>
              </a:gs>
            </a:gsLst>
            <a:path path="rect">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200" b="1" dirty="0">
                <a:latin typeface="Saar" panose="00000500000000000000" pitchFamily="2" charset="0"/>
              </a:rPr>
              <a:t>Deutsch-Französisches Gymnasium </a:t>
            </a:r>
            <a:r>
              <a:rPr lang="de-DE" altLang="de-DE" sz="1200" b="1" dirty="0">
                <a:solidFill>
                  <a:srgbClr val="000000"/>
                </a:solidFill>
                <a:latin typeface="Saar" panose="00000500000000000000" pitchFamily="2" charset="0"/>
              </a:rPr>
              <a:t>(bei Bedarf)</a:t>
            </a:r>
          </a:p>
        </p:txBody>
      </p:sp>
      <p:sp>
        <p:nvSpPr>
          <p:cNvPr id="12"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sp>
        <p:nvSpPr>
          <p:cNvPr id="7" name="AutoShape 2">
            <a:hlinkClick r:id="rId4" action="ppaction://hlinksldjump" highlightClick="1"/>
          </p:cNvPr>
          <p:cNvSpPr>
            <a:spLocks noChangeArrowheads="1"/>
          </p:cNvSpPr>
          <p:nvPr/>
        </p:nvSpPr>
        <p:spPr bwMode="auto">
          <a:xfrm>
            <a:off x="2051050" y="3744913"/>
            <a:ext cx="5038725" cy="360362"/>
          </a:xfrm>
          <a:prstGeom prst="actionButtonForwardNext">
            <a:avLst/>
          </a:prstGeom>
          <a:gradFill rotWithShape="1">
            <a:gsLst>
              <a:gs pos="0">
                <a:srgbClr val="99CCFF">
                  <a:alpha val="79999"/>
                </a:srgbClr>
              </a:gs>
              <a:gs pos="100000">
                <a:srgbClr val="003366">
                  <a:alpha val="79999"/>
                </a:srgbClr>
              </a:gs>
            </a:gsLst>
            <a:path path="rect">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200" b="1" dirty="0" smtClean="0">
                <a:latin typeface="Saar" panose="00000500000000000000" pitchFamily="2" charset="0"/>
              </a:rPr>
              <a:t>Europäische Schule Saarland </a:t>
            </a:r>
            <a:r>
              <a:rPr lang="de-DE" altLang="de-DE" sz="1200" b="1" dirty="0">
                <a:solidFill>
                  <a:srgbClr val="000000"/>
                </a:solidFill>
                <a:latin typeface="Saar" panose="00000500000000000000" pitchFamily="2" charset="0"/>
              </a:rPr>
              <a:t>(bei Bedarf)</a:t>
            </a:r>
          </a:p>
        </p:txBody>
      </p:sp>
    </p:spTree>
    <p:extLst>
      <p:ext uri="{BB962C8B-B14F-4D97-AF65-F5344CB8AC3E}">
        <p14:creationId xmlns:p14="http://schemas.microsoft.com/office/powerpoint/2010/main" val="497199108"/>
      </p:ext>
    </p:extLst>
  </p:cSld>
  <p:clrMapOvr>
    <a:masterClrMapping/>
  </p:clrMapOvr>
  <p:transition spd="slow">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158750" y="908050"/>
            <a:ext cx="8783638" cy="5267325"/>
          </a:xfrm>
          <a:prstGeom prst="rect">
            <a:avLst/>
          </a:prstGeom>
          <a:solidFill>
            <a:srgbClr val="FFBA97">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23561" name="Text Box 22"/>
          <p:cNvSpPr txBox="1">
            <a:spLocks noChangeArrowheads="1"/>
          </p:cNvSpPr>
          <p:nvPr/>
        </p:nvSpPr>
        <p:spPr bwMode="auto">
          <a:xfrm>
            <a:off x="158750" y="2044237"/>
            <a:ext cx="8783638" cy="6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spcBef>
                <a:spcPct val="20000"/>
              </a:spcBef>
              <a:buFont typeface="Arial" panose="020B0604020202020204" pitchFamily="34" charset="0"/>
              <a:buNone/>
            </a:pPr>
            <a:r>
              <a:rPr lang="de-DE" altLang="de-DE" sz="1800" b="1" dirty="0">
                <a:solidFill>
                  <a:srgbClr val="000000"/>
                </a:solidFill>
                <a:latin typeface="Saar" panose="00000500000000000000" pitchFamily="2" charset="0"/>
              </a:rPr>
              <a:t>Deutsch-Französisches Gymnasium/ </a:t>
            </a:r>
            <a:r>
              <a:rPr lang="de-DE" altLang="de-DE" sz="1800" b="1" dirty="0" err="1">
                <a:solidFill>
                  <a:srgbClr val="000000"/>
                </a:solidFill>
                <a:latin typeface="Saar" panose="00000500000000000000" pitchFamily="2" charset="0"/>
              </a:rPr>
              <a:t>Lycée</a:t>
            </a:r>
            <a:r>
              <a:rPr lang="de-DE" altLang="de-DE" sz="1800" b="1" dirty="0">
                <a:solidFill>
                  <a:srgbClr val="000000"/>
                </a:solidFill>
                <a:latin typeface="Saar" panose="00000500000000000000" pitchFamily="2" charset="0"/>
              </a:rPr>
              <a:t> franco-</a:t>
            </a:r>
            <a:r>
              <a:rPr lang="de-DE" altLang="de-DE" sz="1800" b="1" dirty="0" err="1">
                <a:solidFill>
                  <a:srgbClr val="000000"/>
                </a:solidFill>
                <a:latin typeface="Saar" panose="00000500000000000000" pitchFamily="2" charset="0"/>
              </a:rPr>
              <a:t>allemand</a:t>
            </a:r>
            <a:r>
              <a:rPr lang="de-DE" altLang="de-DE" sz="1800" b="1" dirty="0">
                <a:solidFill>
                  <a:srgbClr val="000000"/>
                </a:solidFill>
                <a:latin typeface="Saar" panose="00000500000000000000" pitchFamily="2" charset="0"/>
              </a:rPr>
              <a:t/>
            </a:r>
            <a:br>
              <a:rPr lang="de-DE" altLang="de-DE" sz="1800" b="1" dirty="0">
                <a:solidFill>
                  <a:srgbClr val="000000"/>
                </a:solidFill>
                <a:latin typeface="Saar" panose="00000500000000000000" pitchFamily="2" charset="0"/>
              </a:rPr>
            </a:br>
            <a:r>
              <a:rPr lang="de-DE" altLang="de-DE" sz="1800" b="1" dirty="0" smtClean="0">
                <a:solidFill>
                  <a:srgbClr val="000000"/>
                </a:solidFill>
                <a:latin typeface="Saar" panose="00000500000000000000" pitchFamily="2" charset="0"/>
              </a:rPr>
              <a:t>– </a:t>
            </a:r>
            <a:r>
              <a:rPr lang="de-DE" altLang="de-DE" sz="1800" b="1" dirty="0">
                <a:solidFill>
                  <a:srgbClr val="000000"/>
                </a:solidFill>
                <a:latin typeface="Saar" panose="00000500000000000000" pitchFamily="2" charset="0"/>
              </a:rPr>
              <a:t>Internationale Begegnungsschule </a:t>
            </a:r>
            <a:r>
              <a:rPr lang="de-DE" altLang="de-DE" sz="1800" b="1" dirty="0" smtClean="0">
                <a:solidFill>
                  <a:srgbClr val="000000"/>
                </a:solidFill>
                <a:latin typeface="Saar" panose="00000500000000000000" pitchFamily="2" charset="0"/>
              </a:rPr>
              <a:t>–</a:t>
            </a:r>
            <a:endParaRPr lang="de-DE" altLang="de-DE" sz="1800" b="1" dirty="0">
              <a:solidFill>
                <a:srgbClr val="000000"/>
              </a:solidFill>
              <a:latin typeface="Saar" panose="00000500000000000000" pitchFamily="2" charset="0"/>
            </a:endParaRPr>
          </a:p>
        </p:txBody>
      </p:sp>
      <p:sp>
        <p:nvSpPr>
          <p:cNvPr id="23562" name="Rectangle 16"/>
          <p:cNvSpPr>
            <a:spLocks noChangeArrowheads="1"/>
          </p:cNvSpPr>
          <p:nvPr/>
        </p:nvSpPr>
        <p:spPr bwMode="auto">
          <a:xfrm>
            <a:off x="158750" y="2640360"/>
            <a:ext cx="7552882" cy="372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63538" indent="-363538" eaLnBrk="0" hangingPunct="0">
              <a:tabLst>
                <a:tab pos="363538" algn="l"/>
              </a:tabLst>
              <a:defRPr sz="900">
                <a:solidFill>
                  <a:schemeClr val="tx1"/>
                </a:solidFill>
                <a:latin typeface="Frutiger 45 Light" pitchFamily="34" charset="0"/>
                <a:ea typeface="Geneva" pitchFamily="47" charset="-128"/>
              </a:defRPr>
            </a:lvl1pPr>
            <a:lvl2pPr marL="742950" indent="-285750" eaLnBrk="0" hangingPunct="0">
              <a:tabLst>
                <a:tab pos="363538" algn="l"/>
              </a:tabLst>
              <a:defRPr sz="900">
                <a:solidFill>
                  <a:schemeClr val="tx1"/>
                </a:solidFill>
                <a:latin typeface="Frutiger 45 Light" pitchFamily="34" charset="0"/>
                <a:ea typeface="Geneva" pitchFamily="47" charset="-128"/>
              </a:defRPr>
            </a:lvl2pPr>
            <a:lvl3pPr marL="1143000" indent="-228600" eaLnBrk="0" hangingPunct="0">
              <a:tabLst>
                <a:tab pos="363538" algn="l"/>
              </a:tabLst>
              <a:defRPr sz="900">
                <a:solidFill>
                  <a:schemeClr val="tx1"/>
                </a:solidFill>
                <a:latin typeface="Frutiger 45 Light" pitchFamily="34" charset="0"/>
                <a:ea typeface="Geneva" pitchFamily="47" charset="-128"/>
              </a:defRPr>
            </a:lvl3pPr>
            <a:lvl4pPr marL="1600200" indent="-228600" eaLnBrk="0" hangingPunct="0">
              <a:tabLst>
                <a:tab pos="363538" algn="l"/>
              </a:tabLst>
              <a:defRPr sz="900">
                <a:solidFill>
                  <a:schemeClr val="tx1"/>
                </a:solidFill>
                <a:latin typeface="Frutiger 45 Light" pitchFamily="34" charset="0"/>
                <a:ea typeface="Geneva" pitchFamily="47" charset="-128"/>
              </a:defRPr>
            </a:lvl4pPr>
            <a:lvl5pPr marL="2057400" indent="-228600" eaLnBrk="0" hangingPunct="0">
              <a:tabLst>
                <a:tab pos="363538" algn="l"/>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363538" algn="l"/>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363538" algn="l"/>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363538" algn="l"/>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363538" algn="l"/>
              </a:tabLst>
              <a:defRPr sz="900">
                <a:solidFill>
                  <a:schemeClr val="tx1"/>
                </a:solidFill>
                <a:latin typeface="Frutiger 45 Light" pitchFamily="34" charset="0"/>
                <a:ea typeface="Geneva" pitchFamily="47" charset="-128"/>
              </a:defRPr>
            </a:lvl9pPr>
          </a:lstStyle>
          <a:p>
            <a:pPr eaLnBrk="1" hangingPunct="1"/>
            <a:endParaRPr lang="de-DE" altLang="de-DE" sz="800" b="1" dirty="0">
              <a:solidFill>
                <a:srgbClr val="000000"/>
              </a:solidFill>
              <a:latin typeface="+mn-lt"/>
            </a:endParaRPr>
          </a:p>
          <a:p>
            <a:pPr eaLnBrk="1" hangingPunct="1">
              <a:spcAft>
                <a:spcPts val="600"/>
              </a:spcAft>
              <a:buFontTx/>
              <a:buChar char="•"/>
            </a:pPr>
            <a:r>
              <a:rPr lang="de-DE" altLang="de-DE" sz="1600" dirty="0" err="1" smtClean="0">
                <a:solidFill>
                  <a:srgbClr val="000000"/>
                </a:solidFill>
                <a:latin typeface="+mn-lt"/>
              </a:rPr>
              <a:t>Schüler:innen</a:t>
            </a:r>
            <a:r>
              <a:rPr lang="de-DE" altLang="de-DE" sz="1600" dirty="0" smtClean="0">
                <a:solidFill>
                  <a:srgbClr val="000000"/>
                </a:solidFill>
                <a:latin typeface="+mn-lt"/>
              </a:rPr>
              <a:t> aus </a:t>
            </a:r>
            <a:r>
              <a:rPr lang="de-DE" altLang="de-DE" sz="1600" dirty="0">
                <a:solidFill>
                  <a:srgbClr val="000000"/>
                </a:solidFill>
                <a:latin typeface="+mn-lt"/>
              </a:rPr>
              <a:t>Deutschland und Frankreich lernen in beiden Sprachen miteinander. Neben fundierten Sprachkenntnissen erwerben sie auch wichtige interkulturelle Kompetenzen.</a:t>
            </a:r>
          </a:p>
          <a:p>
            <a:pPr eaLnBrk="1" hangingPunct="1">
              <a:spcAft>
                <a:spcPts val="600"/>
              </a:spcAft>
              <a:buFontTx/>
              <a:buChar char="•"/>
            </a:pPr>
            <a:r>
              <a:rPr lang="de-DE" altLang="de-DE" sz="1600" dirty="0">
                <a:solidFill>
                  <a:srgbClr val="000000"/>
                </a:solidFill>
                <a:latin typeface="+mn-lt"/>
              </a:rPr>
              <a:t>Für die Aufnahme in Klasse 5 werden keine Französischkenntnisse vorausgesetzt.</a:t>
            </a:r>
          </a:p>
          <a:p>
            <a:pPr eaLnBrk="1" hangingPunct="1">
              <a:spcAft>
                <a:spcPts val="600"/>
              </a:spcAft>
              <a:buFontTx/>
              <a:buChar char="•"/>
            </a:pPr>
            <a:r>
              <a:rPr lang="de-DE" altLang="de-DE" sz="1600" dirty="0">
                <a:solidFill>
                  <a:srgbClr val="000000"/>
                </a:solidFill>
                <a:latin typeface="+mn-lt"/>
              </a:rPr>
              <a:t>Die Schule umfasst die Klassenstufen 5 bis 12. Sie beschäftigt deutsche und französische Lehrkräfte.</a:t>
            </a:r>
          </a:p>
          <a:p>
            <a:pPr eaLnBrk="1" hangingPunct="1">
              <a:spcAft>
                <a:spcPts val="600"/>
              </a:spcAft>
              <a:buFontTx/>
              <a:buChar char="•"/>
            </a:pPr>
            <a:r>
              <a:rPr lang="de-DE" altLang="de-DE" sz="1600" dirty="0" smtClean="0">
                <a:solidFill>
                  <a:srgbClr val="000000"/>
                </a:solidFill>
                <a:latin typeface="+mn-lt"/>
              </a:rPr>
              <a:t>Die Schule </a:t>
            </a:r>
            <a:r>
              <a:rPr lang="de-DE" altLang="de-DE" sz="1600" dirty="0">
                <a:solidFill>
                  <a:srgbClr val="000000"/>
                </a:solidFill>
                <a:latin typeface="+mn-lt"/>
              </a:rPr>
              <a:t>führt zum Deutsch-Französischen Abitur mit</a:t>
            </a:r>
            <a:br>
              <a:rPr lang="de-DE" altLang="de-DE" sz="1600" dirty="0">
                <a:solidFill>
                  <a:srgbClr val="000000"/>
                </a:solidFill>
                <a:latin typeface="+mn-lt"/>
              </a:rPr>
            </a:br>
            <a:r>
              <a:rPr lang="de-DE" altLang="de-DE" sz="1600" dirty="0">
                <a:solidFill>
                  <a:srgbClr val="000000"/>
                </a:solidFill>
                <a:latin typeface="+mn-lt"/>
              </a:rPr>
              <a:t>uneingeschränkter Studienberechtigung in beiden Ländern.</a:t>
            </a:r>
          </a:p>
          <a:p>
            <a:pPr eaLnBrk="1" hangingPunct="1">
              <a:buFontTx/>
              <a:buChar char="•"/>
            </a:pPr>
            <a:r>
              <a:rPr lang="de-DE" altLang="de-DE" sz="1600" dirty="0">
                <a:solidFill>
                  <a:srgbClr val="000000"/>
                </a:solidFill>
                <a:latin typeface="+mn-lt"/>
              </a:rPr>
              <a:t>Das DFG bietet zahlreiche Gelegenheiten zu internationalen Begegnungen und Austauschprogrammen und macht Schülerinnen und Schüler fit für Europa.</a:t>
            </a:r>
          </a:p>
          <a:p>
            <a:pPr eaLnBrk="1" hangingPunct="1"/>
            <a:endParaRPr lang="de-DE" altLang="de-DE" sz="1600" dirty="0">
              <a:solidFill>
                <a:srgbClr val="000000"/>
              </a:solidFill>
              <a:latin typeface="+mn-lt"/>
            </a:endParaRPr>
          </a:p>
        </p:txBody>
      </p:sp>
      <p:sp>
        <p:nvSpPr>
          <p:cNvPr id="23563" name="Rectangle 5"/>
          <p:cNvSpPr>
            <a:spLocks noChangeArrowheads="1"/>
          </p:cNvSpPr>
          <p:nvPr/>
        </p:nvSpPr>
        <p:spPr bwMode="auto">
          <a:xfrm>
            <a:off x="7380288" y="4461927"/>
            <a:ext cx="1536256" cy="560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4588"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r">
              <a:lnSpc>
                <a:spcPct val="90000"/>
              </a:lnSpc>
              <a:spcBef>
                <a:spcPct val="20000"/>
              </a:spcBef>
              <a:buFont typeface="Arial" panose="020B0604020202020204" pitchFamily="34" charset="0"/>
              <a:buNone/>
            </a:pPr>
            <a:r>
              <a:rPr lang="de-DE" altLang="de-DE" sz="1050" dirty="0">
                <a:solidFill>
                  <a:srgbClr val="000000"/>
                </a:solidFill>
                <a:latin typeface="Saar" panose="00000500000000000000" pitchFamily="2" charset="0"/>
              </a:rPr>
              <a:t>Weitere Informationen:</a:t>
            </a:r>
          </a:p>
          <a:p>
            <a:pPr algn="r">
              <a:lnSpc>
                <a:spcPct val="90000"/>
              </a:lnSpc>
              <a:spcBef>
                <a:spcPct val="20000"/>
              </a:spcBef>
              <a:buFont typeface="Arial" panose="020B0604020202020204" pitchFamily="34" charset="0"/>
              <a:buNone/>
            </a:pPr>
            <a:r>
              <a:rPr lang="de-DE" altLang="de-DE" sz="1050" dirty="0">
                <a:solidFill>
                  <a:srgbClr val="000000"/>
                </a:solidFill>
                <a:latin typeface="Saar" panose="00000500000000000000" pitchFamily="2" charset="0"/>
              </a:rPr>
              <a:t>www.dfg-lfa.org</a:t>
            </a:r>
          </a:p>
        </p:txBody>
      </p:sp>
      <p:pic>
        <p:nvPicPr>
          <p:cNvPr id="2356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0" y="211915"/>
            <a:ext cx="7221538" cy="175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5"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5786" y="5022850"/>
            <a:ext cx="1176601"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spTree>
    <p:extLst>
      <p:ext uri="{BB962C8B-B14F-4D97-AF65-F5344CB8AC3E}">
        <p14:creationId xmlns:p14="http://schemas.microsoft.com/office/powerpoint/2010/main" val="3709077406"/>
      </p:ext>
    </p:extLst>
  </p:cSld>
  <p:clrMapOvr>
    <a:masterClrMapping/>
  </p:clrMapOvr>
  <p:transition spd="med">
    <p:pull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468313" y="800100"/>
            <a:ext cx="8229600" cy="5112295"/>
          </a:xfrm>
          <a:prstGeom prst="rect">
            <a:avLst/>
          </a:prstGeom>
          <a:solidFill>
            <a:srgbClr val="FFBA97">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24580" name="Inhaltsplatzhalter 2"/>
          <p:cNvSpPr>
            <a:spLocks noGrp="1"/>
          </p:cNvSpPr>
          <p:nvPr>
            <p:ph type="body" sz="quarter" idx="11"/>
          </p:nvPr>
        </p:nvSpPr>
        <p:spPr bwMode="auto">
          <a:xfrm>
            <a:off x="914400" y="2204830"/>
            <a:ext cx="7274055" cy="352849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0000" tIns="180000"/>
          <a:lstStyle/>
          <a:p>
            <a:pPr marL="363538" indent="-363538">
              <a:lnSpc>
                <a:spcPct val="100000"/>
              </a:lnSpc>
              <a:spcBef>
                <a:spcPts val="0"/>
              </a:spcBef>
              <a:spcAft>
                <a:spcPts val="600"/>
              </a:spcAft>
              <a:buFontTx/>
              <a:buChar char="•"/>
              <a:tabLst>
                <a:tab pos="363538" algn="l"/>
              </a:tabLst>
            </a:pPr>
            <a:r>
              <a:rPr lang="de-DE" altLang="de-DE" sz="1600" cap="none" spc="0" dirty="0">
                <a:solidFill>
                  <a:srgbClr val="000000"/>
                </a:solidFill>
                <a:latin typeface="+mn-lt"/>
                <a:ea typeface="Geneva" pitchFamily="47" charset="-128"/>
                <a:cs typeface="+mn-cs"/>
              </a:rPr>
              <a:t>Klassenstufe 5: ausschließlich Klassen mit Deutsch als Erstsprache mit verstärktem Französischunterricht (8 Wochenstunden) und fakultativem Englischunterricht</a:t>
            </a:r>
            <a:r>
              <a:rPr lang="de-DE" altLang="de-DE" sz="1600" cap="none" spc="0" dirty="0" smtClean="0">
                <a:solidFill>
                  <a:srgbClr val="000000"/>
                </a:solidFill>
                <a:latin typeface="+mn-lt"/>
                <a:ea typeface="Geneva" pitchFamily="47" charset="-128"/>
                <a:cs typeface="+mn-cs"/>
              </a:rPr>
              <a:t>. </a:t>
            </a:r>
            <a:endParaRPr lang="de-DE" altLang="de-DE" sz="1600" cap="none" spc="0" dirty="0">
              <a:solidFill>
                <a:srgbClr val="000000"/>
              </a:solidFill>
              <a:latin typeface="+mn-lt"/>
              <a:ea typeface="Geneva" pitchFamily="47" charset="-128"/>
              <a:cs typeface="+mn-cs"/>
            </a:endParaRPr>
          </a:p>
          <a:p>
            <a:pPr marL="363538" indent="-363538">
              <a:lnSpc>
                <a:spcPct val="100000"/>
              </a:lnSpc>
              <a:spcBef>
                <a:spcPts val="0"/>
              </a:spcBef>
              <a:spcAft>
                <a:spcPts val="600"/>
              </a:spcAft>
              <a:buFontTx/>
              <a:buChar char="•"/>
              <a:tabLst>
                <a:tab pos="363538" algn="l"/>
              </a:tabLst>
            </a:pPr>
            <a:r>
              <a:rPr lang="de-DE" altLang="de-DE" sz="1600" cap="none" spc="0" dirty="0">
                <a:solidFill>
                  <a:srgbClr val="000000"/>
                </a:solidFill>
                <a:latin typeface="+mn-lt"/>
                <a:ea typeface="Geneva" pitchFamily="47" charset="-128"/>
                <a:cs typeface="+mn-cs"/>
              </a:rPr>
              <a:t>Ab Klassenstufe 6 wird in Englisch, Kunst, Musik und Sport Unterricht in deutsch-französischen Lerngruppen erteilt. </a:t>
            </a:r>
          </a:p>
          <a:p>
            <a:pPr marL="363538" indent="-363538">
              <a:lnSpc>
                <a:spcPct val="100000"/>
              </a:lnSpc>
              <a:spcBef>
                <a:spcPts val="0"/>
              </a:spcBef>
              <a:spcAft>
                <a:spcPts val="600"/>
              </a:spcAft>
              <a:buFontTx/>
              <a:buChar char="•"/>
              <a:tabLst>
                <a:tab pos="363538" algn="l"/>
              </a:tabLst>
            </a:pPr>
            <a:r>
              <a:rPr lang="de-DE" altLang="de-DE" sz="1600" cap="none" spc="0" dirty="0">
                <a:solidFill>
                  <a:srgbClr val="000000"/>
                </a:solidFill>
                <a:latin typeface="+mn-lt"/>
                <a:ea typeface="Geneva" pitchFamily="47" charset="-128"/>
                <a:cs typeface="+mn-cs"/>
              </a:rPr>
              <a:t>Ab Klassenstufe 8 kommen weitere Fächer in deutsch-französischen Lerngruppen hinzu.</a:t>
            </a:r>
          </a:p>
          <a:p>
            <a:pPr marL="363538" indent="-363538">
              <a:lnSpc>
                <a:spcPct val="100000"/>
              </a:lnSpc>
              <a:spcBef>
                <a:spcPts val="0"/>
              </a:spcBef>
              <a:spcAft>
                <a:spcPts val="600"/>
              </a:spcAft>
              <a:buFontTx/>
              <a:buChar char="•"/>
              <a:tabLst>
                <a:tab pos="363538" algn="l"/>
              </a:tabLst>
            </a:pPr>
            <a:r>
              <a:rPr lang="de-DE" altLang="de-DE" sz="1600" cap="none" spc="0" dirty="0">
                <a:solidFill>
                  <a:srgbClr val="000000"/>
                </a:solidFill>
                <a:latin typeface="+mn-lt"/>
                <a:ea typeface="Geneva" pitchFamily="47" charset="-128"/>
                <a:cs typeface="+mn-cs"/>
              </a:rPr>
              <a:t>Für bereits zweisprachige Schüler werden spezielle Klassen eingerichtet.</a:t>
            </a:r>
          </a:p>
          <a:p>
            <a:pPr marL="363538" indent="-363538">
              <a:lnSpc>
                <a:spcPct val="100000"/>
              </a:lnSpc>
              <a:spcBef>
                <a:spcPts val="0"/>
              </a:spcBef>
              <a:buFontTx/>
              <a:buChar char="•"/>
              <a:tabLst>
                <a:tab pos="363538" algn="l"/>
              </a:tabLst>
            </a:pPr>
            <a:r>
              <a:rPr lang="de-DE" altLang="de-DE" sz="1600" cap="none" spc="0" dirty="0">
                <a:solidFill>
                  <a:srgbClr val="000000"/>
                </a:solidFill>
                <a:latin typeface="+mn-lt"/>
                <a:ea typeface="Geneva" pitchFamily="47" charset="-128"/>
                <a:cs typeface="+mn-cs"/>
              </a:rPr>
              <a:t>Oberstufe in </a:t>
            </a:r>
            <a:r>
              <a:rPr lang="de-DE" altLang="de-DE" sz="1600" cap="none" spc="0" dirty="0" err="1">
                <a:solidFill>
                  <a:srgbClr val="000000"/>
                </a:solidFill>
                <a:latin typeface="+mn-lt"/>
                <a:ea typeface="Geneva" pitchFamily="47" charset="-128"/>
                <a:cs typeface="+mn-cs"/>
              </a:rPr>
              <a:t>binationalen</a:t>
            </a:r>
            <a:r>
              <a:rPr lang="de-DE" altLang="de-DE" sz="1600" cap="none" spc="0" dirty="0">
                <a:solidFill>
                  <a:srgbClr val="000000"/>
                </a:solidFill>
                <a:latin typeface="+mn-lt"/>
                <a:ea typeface="Geneva" pitchFamily="47" charset="-128"/>
                <a:cs typeface="+mn-cs"/>
              </a:rPr>
              <a:t> Klassenverbänden mit drei Zweigen: sprachlich, mathematisch-naturwissenschaftlich oder wirtschaftswissenschaftlich.</a:t>
            </a:r>
          </a:p>
          <a:p>
            <a:endParaRPr lang="de-DE" altLang="de-DE" sz="2000" dirty="0">
              <a:latin typeface="+mn-lt"/>
            </a:endParaRPr>
          </a:p>
        </p:txBody>
      </p:sp>
      <p:sp>
        <p:nvSpPr>
          <p:cNvPr id="24579" name="Titel 1"/>
          <p:cNvSpPr>
            <a:spLocks noGrp="1"/>
          </p:cNvSpPr>
          <p:nvPr>
            <p:ph type="title" idx="4294967295"/>
          </p:nvPr>
        </p:nvSpPr>
        <p:spPr bwMode="auto">
          <a:xfrm>
            <a:off x="914400" y="981075"/>
            <a:ext cx="7251405" cy="93571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0000" anchor="ctr"/>
          <a:lstStyle/>
          <a:p>
            <a:pPr algn="ctr"/>
            <a:r>
              <a:rPr lang="de-DE" altLang="de-DE" dirty="0"/>
              <a:t>Unterrichtsorganisation</a:t>
            </a:r>
          </a:p>
        </p:txBody>
      </p:sp>
      <p:pic>
        <p:nvPicPr>
          <p:cNvPr id="24583" name="Picture 6"/>
          <p:cNvPicPr>
            <a:picLocks noChangeAspect="1" noChangeArrowheads="1"/>
          </p:cNvPicPr>
          <p:nvPr/>
        </p:nvPicPr>
        <p:blipFill>
          <a:blip r:embed="rId3">
            <a:extLst>
              <a:ext uri="{28A0092B-C50C-407E-A947-70E740481C1C}">
                <a14:useLocalDpi xmlns:a14="http://schemas.microsoft.com/office/drawing/2010/main" val="0"/>
              </a:ext>
            </a:extLst>
          </a:blip>
          <a:srcRect t="-267" b="61600"/>
          <a:stretch>
            <a:fillRect/>
          </a:stretch>
        </p:blipFill>
        <p:spPr bwMode="auto">
          <a:xfrm>
            <a:off x="158750" y="144463"/>
            <a:ext cx="722153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spTree>
    <p:extLst>
      <p:ext uri="{BB962C8B-B14F-4D97-AF65-F5344CB8AC3E}">
        <p14:creationId xmlns:p14="http://schemas.microsoft.com/office/powerpoint/2010/main" val="16508465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6012200" y="1248982"/>
            <a:ext cx="3131799" cy="4324732"/>
          </a:xfrm>
          <a:prstGeom prst="rect">
            <a:avLst/>
          </a:prstGeom>
          <a:solidFill>
            <a:srgbClr val="FFBA97">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25603" name="Titel 1"/>
          <p:cNvSpPr>
            <a:spLocks noGrp="1"/>
          </p:cNvSpPr>
          <p:nvPr>
            <p:ph type="title" idx="4294967295"/>
          </p:nvPr>
        </p:nvSpPr>
        <p:spPr bwMode="auto">
          <a:xfrm>
            <a:off x="467429" y="333375"/>
            <a:ext cx="7900393" cy="915606"/>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nchor="ctr"/>
          <a:lstStyle/>
          <a:p>
            <a:r>
              <a:rPr lang="de-DE" altLang="de-DE" sz="3200" dirty="0"/>
              <a:t>Deutsch-Französische Integration</a:t>
            </a:r>
            <a:br>
              <a:rPr lang="de-DE" altLang="de-DE" sz="3200" dirty="0"/>
            </a:br>
            <a:r>
              <a:rPr lang="de-DE" altLang="de-DE" sz="3200" dirty="0"/>
              <a:t>am DFG / LFA</a:t>
            </a:r>
          </a:p>
        </p:txBody>
      </p:sp>
      <p:sp>
        <p:nvSpPr>
          <p:cNvPr id="10" name="Datumsplatzhalter 3"/>
          <p:cNvSpPr txBox="1">
            <a:spLocks/>
          </p:cNvSpPr>
          <p:nvPr/>
        </p:nvSpPr>
        <p:spPr>
          <a:xfrm>
            <a:off x="1514691"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48980"/>
            <a:ext cx="6677247" cy="4322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feld 5"/>
          <p:cNvSpPr txBox="1">
            <a:spLocks noChangeArrowheads="1"/>
          </p:cNvSpPr>
          <p:nvPr/>
        </p:nvSpPr>
        <p:spPr bwMode="auto">
          <a:xfrm>
            <a:off x="6666956" y="1461641"/>
            <a:ext cx="2513012"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Frutiger 45 Light"/>
                <a:ea typeface="Geneva"/>
                <a:cs typeface="Geneva"/>
              </a:defRPr>
            </a:lvl1pPr>
            <a:lvl2pPr marL="742950" indent="-285750">
              <a:defRPr sz="900">
                <a:solidFill>
                  <a:schemeClr val="tx1"/>
                </a:solidFill>
                <a:latin typeface="Frutiger 45 Light"/>
                <a:ea typeface="Geneva"/>
                <a:cs typeface="Geneva"/>
              </a:defRPr>
            </a:lvl2pPr>
            <a:lvl3pPr marL="1143000" indent="-228600">
              <a:defRPr sz="900">
                <a:solidFill>
                  <a:schemeClr val="tx1"/>
                </a:solidFill>
                <a:latin typeface="Frutiger 45 Light"/>
                <a:ea typeface="Geneva"/>
                <a:cs typeface="Geneva"/>
              </a:defRPr>
            </a:lvl3pPr>
            <a:lvl4pPr marL="1600200" indent="-228600">
              <a:defRPr sz="900">
                <a:solidFill>
                  <a:schemeClr val="tx1"/>
                </a:solidFill>
                <a:latin typeface="Frutiger 45 Light"/>
                <a:ea typeface="Geneva"/>
                <a:cs typeface="Geneva"/>
              </a:defRPr>
            </a:lvl4pPr>
            <a:lvl5pPr marL="2057400" indent="-228600">
              <a:defRPr sz="900">
                <a:solidFill>
                  <a:schemeClr val="tx1"/>
                </a:solidFill>
                <a:latin typeface="Frutiger 45 Light"/>
                <a:ea typeface="Geneva"/>
                <a:cs typeface="Geneva"/>
              </a:defRPr>
            </a:lvl5pPr>
            <a:lvl6pPr marL="2514600" indent="-228600" eaLnBrk="0" fontAlgn="base" hangingPunct="0">
              <a:spcBef>
                <a:spcPct val="0"/>
              </a:spcBef>
              <a:spcAft>
                <a:spcPct val="0"/>
              </a:spcAft>
              <a:defRPr sz="900">
                <a:solidFill>
                  <a:schemeClr val="tx1"/>
                </a:solidFill>
                <a:latin typeface="Frutiger 45 Light"/>
                <a:ea typeface="Geneva"/>
                <a:cs typeface="Geneva"/>
              </a:defRPr>
            </a:lvl6pPr>
            <a:lvl7pPr marL="2971800" indent="-228600" eaLnBrk="0" fontAlgn="base" hangingPunct="0">
              <a:spcBef>
                <a:spcPct val="0"/>
              </a:spcBef>
              <a:spcAft>
                <a:spcPct val="0"/>
              </a:spcAft>
              <a:defRPr sz="900">
                <a:solidFill>
                  <a:schemeClr val="tx1"/>
                </a:solidFill>
                <a:latin typeface="Frutiger 45 Light"/>
                <a:ea typeface="Geneva"/>
                <a:cs typeface="Geneva"/>
              </a:defRPr>
            </a:lvl7pPr>
            <a:lvl8pPr marL="3429000" indent="-228600" eaLnBrk="0" fontAlgn="base" hangingPunct="0">
              <a:spcBef>
                <a:spcPct val="0"/>
              </a:spcBef>
              <a:spcAft>
                <a:spcPct val="0"/>
              </a:spcAft>
              <a:defRPr sz="900">
                <a:solidFill>
                  <a:schemeClr val="tx1"/>
                </a:solidFill>
                <a:latin typeface="Frutiger 45 Light"/>
                <a:ea typeface="Geneva"/>
                <a:cs typeface="Geneva"/>
              </a:defRPr>
            </a:lvl8pPr>
            <a:lvl9pPr marL="3886200" indent="-228600" eaLnBrk="0" fontAlgn="base" hangingPunct="0">
              <a:spcBef>
                <a:spcPct val="0"/>
              </a:spcBef>
              <a:spcAft>
                <a:spcPct val="0"/>
              </a:spcAft>
              <a:defRPr sz="900">
                <a:solidFill>
                  <a:schemeClr val="tx1"/>
                </a:solidFill>
                <a:latin typeface="Frutiger 45 Light"/>
                <a:ea typeface="Geneva"/>
                <a:cs typeface="Geneva"/>
              </a:defRPr>
            </a:lvl9pPr>
          </a:lstStyle>
          <a:p>
            <a:pPr defTabSz="914400" eaLnBrk="1" hangingPunct="1"/>
            <a:r>
              <a:rPr lang="de-DE" altLang="de-DE" sz="1500" dirty="0">
                <a:solidFill>
                  <a:srgbClr val="000000"/>
                </a:solidFill>
                <a:latin typeface="Saar" panose="00000500000000000000" pitchFamily="2" charset="0"/>
              </a:rPr>
              <a:t>Deutsch- und französischsprachige Schülerinnen und Schüler werden </a:t>
            </a:r>
            <a:r>
              <a:rPr lang="de-DE" altLang="de-DE" sz="1500" b="1" dirty="0">
                <a:solidFill>
                  <a:srgbClr val="000000"/>
                </a:solidFill>
                <a:latin typeface="Saar" panose="00000500000000000000" pitchFamily="2" charset="0"/>
              </a:rPr>
              <a:t>ab Klassenstufe 6/6e</a:t>
            </a:r>
            <a:r>
              <a:rPr lang="de-DE" altLang="de-DE" sz="1500" dirty="0">
                <a:solidFill>
                  <a:srgbClr val="000000"/>
                </a:solidFill>
                <a:latin typeface="Saar" panose="00000500000000000000" pitchFamily="2" charset="0"/>
              </a:rPr>
              <a:t> in Englisch, Musik, Kunst und Sport gemeinsam unterrichtet.</a:t>
            </a:r>
          </a:p>
          <a:p>
            <a:pPr defTabSz="914400" eaLnBrk="1" hangingPunct="1"/>
            <a:r>
              <a:rPr lang="de-DE" altLang="de-DE" sz="1500" b="1" dirty="0">
                <a:solidFill>
                  <a:srgbClr val="000000"/>
                </a:solidFill>
                <a:latin typeface="Saar" panose="00000500000000000000" pitchFamily="2" charset="0"/>
              </a:rPr>
              <a:t>Ab Klassestufe 8/4e</a:t>
            </a:r>
            <a:r>
              <a:rPr lang="de-DE" altLang="de-DE" sz="1500" dirty="0">
                <a:solidFill>
                  <a:srgbClr val="000000"/>
                </a:solidFill>
                <a:latin typeface="Saar" panose="00000500000000000000" pitchFamily="2" charset="0"/>
              </a:rPr>
              <a:t> integrierte Klassen, die in Mathematik und Naturwissenschaften nach Muttersprachen getrennt unterrichtet werden.</a:t>
            </a:r>
          </a:p>
          <a:p>
            <a:pPr defTabSz="914400" eaLnBrk="1" hangingPunct="1"/>
            <a:r>
              <a:rPr lang="de-DE" altLang="de-DE" sz="1500" b="1" dirty="0">
                <a:solidFill>
                  <a:srgbClr val="000000"/>
                </a:solidFill>
                <a:latin typeface="Saar" panose="00000500000000000000" pitchFamily="2" charset="0"/>
              </a:rPr>
              <a:t>In der Oberstufe</a:t>
            </a:r>
            <a:r>
              <a:rPr lang="de-DE" altLang="de-DE" sz="1500" dirty="0">
                <a:solidFill>
                  <a:srgbClr val="000000"/>
                </a:solidFill>
                <a:latin typeface="Saar" panose="00000500000000000000" pitchFamily="2" charset="0"/>
              </a:rPr>
              <a:t> komplett integrierte Klassen, wobei die Sprachen gleichmäßig verteilt sind.</a:t>
            </a:r>
          </a:p>
        </p:txBody>
      </p:sp>
    </p:spTree>
    <p:extLst>
      <p:ext uri="{BB962C8B-B14F-4D97-AF65-F5344CB8AC3E}">
        <p14:creationId xmlns:p14="http://schemas.microsoft.com/office/powerpoint/2010/main" val="4188935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25"/>
          <p:cNvSpPr>
            <a:spLocks noChangeArrowheads="1"/>
          </p:cNvSpPr>
          <p:nvPr/>
        </p:nvSpPr>
        <p:spPr bwMode="auto">
          <a:xfrm>
            <a:off x="4727575" y="898525"/>
            <a:ext cx="3959225" cy="5219700"/>
          </a:xfrm>
          <a:prstGeom prst="rect">
            <a:avLst/>
          </a:prstGeom>
          <a:solidFill>
            <a:srgbClr val="FFBA97">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dirty="0">
              <a:latin typeface="+mn-lt"/>
            </a:endParaRPr>
          </a:p>
        </p:txBody>
      </p:sp>
      <p:sp>
        <p:nvSpPr>
          <p:cNvPr id="7173" name="Rectangle 23"/>
          <p:cNvSpPr>
            <a:spLocks noChangeArrowheads="1"/>
          </p:cNvSpPr>
          <p:nvPr/>
        </p:nvSpPr>
        <p:spPr bwMode="auto">
          <a:xfrm>
            <a:off x="409575" y="898525"/>
            <a:ext cx="3959225" cy="5219700"/>
          </a:xfrm>
          <a:prstGeom prst="rect">
            <a:avLst/>
          </a:prstGeom>
          <a:solidFill>
            <a:srgbClr val="FFFF99">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7174" name="Text Box 11"/>
          <p:cNvSpPr txBox="1">
            <a:spLocks noChangeArrowheads="1"/>
          </p:cNvSpPr>
          <p:nvPr/>
        </p:nvSpPr>
        <p:spPr bwMode="auto">
          <a:xfrm>
            <a:off x="329917" y="61400"/>
            <a:ext cx="5446019" cy="71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20000"/>
              </a:spcBef>
              <a:buFont typeface="Arial" panose="020B0604020202020204" pitchFamily="34" charset="0"/>
              <a:buNone/>
            </a:pPr>
            <a:r>
              <a:rPr lang="de-DE" altLang="de-DE" sz="4000" b="1" dirty="0" smtClean="0">
                <a:latin typeface="+mn-lt"/>
              </a:rPr>
              <a:t>Organisationsstruktur</a:t>
            </a:r>
            <a:endParaRPr lang="de-DE" altLang="de-DE" sz="4000" b="1" dirty="0">
              <a:latin typeface="+mn-lt"/>
            </a:endParaRPr>
          </a:p>
        </p:txBody>
      </p:sp>
      <p:sp>
        <p:nvSpPr>
          <p:cNvPr id="2" name="AutoShape 37"/>
          <p:cNvSpPr>
            <a:spLocks noChangeArrowheads="1"/>
          </p:cNvSpPr>
          <p:nvPr/>
        </p:nvSpPr>
        <p:spPr bwMode="auto">
          <a:xfrm>
            <a:off x="949325" y="2879725"/>
            <a:ext cx="2879725" cy="3140443"/>
          </a:xfrm>
          <a:prstGeom prst="flowChartAlternateProcess">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800" b="1" dirty="0">
                <a:latin typeface="+mn-lt"/>
              </a:rPr>
              <a:t>Klassenstufen</a:t>
            </a:r>
            <a:br>
              <a:rPr lang="de-DE" altLang="de-DE" sz="1800" b="1" dirty="0">
                <a:latin typeface="+mn-lt"/>
              </a:rPr>
            </a:br>
            <a:r>
              <a:rPr lang="de-DE" altLang="de-DE" sz="1800" b="1" dirty="0">
                <a:latin typeface="+mn-lt"/>
              </a:rPr>
              <a:t>5 – 10</a:t>
            </a:r>
          </a:p>
        </p:txBody>
      </p:sp>
      <p:grpSp>
        <p:nvGrpSpPr>
          <p:cNvPr id="3" name="Group 37"/>
          <p:cNvGrpSpPr>
            <a:grpSpLocks/>
          </p:cNvGrpSpPr>
          <p:nvPr/>
        </p:nvGrpSpPr>
        <p:grpSpPr bwMode="auto">
          <a:xfrm>
            <a:off x="949326" y="1258888"/>
            <a:ext cx="2951163" cy="1619250"/>
            <a:chOff x="3323" y="793"/>
            <a:chExt cx="1859" cy="1020"/>
          </a:xfrm>
        </p:grpSpPr>
        <p:sp>
          <p:nvSpPr>
            <p:cNvPr id="7203" name="AutoShape 37"/>
            <p:cNvSpPr>
              <a:spLocks noChangeArrowheads="1"/>
            </p:cNvSpPr>
            <p:nvPr/>
          </p:nvSpPr>
          <p:spPr bwMode="auto">
            <a:xfrm>
              <a:off x="3323" y="793"/>
              <a:ext cx="1814" cy="1020"/>
            </a:xfrm>
            <a:prstGeom prst="flowChartAlternateProcess">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b"/>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800" b="1" dirty="0">
                  <a:latin typeface="+mn-lt"/>
                </a:rPr>
                <a:t>Klassenstufen </a:t>
              </a:r>
              <a:br>
                <a:rPr lang="de-DE" altLang="de-DE" sz="1800" b="1" dirty="0">
                  <a:latin typeface="+mn-lt"/>
                </a:rPr>
              </a:br>
              <a:r>
                <a:rPr lang="de-DE" altLang="de-DE" sz="1800" b="1" dirty="0">
                  <a:latin typeface="+mn-lt"/>
                </a:rPr>
                <a:t>12 und 13</a:t>
              </a:r>
              <a:r>
                <a:rPr lang="de-DE" altLang="de-DE" sz="1800" dirty="0">
                  <a:latin typeface="+mn-lt"/>
                </a:rPr>
                <a:t/>
              </a:r>
              <a:br>
                <a:rPr lang="de-DE" altLang="de-DE" sz="1800" dirty="0">
                  <a:latin typeface="+mn-lt"/>
                </a:rPr>
              </a:br>
              <a:r>
                <a:rPr lang="de-DE" altLang="de-DE" sz="1400" dirty="0">
                  <a:latin typeface="+mn-lt"/>
                </a:rPr>
                <a:t>Hauptphase</a:t>
              </a:r>
              <a:r>
                <a:rPr lang="de-DE" altLang="de-DE" sz="1800" dirty="0">
                  <a:latin typeface="+mn-lt"/>
                </a:rPr>
                <a:t/>
              </a:r>
              <a:br>
                <a:rPr lang="de-DE" altLang="de-DE" sz="1800" dirty="0">
                  <a:latin typeface="+mn-lt"/>
                </a:rPr>
              </a:br>
              <a:r>
                <a:rPr lang="de-DE" altLang="de-DE" sz="1000" dirty="0">
                  <a:latin typeface="Saar" panose="00000500000000000000" pitchFamily="2" charset="0"/>
                </a:rPr>
                <a:t/>
              </a:r>
              <a:br>
                <a:rPr lang="de-DE" altLang="de-DE" sz="1000" dirty="0">
                  <a:latin typeface="Saar" panose="00000500000000000000" pitchFamily="2" charset="0"/>
                </a:rPr>
              </a:br>
              <a:r>
                <a:rPr lang="de-DE" altLang="de-DE" sz="1800" b="1" dirty="0">
                  <a:latin typeface="+mn-lt"/>
                </a:rPr>
                <a:t>Klassenstufe 11</a:t>
              </a:r>
              <a:r>
                <a:rPr lang="de-DE" altLang="de-DE" sz="1400" dirty="0">
                  <a:latin typeface="+mn-lt"/>
                </a:rPr>
                <a:t> Einführungsphase</a:t>
              </a:r>
            </a:p>
          </p:txBody>
        </p:sp>
        <p:sp>
          <p:nvSpPr>
            <p:cNvPr id="7204" name="Line 36"/>
            <p:cNvSpPr>
              <a:spLocks noChangeShapeType="1"/>
            </p:cNvSpPr>
            <p:nvPr/>
          </p:nvSpPr>
          <p:spPr bwMode="auto">
            <a:xfrm>
              <a:off x="3368" y="1389"/>
              <a:ext cx="1814" cy="0"/>
            </a:xfrm>
            <a:prstGeom prst="line">
              <a:avLst/>
            </a:prstGeom>
            <a:noFill/>
            <a:ln w="19050">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de-DE"/>
            </a:p>
          </p:txBody>
        </p:sp>
      </p:grpSp>
      <p:grpSp>
        <p:nvGrpSpPr>
          <p:cNvPr id="4" name="Group 23"/>
          <p:cNvGrpSpPr>
            <a:grpSpLocks/>
          </p:cNvGrpSpPr>
          <p:nvPr/>
        </p:nvGrpSpPr>
        <p:grpSpPr bwMode="auto">
          <a:xfrm>
            <a:off x="3900488" y="1258888"/>
            <a:ext cx="360362" cy="1611312"/>
            <a:chOff x="5182" y="793"/>
            <a:chExt cx="227" cy="1015"/>
          </a:xfrm>
        </p:grpSpPr>
        <p:sp>
          <p:nvSpPr>
            <p:cNvPr id="7200" name="Rectangle 35"/>
            <p:cNvSpPr>
              <a:spLocks noChangeArrowheads="1"/>
            </p:cNvSpPr>
            <p:nvPr/>
          </p:nvSpPr>
          <p:spPr bwMode="auto">
            <a:xfrm rot="-5400000">
              <a:off x="4794" y="1230"/>
              <a:ext cx="997" cy="1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defTabSz="914400" eaLnBrk="1" hangingPunct="1"/>
              <a:r>
                <a:rPr lang="de-DE" altLang="de-DE" sz="1400" b="1" dirty="0">
                  <a:latin typeface="+mn-lt"/>
                </a:rPr>
                <a:t>Sekundarstufe II</a:t>
              </a:r>
            </a:p>
          </p:txBody>
        </p:sp>
        <p:sp>
          <p:nvSpPr>
            <p:cNvPr id="7201" name="Line 25"/>
            <p:cNvSpPr>
              <a:spLocks noChangeShapeType="1"/>
            </p:cNvSpPr>
            <p:nvPr/>
          </p:nvSpPr>
          <p:spPr bwMode="auto">
            <a:xfrm>
              <a:off x="5182" y="793"/>
              <a:ext cx="2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202" name="Line 26"/>
            <p:cNvSpPr>
              <a:spLocks noChangeShapeType="1"/>
            </p:cNvSpPr>
            <p:nvPr/>
          </p:nvSpPr>
          <p:spPr bwMode="auto">
            <a:xfrm>
              <a:off x="5182" y="1808"/>
              <a:ext cx="2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grpSp>
      <p:grpSp>
        <p:nvGrpSpPr>
          <p:cNvPr id="5" name="Group 27"/>
          <p:cNvGrpSpPr>
            <a:grpSpLocks/>
          </p:cNvGrpSpPr>
          <p:nvPr/>
        </p:nvGrpSpPr>
        <p:grpSpPr bwMode="auto">
          <a:xfrm>
            <a:off x="517525" y="2870200"/>
            <a:ext cx="360363" cy="3149967"/>
            <a:chOff x="3051" y="1808"/>
            <a:chExt cx="227" cy="2026"/>
          </a:xfrm>
        </p:grpSpPr>
        <p:sp>
          <p:nvSpPr>
            <p:cNvPr id="7197" name="Rectangle 32"/>
            <p:cNvSpPr>
              <a:spLocks noChangeArrowheads="1"/>
            </p:cNvSpPr>
            <p:nvPr/>
          </p:nvSpPr>
          <p:spPr bwMode="auto">
            <a:xfrm rot="16200000">
              <a:off x="2165" y="2754"/>
              <a:ext cx="1995" cy="1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defTabSz="914400" eaLnBrk="1" hangingPunct="1"/>
              <a:r>
                <a:rPr lang="de-DE" altLang="de-DE" sz="1400" b="1" dirty="0">
                  <a:latin typeface="+mn-lt"/>
                </a:rPr>
                <a:t>Sekundarstufe I</a:t>
              </a:r>
            </a:p>
          </p:txBody>
        </p:sp>
        <p:sp>
          <p:nvSpPr>
            <p:cNvPr id="7198" name="Line 29"/>
            <p:cNvSpPr>
              <a:spLocks noChangeShapeType="1"/>
            </p:cNvSpPr>
            <p:nvPr/>
          </p:nvSpPr>
          <p:spPr bwMode="auto">
            <a:xfrm>
              <a:off x="3051" y="3834"/>
              <a:ext cx="2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199" name="Line 30"/>
            <p:cNvSpPr>
              <a:spLocks noChangeShapeType="1"/>
            </p:cNvSpPr>
            <p:nvPr/>
          </p:nvSpPr>
          <p:spPr bwMode="auto">
            <a:xfrm>
              <a:off x="3051" y="1808"/>
              <a:ext cx="2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grpSp>
      <p:sp>
        <p:nvSpPr>
          <p:cNvPr id="7186" name="Text Box 8"/>
          <p:cNvSpPr txBox="1">
            <a:spLocks noChangeArrowheads="1"/>
          </p:cNvSpPr>
          <p:nvPr/>
        </p:nvSpPr>
        <p:spPr bwMode="auto">
          <a:xfrm>
            <a:off x="411163" y="898525"/>
            <a:ext cx="3957637" cy="353943"/>
          </a:xfrm>
          <a:prstGeom prst="rect">
            <a:avLst/>
          </a:prstGeom>
          <a:solidFill>
            <a:srgbClr val="92D050"/>
          </a:solidFill>
          <a:ln>
            <a:noFill/>
          </a:ln>
          <a:extLst/>
        </p:spPr>
        <p:txBody>
          <a:bodyPr wrap="squar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700" b="1" dirty="0">
                <a:latin typeface="+mn-lt"/>
              </a:rPr>
              <a:t>Gemeinschaftsschule</a:t>
            </a:r>
          </a:p>
        </p:txBody>
      </p:sp>
      <p:sp>
        <p:nvSpPr>
          <p:cNvPr id="7187" name="Text Box 8"/>
          <p:cNvSpPr txBox="1">
            <a:spLocks noChangeArrowheads="1"/>
          </p:cNvSpPr>
          <p:nvPr/>
        </p:nvSpPr>
        <p:spPr bwMode="auto">
          <a:xfrm>
            <a:off x="4727575" y="898525"/>
            <a:ext cx="3959225" cy="353943"/>
          </a:xfrm>
          <a:prstGeom prst="rect">
            <a:avLst/>
          </a:prstGeom>
          <a:solidFill>
            <a:srgbClr val="92D050"/>
          </a:solidFill>
          <a:ln>
            <a:noFill/>
          </a:ln>
          <a:extLst/>
        </p:spPr>
        <p:txBody>
          <a:bodyPr wrap="squar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700" b="1" dirty="0" smtClean="0">
                <a:latin typeface="+mn-lt"/>
              </a:rPr>
              <a:t>Gymnasium </a:t>
            </a:r>
            <a:r>
              <a:rPr lang="de-DE" altLang="de-DE" sz="1400" b="1" dirty="0" smtClean="0">
                <a:solidFill>
                  <a:srgbClr val="FF0000"/>
                </a:solidFill>
                <a:latin typeface="+mn-lt"/>
              </a:rPr>
              <a:t>(geplantes neunjähriges </a:t>
            </a:r>
            <a:r>
              <a:rPr lang="de-DE" altLang="de-DE" sz="1400" b="1" dirty="0" err="1" smtClean="0">
                <a:solidFill>
                  <a:srgbClr val="FF0000"/>
                </a:solidFill>
                <a:latin typeface="+mn-lt"/>
              </a:rPr>
              <a:t>Gym</a:t>
            </a:r>
            <a:r>
              <a:rPr lang="de-DE" altLang="de-DE" sz="1400" b="1" dirty="0" smtClean="0">
                <a:solidFill>
                  <a:srgbClr val="FF0000"/>
                </a:solidFill>
                <a:latin typeface="+mn-lt"/>
              </a:rPr>
              <a:t>)</a:t>
            </a:r>
            <a:endParaRPr lang="de-DE" altLang="de-DE" sz="1400" b="1" dirty="0">
              <a:solidFill>
                <a:srgbClr val="FF0000"/>
              </a:solidFill>
              <a:latin typeface="+mn-lt"/>
            </a:endParaRPr>
          </a:p>
        </p:txBody>
      </p:sp>
      <p:sp>
        <p:nvSpPr>
          <p:cNvPr id="37"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grpSp>
        <p:nvGrpSpPr>
          <p:cNvPr id="50" name="Group 48"/>
          <p:cNvGrpSpPr>
            <a:grpSpLocks/>
          </p:cNvGrpSpPr>
          <p:nvPr/>
        </p:nvGrpSpPr>
        <p:grpSpPr bwMode="auto">
          <a:xfrm>
            <a:off x="4885995" y="2827113"/>
            <a:ext cx="360362" cy="3193822"/>
            <a:chOff x="326" y="1773"/>
            <a:chExt cx="227" cy="2081"/>
          </a:xfrm>
        </p:grpSpPr>
        <p:sp>
          <p:nvSpPr>
            <p:cNvPr id="51" name="Rectangle 31"/>
            <p:cNvSpPr>
              <a:spLocks noChangeArrowheads="1"/>
            </p:cNvSpPr>
            <p:nvPr/>
          </p:nvSpPr>
          <p:spPr bwMode="auto">
            <a:xfrm rot="16200000">
              <a:off x="-596" y="2754"/>
              <a:ext cx="2063" cy="1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defTabSz="914400" eaLnBrk="1" hangingPunct="1"/>
              <a:r>
                <a:rPr lang="de-DE" altLang="de-DE" sz="1400" b="1">
                  <a:latin typeface="+mn-lt"/>
                </a:rPr>
                <a:t>Sekundarstufe I</a:t>
              </a:r>
            </a:p>
          </p:txBody>
        </p:sp>
        <p:sp>
          <p:nvSpPr>
            <p:cNvPr id="52" name="Line 50"/>
            <p:cNvSpPr>
              <a:spLocks noChangeShapeType="1"/>
            </p:cNvSpPr>
            <p:nvPr/>
          </p:nvSpPr>
          <p:spPr bwMode="auto">
            <a:xfrm>
              <a:off x="326" y="1773"/>
              <a:ext cx="2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3" name="Line 51"/>
            <p:cNvSpPr>
              <a:spLocks noChangeShapeType="1"/>
            </p:cNvSpPr>
            <p:nvPr/>
          </p:nvSpPr>
          <p:spPr bwMode="auto">
            <a:xfrm>
              <a:off x="326" y="3854"/>
              <a:ext cx="2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grpSp>
      <p:grpSp>
        <p:nvGrpSpPr>
          <p:cNvPr id="54" name="Group 52"/>
          <p:cNvGrpSpPr>
            <a:grpSpLocks/>
          </p:cNvGrpSpPr>
          <p:nvPr/>
        </p:nvGrpSpPr>
        <p:grpSpPr bwMode="auto">
          <a:xfrm>
            <a:off x="8181894" y="1269207"/>
            <a:ext cx="360363" cy="1561471"/>
            <a:chOff x="2457" y="1028"/>
            <a:chExt cx="227" cy="1123"/>
          </a:xfrm>
        </p:grpSpPr>
        <p:sp>
          <p:nvSpPr>
            <p:cNvPr id="55" name="Rectangle 33"/>
            <p:cNvSpPr>
              <a:spLocks noChangeArrowheads="1"/>
            </p:cNvSpPr>
            <p:nvPr/>
          </p:nvSpPr>
          <p:spPr bwMode="auto">
            <a:xfrm rot="16200000">
              <a:off x="2019" y="1522"/>
              <a:ext cx="1104" cy="1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defTabSz="914400" eaLnBrk="1" hangingPunct="1"/>
              <a:r>
                <a:rPr lang="de-DE" altLang="de-DE" sz="1400" b="1" dirty="0">
                  <a:latin typeface="+mn-lt"/>
                </a:rPr>
                <a:t>Sekundarstufe II</a:t>
              </a:r>
            </a:p>
          </p:txBody>
        </p:sp>
        <p:sp>
          <p:nvSpPr>
            <p:cNvPr id="56" name="Line 54"/>
            <p:cNvSpPr>
              <a:spLocks noChangeShapeType="1"/>
            </p:cNvSpPr>
            <p:nvPr/>
          </p:nvSpPr>
          <p:spPr bwMode="auto">
            <a:xfrm>
              <a:off x="2457" y="2151"/>
              <a:ext cx="2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7" name="Line 55"/>
            <p:cNvSpPr>
              <a:spLocks noChangeShapeType="1"/>
            </p:cNvSpPr>
            <p:nvPr/>
          </p:nvSpPr>
          <p:spPr bwMode="auto">
            <a:xfrm>
              <a:off x="2457" y="1028"/>
              <a:ext cx="2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grpSp>
      <p:sp>
        <p:nvSpPr>
          <p:cNvPr id="59" name="AutoShape 37"/>
          <p:cNvSpPr>
            <a:spLocks noChangeArrowheads="1"/>
          </p:cNvSpPr>
          <p:nvPr/>
        </p:nvSpPr>
        <p:spPr bwMode="auto">
          <a:xfrm>
            <a:off x="5302169" y="1258887"/>
            <a:ext cx="2879725" cy="4737957"/>
          </a:xfrm>
          <a:prstGeom prst="flowChartAlternateProcess">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b"/>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endParaRPr lang="de-DE" altLang="de-DE" sz="1400" dirty="0">
              <a:latin typeface="+mn-lt"/>
            </a:endParaRPr>
          </a:p>
        </p:txBody>
      </p:sp>
      <p:sp>
        <p:nvSpPr>
          <p:cNvPr id="60" name="Line 36"/>
          <p:cNvSpPr>
            <a:spLocks noChangeShapeType="1"/>
          </p:cNvSpPr>
          <p:nvPr/>
        </p:nvSpPr>
        <p:spPr bwMode="auto">
          <a:xfrm>
            <a:off x="5125245" y="2830678"/>
            <a:ext cx="3028155" cy="0"/>
          </a:xfrm>
          <a:prstGeom prst="line">
            <a:avLst/>
          </a:prstGeom>
          <a:noFill/>
          <a:ln w="19050">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de-DE"/>
          </a:p>
        </p:txBody>
      </p:sp>
      <p:sp>
        <p:nvSpPr>
          <p:cNvPr id="6" name="Textfeld 5"/>
          <p:cNvSpPr txBox="1"/>
          <p:nvPr/>
        </p:nvSpPr>
        <p:spPr>
          <a:xfrm>
            <a:off x="5659355" y="1350850"/>
            <a:ext cx="2189245" cy="1754326"/>
          </a:xfrm>
          <a:prstGeom prst="rect">
            <a:avLst/>
          </a:prstGeom>
          <a:noFill/>
        </p:spPr>
        <p:txBody>
          <a:bodyPr wrap="square" rtlCol="0">
            <a:spAutoFit/>
          </a:bodyPr>
          <a:lstStyle/>
          <a:p>
            <a:pPr algn="ctr">
              <a:spcAft>
                <a:spcPts val="600"/>
              </a:spcAft>
            </a:pPr>
            <a:r>
              <a:rPr lang="de-DE" altLang="de-DE" b="1" dirty="0"/>
              <a:t>Klassenstufen </a:t>
            </a:r>
            <a:br>
              <a:rPr lang="de-DE" altLang="de-DE" b="1" dirty="0"/>
            </a:br>
            <a:r>
              <a:rPr lang="de-DE" altLang="de-DE" b="1" dirty="0"/>
              <a:t>12 und 13</a:t>
            </a:r>
            <a:r>
              <a:rPr lang="de-DE" altLang="de-DE" dirty="0"/>
              <a:t/>
            </a:r>
            <a:br>
              <a:rPr lang="de-DE" altLang="de-DE" dirty="0"/>
            </a:br>
            <a:r>
              <a:rPr lang="de-DE" altLang="de-DE" sz="1400" dirty="0"/>
              <a:t>Hauptphase</a:t>
            </a:r>
            <a:r>
              <a:rPr lang="de-DE" altLang="de-DE" dirty="0"/>
              <a:t/>
            </a:r>
            <a:br>
              <a:rPr lang="de-DE" altLang="de-DE" dirty="0"/>
            </a:br>
            <a:endParaRPr lang="de-DE" altLang="de-DE" sz="200" dirty="0" smtClean="0"/>
          </a:p>
          <a:p>
            <a:pPr algn="ctr">
              <a:spcAft>
                <a:spcPts val="600"/>
              </a:spcAft>
            </a:pPr>
            <a:r>
              <a:rPr lang="de-DE" altLang="de-DE" b="1" dirty="0" smtClean="0"/>
              <a:t>Klassenstufe </a:t>
            </a:r>
            <a:r>
              <a:rPr lang="de-DE" altLang="de-DE" b="1" dirty="0"/>
              <a:t>11</a:t>
            </a:r>
            <a:r>
              <a:rPr lang="de-DE" altLang="de-DE" sz="1400" dirty="0"/>
              <a:t> Einführungsphase</a:t>
            </a:r>
          </a:p>
          <a:p>
            <a:pPr algn="ctr"/>
            <a:endParaRPr lang="de-DE" altLang="de-DE" sz="1400" dirty="0"/>
          </a:p>
        </p:txBody>
      </p:sp>
      <p:sp>
        <p:nvSpPr>
          <p:cNvPr id="7" name="Textfeld 6"/>
          <p:cNvSpPr txBox="1"/>
          <p:nvPr/>
        </p:nvSpPr>
        <p:spPr>
          <a:xfrm>
            <a:off x="5662390" y="4061637"/>
            <a:ext cx="2089593" cy="923330"/>
          </a:xfrm>
          <a:prstGeom prst="rect">
            <a:avLst/>
          </a:prstGeom>
          <a:noFill/>
        </p:spPr>
        <p:txBody>
          <a:bodyPr wrap="square" rtlCol="0">
            <a:spAutoFit/>
          </a:bodyPr>
          <a:lstStyle/>
          <a:p>
            <a:pPr algn="ctr"/>
            <a:r>
              <a:rPr lang="de-DE" altLang="de-DE" b="1" dirty="0" smtClean="0"/>
              <a:t>Klassenstufen</a:t>
            </a:r>
          </a:p>
          <a:p>
            <a:pPr algn="ctr"/>
            <a:r>
              <a:rPr lang="de-DE" altLang="de-DE" b="1" dirty="0" smtClean="0"/>
              <a:t>5 </a:t>
            </a:r>
            <a:r>
              <a:rPr lang="de-DE" altLang="de-DE" b="1" dirty="0"/>
              <a:t>– 10</a:t>
            </a:r>
          </a:p>
          <a:p>
            <a:pPr algn="ctr"/>
            <a:endParaRPr lang="de-DE" altLang="de-DE" b="1" dirty="0" smtClean="0"/>
          </a:p>
        </p:txBody>
      </p:sp>
      <p:sp>
        <p:nvSpPr>
          <p:cNvPr id="34" name="Line 36"/>
          <p:cNvSpPr>
            <a:spLocks noChangeShapeType="1"/>
          </p:cNvSpPr>
          <p:nvPr/>
        </p:nvSpPr>
        <p:spPr bwMode="auto">
          <a:xfrm>
            <a:off x="5302169" y="2205038"/>
            <a:ext cx="2879725" cy="0"/>
          </a:xfrm>
          <a:prstGeom prst="line">
            <a:avLst/>
          </a:prstGeom>
          <a:noFill/>
          <a:ln w="19050">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de-DE"/>
          </a:p>
        </p:txBody>
      </p:sp>
      <p:sp>
        <p:nvSpPr>
          <p:cNvPr id="33" name="Datumsplatzhalter 3"/>
          <p:cNvSpPr txBox="1">
            <a:spLocks/>
          </p:cNvSpPr>
          <p:nvPr/>
        </p:nvSpPr>
        <p:spPr>
          <a:xfrm>
            <a:off x="1547663" y="6464040"/>
            <a:ext cx="1918207"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000" dirty="0" smtClean="0"/>
              <a:t>Info 4 </a:t>
            </a:r>
            <a:fld id="{50C1CD8C-A5F2-470E-9B79-C7DA4DFF9EC9}" type="datetime1">
              <a:rPr lang="de-DE" sz="1000" smtClean="0"/>
              <a:pPr/>
              <a:t>09.11.2022</a:t>
            </a:fld>
            <a:endParaRPr lang="de-DE" sz="1000" dirty="0"/>
          </a:p>
        </p:txBody>
      </p:sp>
    </p:spTree>
    <p:extLst>
      <p:ext uri="{BB962C8B-B14F-4D97-AF65-F5344CB8AC3E}">
        <p14:creationId xmlns:p14="http://schemas.microsoft.com/office/powerpoint/2010/main" val="78802409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1000"/>
                                        <p:tgtEl>
                                          <p:spTgt spid="3"/>
                                        </p:tgtEl>
                                      </p:cBhvr>
                                    </p:animEffect>
                                  </p:childTnLst>
                                </p:cTn>
                              </p:par>
                              <p:par>
                                <p:cTn id="16" presetID="22" presetClass="entr" presetSubtype="4"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1000"/>
                                        <p:tgtEl>
                                          <p:spTgt spid="6"/>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wipe(down)">
                                      <p:cBhvr>
                                        <p:cTn id="26" dur="500"/>
                                        <p:tgtEl>
                                          <p:spTgt spid="34"/>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1000"/>
                                        <p:tgtEl>
                                          <p:spTgt spid="7"/>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59"/>
                                        </p:tgtEl>
                                        <p:attrNameLst>
                                          <p:attrName>style.visibility</p:attrName>
                                        </p:attrNameLst>
                                      </p:cBhvr>
                                      <p:to>
                                        <p:strVal val="visible"/>
                                      </p:to>
                                    </p:set>
                                    <p:animEffect transition="in" filter="wipe(down)">
                                      <p:cBhvr>
                                        <p:cTn id="32" dur="1000"/>
                                        <p:tgtEl>
                                          <p:spTgt spid="59"/>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down)">
                                      <p:cBhvr>
                                        <p:cTn id="35" dur="1000"/>
                                        <p:tgtEl>
                                          <p:spTgt spid="60"/>
                                        </p:tgtEl>
                                      </p:cBhvr>
                                    </p:animEffect>
                                  </p:childTnLst>
                                </p:cTn>
                              </p:par>
                              <p:par>
                                <p:cTn id="36" presetID="22" presetClass="entr" presetSubtype="4" fill="hold"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wipe(down)">
                                      <p:cBhvr>
                                        <p:cTn id="38" dur="1000"/>
                                        <p:tgtEl>
                                          <p:spTgt spid="50"/>
                                        </p:tgtEl>
                                      </p:cBhvr>
                                    </p:animEffect>
                                  </p:childTnLst>
                                </p:cTn>
                              </p:par>
                              <p:par>
                                <p:cTn id="39" presetID="22" presetClass="entr" presetSubtype="4" fill="hold" nodeType="withEffect">
                                  <p:stCondLst>
                                    <p:cond delay="0"/>
                                  </p:stCondLst>
                                  <p:childTnLst>
                                    <p:set>
                                      <p:cBhvr>
                                        <p:cTn id="40" dur="1" fill="hold">
                                          <p:stCondLst>
                                            <p:cond delay="0"/>
                                          </p:stCondLst>
                                        </p:cTn>
                                        <p:tgtEl>
                                          <p:spTgt spid="54"/>
                                        </p:tgtEl>
                                        <p:attrNameLst>
                                          <p:attrName>style.visibility</p:attrName>
                                        </p:attrNameLst>
                                      </p:cBhvr>
                                      <p:to>
                                        <p:strVal val="visible"/>
                                      </p:to>
                                    </p:set>
                                    <p:animEffect transition="in" filter="wipe(down)">
                                      <p:cBhvr>
                                        <p:cTn id="41"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9" grpId="0" animBg="1"/>
      <p:bldP spid="60" grpId="0" animBg="1"/>
      <p:bldP spid="6" grpId="0"/>
      <p:bldP spid="7" grpId="0"/>
      <p:bldP spid="3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16"/>
          <p:cNvSpPr>
            <a:spLocks noChangeArrowheads="1"/>
          </p:cNvSpPr>
          <p:nvPr/>
        </p:nvSpPr>
        <p:spPr bwMode="auto">
          <a:xfrm>
            <a:off x="409575" y="917575"/>
            <a:ext cx="8277225" cy="5031775"/>
          </a:xfrm>
          <a:prstGeom prst="rect">
            <a:avLst/>
          </a:prstGeom>
          <a:gradFill rotWithShape="1">
            <a:gsLst>
              <a:gs pos="0">
                <a:srgbClr val="CCFFCC">
                  <a:alpha val="79999"/>
                </a:srgbClr>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22533" name="AutoShape 2">
            <a:hlinkClick r:id="rId3" action="ppaction://hlinksldjump" highlightClick="1"/>
          </p:cNvPr>
          <p:cNvSpPr>
            <a:spLocks noChangeArrowheads="1"/>
          </p:cNvSpPr>
          <p:nvPr/>
        </p:nvSpPr>
        <p:spPr bwMode="auto">
          <a:xfrm>
            <a:off x="2051049" y="3231093"/>
            <a:ext cx="5038725" cy="360362"/>
          </a:xfrm>
          <a:prstGeom prst="actionButtonForwardNext">
            <a:avLst/>
          </a:prstGeom>
          <a:gradFill rotWithShape="1">
            <a:gsLst>
              <a:gs pos="0">
                <a:srgbClr val="99CCFF">
                  <a:alpha val="79999"/>
                </a:srgbClr>
              </a:gs>
              <a:gs pos="100000">
                <a:srgbClr val="003366">
                  <a:alpha val="79999"/>
                </a:srgbClr>
              </a:gs>
            </a:gsLst>
            <a:path path="rect">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200" b="1" dirty="0">
                <a:latin typeface="Saar" panose="00000500000000000000" pitchFamily="2" charset="0"/>
              </a:rPr>
              <a:t>Schengen-Lyzeum </a:t>
            </a:r>
            <a:r>
              <a:rPr lang="de-DE" altLang="de-DE" sz="1200" b="1" dirty="0">
                <a:solidFill>
                  <a:srgbClr val="000000"/>
                </a:solidFill>
                <a:latin typeface="Saar" panose="00000500000000000000" pitchFamily="2" charset="0"/>
              </a:rPr>
              <a:t>(bei Bedarf)</a:t>
            </a:r>
          </a:p>
        </p:txBody>
      </p:sp>
      <p:sp>
        <p:nvSpPr>
          <p:cNvPr id="22534" name="AutoShape 3">
            <a:hlinkClick r:id="rId4" action="ppaction://hlinksldjump" highlightClick="1"/>
          </p:cNvPr>
          <p:cNvSpPr>
            <a:spLocks noChangeArrowheads="1"/>
          </p:cNvSpPr>
          <p:nvPr/>
        </p:nvSpPr>
        <p:spPr bwMode="auto">
          <a:xfrm>
            <a:off x="2051050" y="4221163"/>
            <a:ext cx="5038725" cy="360362"/>
          </a:xfrm>
          <a:prstGeom prst="actionButtonForwardNext">
            <a:avLst/>
          </a:prstGeom>
          <a:gradFill rotWithShape="1">
            <a:gsLst>
              <a:gs pos="0">
                <a:srgbClr val="99CCFF">
                  <a:alpha val="79999"/>
                </a:srgbClr>
              </a:gs>
              <a:gs pos="100000">
                <a:srgbClr val="003366">
                  <a:alpha val="79999"/>
                </a:srgbClr>
              </a:gs>
            </a:gsLst>
            <a:path path="rect">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200" b="1" dirty="0">
                <a:solidFill>
                  <a:srgbClr val="000000"/>
                </a:solidFill>
                <a:latin typeface="Saar" panose="00000500000000000000" pitchFamily="2" charset="0"/>
              </a:rPr>
              <a:t>weiter mit Anmeldung und Termine</a:t>
            </a:r>
          </a:p>
        </p:txBody>
      </p:sp>
      <p:sp>
        <p:nvSpPr>
          <p:cNvPr id="12"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sp>
        <p:nvSpPr>
          <p:cNvPr id="7" name="AutoShape 2">
            <a:hlinkClick r:id="rId4" action="ppaction://hlinksldjump" highlightClick="1"/>
          </p:cNvPr>
          <p:cNvSpPr>
            <a:spLocks noChangeArrowheads="1"/>
          </p:cNvSpPr>
          <p:nvPr/>
        </p:nvSpPr>
        <p:spPr bwMode="auto">
          <a:xfrm>
            <a:off x="2051050" y="3744913"/>
            <a:ext cx="5038725" cy="360362"/>
          </a:xfrm>
          <a:prstGeom prst="actionButtonForwardNext">
            <a:avLst/>
          </a:prstGeom>
          <a:gradFill rotWithShape="1">
            <a:gsLst>
              <a:gs pos="0">
                <a:srgbClr val="99CCFF">
                  <a:alpha val="79999"/>
                </a:srgbClr>
              </a:gs>
              <a:gs pos="100000">
                <a:srgbClr val="003366">
                  <a:alpha val="79999"/>
                </a:srgbClr>
              </a:gs>
            </a:gsLst>
            <a:path path="rect">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200" b="1" dirty="0" smtClean="0">
                <a:latin typeface="Saar" panose="00000500000000000000" pitchFamily="2" charset="0"/>
              </a:rPr>
              <a:t>Europäische Schule Saarland </a:t>
            </a:r>
            <a:r>
              <a:rPr lang="de-DE" altLang="de-DE" sz="1200" b="1" dirty="0">
                <a:solidFill>
                  <a:srgbClr val="000000"/>
                </a:solidFill>
                <a:latin typeface="Saar" panose="00000500000000000000" pitchFamily="2" charset="0"/>
              </a:rPr>
              <a:t>(bei Bedarf)</a:t>
            </a:r>
          </a:p>
        </p:txBody>
      </p:sp>
    </p:spTree>
    <p:extLst>
      <p:ext uri="{BB962C8B-B14F-4D97-AF65-F5344CB8AC3E}">
        <p14:creationId xmlns:p14="http://schemas.microsoft.com/office/powerpoint/2010/main" val="393912870"/>
      </p:ext>
    </p:extLst>
  </p:cSld>
  <p:clrMapOvr>
    <a:masterClrMapping/>
  </p:clrMapOvr>
  <p:transition spd="slow">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2" name="Text Box 22"/>
          <p:cNvSpPr txBox="1">
            <a:spLocks noChangeArrowheads="1"/>
          </p:cNvSpPr>
          <p:nvPr/>
        </p:nvSpPr>
        <p:spPr bwMode="auto">
          <a:xfrm>
            <a:off x="410354" y="215900"/>
            <a:ext cx="4123030" cy="740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20000"/>
              </a:spcBef>
              <a:buFont typeface="Arial" panose="020B0604020202020204" pitchFamily="34" charset="0"/>
              <a:buNone/>
            </a:pPr>
            <a:r>
              <a:rPr lang="de-DE" altLang="de-DE" sz="1400" b="1" dirty="0">
                <a:latin typeface="Saar" panose="00000500000000000000" pitchFamily="2" charset="0"/>
              </a:rPr>
              <a:t>Deutsch-Luxemburgisches</a:t>
            </a:r>
            <a:br>
              <a:rPr lang="de-DE" altLang="de-DE" sz="1400" b="1" dirty="0">
                <a:latin typeface="Saar" panose="00000500000000000000" pitchFamily="2" charset="0"/>
              </a:rPr>
            </a:br>
            <a:r>
              <a:rPr lang="de-DE" altLang="de-DE" sz="2800" b="1" dirty="0">
                <a:latin typeface="Saar" panose="00000500000000000000" pitchFamily="2" charset="0"/>
              </a:rPr>
              <a:t>Schengen-Lyzeum Perl</a:t>
            </a:r>
          </a:p>
        </p:txBody>
      </p:sp>
      <p:grpSp>
        <p:nvGrpSpPr>
          <p:cNvPr id="26633" name="Group 14"/>
          <p:cNvGrpSpPr>
            <a:grpSpLocks/>
          </p:cNvGrpSpPr>
          <p:nvPr/>
        </p:nvGrpSpPr>
        <p:grpSpPr bwMode="auto">
          <a:xfrm>
            <a:off x="409575" y="918345"/>
            <a:ext cx="8122975" cy="5103015"/>
            <a:chOff x="258" y="578"/>
            <a:chExt cx="5215" cy="3401"/>
          </a:xfrm>
        </p:grpSpPr>
        <p:sp>
          <p:nvSpPr>
            <p:cNvPr id="26636" name="AutoShape 8"/>
            <p:cNvSpPr>
              <a:spLocks noChangeArrowheads="1"/>
            </p:cNvSpPr>
            <p:nvPr/>
          </p:nvSpPr>
          <p:spPr bwMode="auto">
            <a:xfrm rot="5400000">
              <a:off x="1165" y="-328"/>
              <a:ext cx="3401" cy="5214"/>
            </a:xfrm>
            <a:prstGeom prst="rtTriangle">
              <a:avLst/>
            </a:prstGeom>
            <a:solidFill>
              <a:srgbClr val="FFFF99">
                <a:alpha val="59999"/>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endParaRPr lang="de-DE" altLang="de-DE"/>
            </a:p>
          </p:txBody>
        </p:sp>
        <p:sp>
          <p:nvSpPr>
            <p:cNvPr id="26637" name="AutoShape 9"/>
            <p:cNvSpPr>
              <a:spLocks noChangeArrowheads="1"/>
            </p:cNvSpPr>
            <p:nvPr/>
          </p:nvSpPr>
          <p:spPr bwMode="auto">
            <a:xfrm rot="-5400000">
              <a:off x="1164" y="-328"/>
              <a:ext cx="3401" cy="5214"/>
            </a:xfrm>
            <a:prstGeom prst="rtTriangle">
              <a:avLst/>
            </a:prstGeom>
            <a:solidFill>
              <a:srgbClr val="FFBA97">
                <a:alpha val="59999"/>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endParaRPr lang="de-DE" altLang="de-DE"/>
            </a:p>
          </p:txBody>
        </p:sp>
      </p:grpSp>
      <p:pic>
        <p:nvPicPr>
          <p:cNvPr id="26634" name="Picture 10" descr="Logo Schengen-Lyzeum"/>
          <p:cNvPicPr>
            <a:picLocks noChangeAspect="1" noChangeArrowheads="1"/>
          </p:cNvPicPr>
          <p:nvPr/>
        </p:nvPicPr>
        <p:blipFill>
          <a:blip r:embed="rId3">
            <a:extLst>
              <a:ext uri="{28A0092B-C50C-407E-A947-70E740481C1C}">
                <a14:useLocalDpi xmlns:a14="http://schemas.microsoft.com/office/drawing/2010/main" val="0"/>
              </a:ext>
            </a:extLst>
          </a:blip>
          <a:srcRect l="20006" t="20006" r="20006" b="20006"/>
          <a:stretch>
            <a:fillRect/>
          </a:stretch>
        </p:blipFill>
        <p:spPr bwMode="auto">
          <a:xfrm>
            <a:off x="2413000" y="1438275"/>
            <a:ext cx="431800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spTree>
    <p:extLst>
      <p:ext uri="{BB962C8B-B14F-4D97-AF65-F5344CB8AC3E}">
        <p14:creationId xmlns:p14="http://schemas.microsoft.com/office/powerpoint/2010/main" val="2923366631"/>
      </p:ext>
    </p:extLst>
  </p:cSld>
  <p:clrMapOvr>
    <a:masterClrMapping/>
  </p:clrMapOvr>
  <p:transition spd="med">
    <p:pull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6" name="Text Box 22"/>
          <p:cNvSpPr txBox="1">
            <a:spLocks noChangeArrowheads="1"/>
          </p:cNvSpPr>
          <p:nvPr/>
        </p:nvSpPr>
        <p:spPr bwMode="auto">
          <a:xfrm>
            <a:off x="358775" y="215900"/>
            <a:ext cx="4123030" cy="740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20000"/>
              </a:spcBef>
              <a:buFont typeface="Arial" panose="020B0604020202020204" pitchFamily="34" charset="0"/>
              <a:buNone/>
            </a:pPr>
            <a:r>
              <a:rPr lang="de-DE" altLang="de-DE" sz="1400" b="1" dirty="0">
                <a:latin typeface="Saar" panose="00000500000000000000" pitchFamily="2" charset="0"/>
              </a:rPr>
              <a:t>Deutsch-Luxemburgisches</a:t>
            </a:r>
            <a:br>
              <a:rPr lang="de-DE" altLang="de-DE" sz="1400" b="1" dirty="0">
                <a:latin typeface="Saar" panose="00000500000000000000" pitchFamily="2" charset="0"/>
              </a:rPr>
            </a:br>
            <a:r>
              <a:rPr lang="de-DE" altLang="de-DE" sz="2800" b="1" dirty="0">
                <a:latin typeface="Saar" panose="00000500000000000000" pitchFamily="2" charset="0"/>
              </a:rPr>
              <a:t>Schengen-Lyzeum Perl</a:t>
            </a:r>
          </a:p>
        </p:txBody>
      </p:sp>
      <p:grpSp>
        <p:nvGrpSpPr>
          <p:cNvPr id="27657" name="Group 20"/>
          <p:cNvGrpSpPr>
            <a:grpSpLocks/>
          </p:cNvGrpSpPr>
          <p:nvPr/>
        </p:nvGrpSpPr>
        <p:grpSpPr bwMode="auto">
          <a:xfrm>
            <a:off x="409575" y="947738"/>
            <a:ext cx="8277226" cy="5145632"/>
            <a:chOff x="258" y="578"/>
            <a:chExt cx="5215" cy="3401"/>
          </a:xfrm>
        </p:grpSpPr>
        <p:sp>
          <p:nvSpPr>
            <p:cNvPr id="27667" name="AutoShape 8"/>
            <p:cNvSpPr>
              <a:spLocks noChangeArrowheads="1"/>
            </p:cNvSpPr>
            <p:nvPr/>
          </p:nvSpPr>
          <p:spPr bwMode="auto">
            <a:xfrm rot="5400000">
              <a:off x="1165" y="-328"/>
              <a:ext cx="3401" cy="5214"/>
            </a:xfrm>
            <a:prstGeom prst="rtTriangle">
              <a:avLst/>
            </a:prstGeom>
            <a:solidFill>
              <a:srgbClr val="FFFF99">
                <a:alpha val="59999"/>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endParaRPr lang="de-DE" altLang="de-DE"/>
            </a:p>
          </p:txBody>
        </p:sp>
        <p:sp>
          <p:nvSpPr>
            <p:cNvPr id="27668" name="AutoShape 9"/>
            <p:cNvSpPr>
              <a:spLocks noChangeArrowheads="1"/>
            </p:cNvSpPr>
            <p:nvPr/>
          </p:nvSpPr>
          <p:spPr bwMode="auto">
            <a:xfrm rot="-5400000">
              <a:off x="1164" y="-328"/>
              <a:ext cx="3401" cy="5214"/>
            </a:xfrm>
            <a:prstGeom prst="rtTriangle">
              <a:avLst/>
            </a:prstGeom>
            <a:solidFill>
              <a:srgbClr val="FFBA97">
                <a:alpha val="59999"/>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endParaRPr lang="de-DE" altLang="de-DE"/>
            </a:p>
          </p:txBody>
        </p:sp>
      </p:grpSp>
      <p:sp>
        <p:nvSpPr>
          <p:cNvPr id="74756" name="Text Box 4"/>
          <p:cNvSpPr txBox="1">
            <a:spLocks noChangeArrowheads="1"/>
          </p:cNvSpPr>
          <p:nvPr/>
        </p:nvSpPr>
        <p:spPr bwMode="auto">
          <a:xfrm>
            <a:off x="409575" y="1006475"/>
            <a:ext cx="82772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2000" dirty="0">
                <a:latin typeface="Saar" panose="00000500000000000000" pitchFamily="2" charset="0"/>
              </a:rPr>
              <a:t>Das Schengen-Lyzeum in Perl</a:t>
            </a:r>
            <a:endParaRPr lang="de-DE" altLang="de-DE" dirty="0"/>
          </a:p>
        </p:txBody>
      </p:sp>
      <p:sp>
        <p:nvSpPr>
          <p:cNvPr id="74757" name="Rectangle 5"/>
          <p:cNvSpPr>
            <a:spLocks noChangeArrowheads="1"/>
          </p:cNvSpPr>
          <p:nvPr/>
        </p:nvSpPr>
        <p:spPr bwMode="auto">
          <a:xfrm>
            <a:off x="457200" y="1457325"/>
            <a:ext cx="8147050"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nSpc>
                <a:spcPct val="90000"/>
              </a:lnSpc>
              <a:spcBef>
                <a:spcPct val="20000"/>
              </a:spcBef>
              <a:buFont typeface="Arial" panose="020B0604020202020204" pitchFamily="34" charset="0"/>
              <a:buChar char="•"/>
            </a:pPr>
            <a:r>
              <a:rPr lang="de-DE" altLang="de-DE" sz="1800" dirty="0">
                <a:latin typeface="Saar" panose="00000500000000000000" pitchFamily="2" charset="0"/>
              </a:rPr>
              <a:t>ist eine öffentliche Schule in Ganztagsform.</a:t>
            </a:r>
          </a:p>
        </p:txBody>
      </p:sp>
      <p:sp>
        <p:nvSpPr>
          <p:cNvPr id="2" name="Rectangle 5"/>
          <p:cNvSpPr>
            <a:spLocks noChangeArrowheads="1"/>
          </p:cNvSpPr>
          <p:nvPr/>
        </p:nvSpPr>
        <p:spPr bwMode="auto">
          <a:xfrm>
            <a:off x="457200" y="1816100"/>
            <a:ext cx="8147050"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nSpc>
                <a:spcPct val="90000"/>
              </a:lnSpc>
              <a:spcBef>
                <a:spcPct val="20000"/>
              </a:spcBef>
              <a:buFont typeface="Arial" panose="020B0604020202020204" pitchFamily="34" charset="0"/>
              <a:buChar char="•"/>
            </a:pPr>
            <a:r>
              <a:rPr lang="de-DE" altLang="de-DE" sz="1800" dirty="0">
                <a:latin typeface="Saar" panose="00000500000000000000" pitchFamily="2" charset="0"/>
              </a:rPr>
              <a:t>ist eine internationale Begegnungsschule für Schülerinnen und Schüler, die mindestens die in Luxemburg oder dem Saarland geltenden Voraussetzungen für den Besuch der Klassenstufe 5 einer Regelschule erfüllen.</a:t>
            </a:r>
          </a:p>
        </p:txBody>
      </p:sp>
      <p:sp>
        <p:nvSpPr>
          <p:cNvPr id="3" name="Rectangle 5"/>
          <p:cNvSpPr>
            <a:spLocks noChangeArrowheads="1"/>
          </p:cNvSpPr>
          <p:nvPr/>
        </p:nvSpPr>
        <p:spPr bwMode="auto">
          <a:xfrm>
            <a:off x="474663" y="2893407"/>
            <a:ext cx="8147050"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nSpc>
                <a:spcPct val="90000"/>
              </a:lnSpc>
              <a:spcBef>
                <a:spcPct val="20000"/>
              </a:spcBef>
              <a:buFont typeface="Arial" panose="020B0604020202020204" pitchFamily="34" charset="0"/>
              <a:buChar char="•"/>
            </a:pPr>
            <a:r>
              <a:rPr lang="de-DE" altLang="de-DE" sz="1800" dirty="0">
                <a:latin typeface="Saar" panose="00000500000000000000" pitchFamily="2" charset="0"/>
              </a:rPr>
              <a:t>umfasst die Klassenstufen 5 bis 12. </a:t>
            </a:r>
          </a:p>
        </p:txBody>
      </p:sp>
      <p:sp>
        <p:nvSpPr>
          <p:cNvPr id="4" name="Rectangle 5"/>
          <p:cNvSpPr>
            <a:spLocks noChangeArrowheads="1"/>
          </p:cNvSpPr>
          <p:nvPr/>
        </p:nvSpPr>
        <p:spPr bwMode="auto">
          <a:xfrm>
            <a:off x="457200" y="3275575"/>
            <a:ext cx="8147050"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nSpc>
                <a:spcPct val="90000"/>
              </a:lnSpc>
              <a:spcBef>
                <a:spcPct val="20000"/>
              </a:spcBef>
              <a:buFont typeface="Arial" panose="020B0604020202020204" pitchFamily="34" charset="0"/>
              <a:buChar char="•"/>
            </a:pPr>
            <a:r>
              <a:rPr lang="de-DE" altLang="de-DE" sz="1800" dirty="0">
                <a:latin typeface="Saar" panose="00000500000000000000" pitchFamily="2" charset="0"/>
              </a:rPr>
              <a:t>bietet mehrere Bildungsgänge an, die sich aus einem gemeinsamen Stamm heraus entwickeln.</a:t>
            </a:r>
            <a:br>
              <a:rPr lang="de-DE" altLang="de-DE" sz="1800" dirty="0">
                <a:latin typeface="Saar" panose="00000500000000000000" pitchFamily="2" charset="0"/>
              </a:rPr>
            </a:br>
            <a:r>
              <a:rPr lang="de-DE" altLang="de-DE" sz="1800" dirty="0">
                <a:latin typeface="Saar" panose="00000500000000000000" pitchFamily="2" charset="0"/>
              </a:rPr>
              <a:t>In der Mehrzahl der Fächer wird der Unterricht in deutscher, in verschiedenen Fächern in französischer Sprache erteilt.</a:t>
            </a:r>
          </a:p>
        </p:txBody>
      </p:sp>
      <p:sp>
        <p:nvSpPr>
          <p:cNvPr id="5" name="Rectangle 5"/>
          <p:cNvSpPr>
            <a:spLocks noChangeArrowheads="1"/>
          </p:cNvSpPr>
          <p:nvPr/>
        </p:nvSpPr>
        <p:spPr bwMode="auto">
          <a:xfrm>
            <a:off x="457200" y="4365104"/>
            <a:ext cx="8147050" cy="84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nSpc>
                <a:spcPct val="90000"/>
              </a:lnSpc>
              <a:spcBef>
                <a:spcPct val="20000"/>
              </a:spcBef>
              <a:buFont typeface="Arial" panose="020B0604020202020204" pitchFamily="34" charset="0"/>
              <a:buChar char="•"/>
            </a:pPr>
            <a:r>
              <a:rPr lang="de-DE" altLang="de-DE" sz="1800" dirty="0">
                <a:latin typeface="Saar" panose="00000500000000000000" pitchFamily="2" charset="0"/>
              </a:rPr>
              <a:t>nimmt vorrangig Kinder aus Luxemburg und aus der Gemeinde Perl auf. Kinder aus Frankreich werden wie Kinder aus anderen Gemeinden im Rahmen der verfügbaren Plätze aufgenommen.</a:t>
            </a:r>
          </a:p>
        </p:txBody>
      </p:sp>
      <p:sp>
        <p:nvSpPr>
          <p:cNvPr id="6" name="Rectangle 5"/>
          <p:cNvSpPr>
            <a:spLocks noChangeArrowheads="1"/>
          </p:cNvSpPr>
          <p:nvPr/>
        </p:nvSpPr>
        <p:spPr bwMode="auto">
          <a:xfrm>
            <a:off x="5243173" y="5409776"/>
            <a:ext cx="2557137" cy="158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4588"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r">
              <a:lnSpc>
                <a:spcPct val="90000"/>
              </a:lnSpc>
              <a:spcBef>
                <a:spcPct val="20000"/>
              </a:spcBef>
              <a:buFont typeface="Arial" panose="020B0604020202020204" pitchFamily="34" charset="0"/>
              <a:buNone/>
            </a:pPr>
            <a:r>
              <a:rPr lang="de-DE" altLang="de-DE" sz="1400" dirty="0">
                <a:latin typeface="Saar" panose="00000500000000000000" pitchFamily="2" charset="0"/>
              </a:rPr>
              <a:t>Weitere Informationen:</a:t>
            </a:r>
            <a:br>
              <a:rPr lang="de-DE" altLang="de-DE" sz="1400" dirty="0">
                <a:latin typeface="Saar" panose="00000500000000000000" pitchFamily="2" charset="0"/>
              </a:rPr>
            </a:br>
            <a:r>
              <a:rPr lang="de-DE" altLang="de-DE" sz="1400" dirty="0">
                <a:latin typeface="Saar" panose="00000500000000000000" pitchFamily="2" charset="0"/>
              </a:rPr>
              <a:t>www.schengenlyzeum.eu </a:t>
            </a:r>
            <a:r>
              <a:rPr lang="de-DE" altLang="de-DE" sz="2000" dirty="0">
                <a:latin typeface="Saar" panose="00000500000000000000" pitchFamily="2" charset="0"/>
              </a:rPr>
              <a:t>								</a:t>
            </a:r>
          </a:p>
        </p:txBody>
      </p:sp>
      <p:pic>
        <p:nvPicPr>
          <p:cNvPr id="49173" name="Picture 21" descr="QR-SchLy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5133" y="5085841"/>
            <a:ext cx="102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spTree>
    <p:extLst>
      <p:ext uri="{BB962C8B-B14F-4D97-AF65-F5344CB8AC3E}">
        <p14:creationId xmlns:p14="http://schemas.microsoft.com/office/powerpoint/2010/main" val="348442320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4756"/>
                                        </p:tgtEl>
                                        <p:attrNameLst>
                                          <p:attrName>style.visibility</p:attrName>
                                        </p:attrNameLst>
                                      </p:cBhvr>
                                      <p:to>
                                        <p:strVal val="visible"/>
                                      </p:to>
                                    </p:set>
                                    <p:animEffect transition="in" filter="wipe(left)">
                                      <p:cBhvr>
                                        <p:cTn id="7" dur="1000"/>
                                        <p:tgtEl>
                                          <p:spTgt spid="747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4757"/>
                                        </p:tgtEl>
                                        <p:attrNameLst>
                                          <p:attrName>style.visibility</p:attrName>
                                        </p:attrNameLst>
                                      </p:cBhvr>
                                      <p:to>
                                        <p:strVal val="visible"/>
                                      </p:to>
                                    </p:set>
                                    <p:animEffect transition="in" filter="wipe(left)">
                                      <p:cBhvr>
                                        <p:cTn id="12" dur="1000"/>
                                        <p:tgtEl>
                                          <p:spTgt spid="7475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10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10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1000"/>
                                        <p:tgtEl>
                                          <p:spTgt spid="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1000"/>
                                        <p:tgtEl>
                                          <p:spTgt spid="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1000"/>
                                        <p:tgtEl>
                                          <p:spTgt spid="6"/>
                                        </p:tgtEl>
                                      </p:cBhvr>
                                    </p:animEffect>
                                  </p:childTnLst>
                                </p:cTn>
                              </p:par>
                              <p:par>
                                <p:cTn id="38" presetID="3" presetClass="entr" presetSubtype="10" fill="hold" nodeType="withEffect">
                                  <p:stCondLst>
                                    <p:cond delay="0"/>
                                  </p:stCondLst>
                                  <p:childTnLst>
                                    <p:set>
                                      <p:cBhvr>
                                        <p:cTn id="39" dur="1" fill="hold">
                                          <p:stCondLst>
                                            <p:cond delay="0"/>
                                          </p:stCondLst>
                                        </p:cTn>
                                        <p:tgtEl>
                                          <p:spTgt spid="49173"/>
                                        </p:tgtEl>
                                        <p:attrNameLst>
                                          <p:attrName>style.visibility</p:attrName>
                                        </p:attrNameLst>
                                      </p:cBhvr>
                                      <p:to>
                                        <p:strVal val="visible"/>
                                      </p:to>
                                    </p:set>
                                    <p:animEffect transition="in" filter="blinds(horizontal)">
                                      <p:cBhvr>
                                        <p:cTn id="40" dur="500"/>
                                        <p:tgtEl>
                                          <p:spTgt spid="49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6" grpId="0"/>
      <p:bldP spid="74757" grpId="0"/>
      <p:bldP spid="2" grpId="0"/>
      <p:bldP spid="3" grpId="0"/>
      <p:bldP spid="4" grpId="0"/>
      <p:bldP spid="5"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6" name="Group 31"/>
          <p:cNvGrpSpPr>
            <a:grpSpLocks/>
          </p:cNvGrpSpPr>
          <p:nvPr/>
        </p:nvGrpSpPr>
        <p:grpSpPr bwMode="auto">
          <a:xfrm>
            <a:off x="409575" y="917575"/>
            <a:ext cx="8122975" cy="5175796"/>
            <a:chOff x="258" y="578"/>
            <a:chExt cx="5215" cy="3401"/>
          </a:xfrm>
        </p:grpSpPr>
        <p:sp>
          <p:nvSpPr>
            <p:cNvPr id="28702" name="AutoShape 3"/>
            <p:cNvSpPr>
              <a:spLocks noChangeArrowheads="1"/>
            </p:cNvSpPr>
            <p:nvPr/>
          </p:nvSpPr>
          <p:spPr bwMode="auto">
            <a:xfrm rot="5400000">
              <a:off x="1165" y="-328"/>
              <a:ext cx="3401" cy="5214"/>
            </a:xfrm>
            <a:prstGeom prst="rtTriangle">
              <a:avLst/>
            </a:prstGeom>
            <a:solidFill>
              <a:srgbClr val="FFFF99">
                <a:alpha val="59999"/>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endParaRPr lang="de-DE" altLang="de-DE"/>
            </a:p>
          </p:txBody>
        </p:sp>
        <p:sp>
          <p:nvSpPr>
            <p:cNvPr id="28703" name="AutoShape 4"/>
            <p:cNvSpPr>
              <a:spLocks noChangeArrowheads="1"/>
            </p:cNvSpPr>
            <p:nvPr/>
          </p:nvSpPr>
          <p:spPr bwMode="auto">
            <a:xfrm rot="-5400000">
              <a:off x="1164" y="-328"/>
              <a:ext cx="3401" cy="5214"/>
            </a:xfrm>
            <a:prstGeom prst="rtTriangle">
              <a:avLst/>
            </a:prstGeom>
            <a:solidFill>
              <a:srgbClr val="FFBA97">
                <a:alpha val="59999"/>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endParaRPr lang="de-DE" altLang="de-DE"/>
            </a:p>
          </p:txBody>
        </p:sp>
      </p:grpSp>
      <p:sp>
        <p:nvSpPr>
          <p:cNvPr id="55306" name="AutoShape 10"/>
          <p:cNvSpPr>
            <a:spLocks noChangeArrowheads="1"/>
          </p:cNvSpPr>
          <p:nvPr/>
        </p:nvSpPr>
        <p:spPr bwMode="auto">
          <a:xfrm>
            <a:off x="5718175" y="2370138"/>
            <a:ext cx="621051" cy="238363"/>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400" b="1" dirty="0">
                <a:latin typeface="Saar" panose="00000500000000000000" pitchFamily="2" charset="0"/>
              </a:rPr>
              <a:t>2 Jahre</a:t>
            </a:r>
          </a:p>
        </p:txBody>
      </p:sp>
      <p:sp>
        <p:nvSpPr>
          <p:cNvPr id="55313" name="AutoShape 17"/>
          <p:cNvSpPr>
            <a:spLocks noChangeArrowheads="1"/>
          </p:cNvSpPr>
          <p:nvPr/>
        </p:nvSpPr>
        <p:spPr bwMode="auto">
          <a:xfrm>
            <a:off x="971550" y="4084638"/>
            <a:ext cx="7197725" cy="809625"/>
          </a:xfrm>
          <a:prstGeom prst="flowChartAlternateProcess">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800" dirty="0">
                <a:latin typeface="Saar" panose="00000500000000000000" pitchFamily="2" charset="0"/>
              </a:rPr>
              <a:t>Hauptschulabschluss</a:t>
            </a:r>
          </a:p>
        </p:txBody>
      </p:sp>
      <p:sp>
        <p:nvSpPr>
          <p:cNvPr id="55314" name="AutoShape 18"/>
          <p:cNvSpPr>
            <a:spLocks noChangeArrowheads="1"/>
          </p:cNvSpPr>
          <p:nvPr/>
        </p:nvSpPr>
        <p:spPr bwMode="auto">
          <a:xfrm>
            <a:off x="1006475" y="1025525"/>
            <a:ext cx="1690688" cy="1187450"/>
          </a:xfrm>
          <a:prstGeom prst="flowChartAlternateProcess">
            <a:avLst/>
          </a:prstGeom>
          <a:noFill/>
          <a:ln w="1905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600" dirty="0">
                <a:latin typeface="Saar" panose="00000500000000000000" pitchFamily="2" charset="0"/>
              </a:rPr>
              <a:t>Abitur</a:t>
            </a:r>
            <a:r>
              <a:rPr lang="de-DE" altLang="de-DE" sz="1800" dirty="0">
                <a:latin typeface="Saar" panose="00000500000000000000" pitchFamily="2" charset="0"/>
              </a:rPr>
              <a:t/>
            </a:r>
            <a:br>
              <a:rPr lang="de-DE" altLang="de-DE" sz="1800" dirty="0">
                <a:latin typeface="Saar" panose="00000500000000000000" pitchFamily="2" charset="0"/>
              </a:rPr>
            </a:br>
            <a:r>
              <a:rPr lang="de-DE" altLang="de-DE" sz="1400" dirty="0">
                <a:latin typeface="Saar" panose="00000500000000000000" pitchFamily="2" charset="0"/>
              </a:rPr>
              <a:t>in 8 Jahren</a:t>
            </a:r>
            <a:endParaRPr lang="de-DE" altLang="de-DE" sz="1400" b="1" dirty="0">
              <a:latin typeface="Saar" panose="00000500000000000000" pitchFamily="2" charset="0"/>
            </a:endParaRPr>
          </a:p>
        </p:txBody>
      </p:sp>
      <p:sp>
        <p:nvSpPr>
          <p:cNvPr id="55315" name="AutoShape 19"/>
          <p:cNvSpPr>
            <a:spLocks noChangeArrowheads="1"/>
          </p:cNvSpPr>
          <p:nvPr/>
        </p:nvSpPr>
        <p:spPr bwMode="auto">
          <a:xfrm>
            <a:off x="971550" y="2716213"/>
            <a:ext cx="7197725" cy="900112"/>
          </a:xfrm>
          <a:prstGeom prst="flowChartAlternateProcess">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800" dirty="0">
                <a:latin typeface="Saar" panose="00000500000000000000" pitchFamily="2" charset="0"/>
              </a:rPr>
              <a:t>Mittlerer Bildungsabschluss</a:t>
            </a:r>
          </a:p>
        </p:txBody>
      </p:sp>
      <p:sp>
        <p:nvSpPr>
          <p:cNvPr id="55323" name="Rectangle 27"/>
          <p:cNvSpPr>
            <a:spLocks noChangeArrowheads="1"/>
          </p:cNvSpPr>
          <p:nvPr/>
        </p:nvSpPr>
        <p:spPr bwMode="auto">
          <a:xfrm>
            <a:off x="971550" y="5360989"/>
            <a:ext cx="7197725" cy="732382"/>
          </a:xfrm>
          <a:prstGeom prst="rect">
            <a:avLst/>
          </a:prstGeom>
          <a:solidFill>
            <a:srgbClr val="CCFFCC"/>
          </a:solidFill>
          <a:ln w="19050">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defTabSz="914400" eaLnBrk="1" hangingPunct="1"/>
            <a:r>
              <a:rPr lang="de-DE" altLang="de-DE" sz="2800" b="1" dirty="0">
                <a:latin typeface="Saar" panose="00000500000000000000" pitchFamily="2" charset="0"/>
              </a:rPr>
              <a:t>Grundschule</a:t>
            </a:r>
          </a:p>
        </p:txBody>
      </p:sp>
      <p:sp>
        <p:nvSpPr>
          <p:cNvPr id="55327" name="AutoShape 31"/>
          <p:cNvSpPr>
            <a:spLocks noChangeArrowheads="1"/>
          </p:cNvSpPr>
          <p:nvPr/>
        </p:nvSpPr>
        <p:spPr bwMode="auto">
          <a:xfrm>
            <a:off x="4391025" y="3627438"/>
            <a:ext cx="360363" cy="449262"/>
          </a:xfrm>
          <a:prstGeom prst="upArrow">
            <a:avLst>
              <a:gd name="adj1" fmla="val 55750"/>
              <a:gd name="adj2" fmla="val 63991"/>
            </a:avLst>
          </a:prstGeom>
          <a:solidFill>
            <a:srgbClr val="FFFFFF"/>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55328" name="AutoShape 32"/>
          <p:cNvSpPr>
            <a:spLocks noChangeArrowheads="1"/>
          </p:cNvSpPr>
          <p:nvPr/>
        </p:nvSpPr>
        <p:spPr bwMode="auto">
          <a:xfrm>
            <a:off x="5326063" y="2262188"/>
            <a:ext cx="360362" cy="449262"/>
          </a:xfrm>
          <a:prstGeom prst="upArrow">
            <a:avLst>
              <a:gd name="adj1" fmla="val 55750"/>
              <a:gd name="adj2" fmla="val 63991"/>
            </a:avLst>
          </a:prstGeom>
          <a:solidFill>
            <a:srgbClr val="FFFFFF"/>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55330" name="AutoShape 34"/>
          <p:cNvSpPr>
            <a:spLocks noChangeArrowheads="1"/>
          </p:cNvSpPr>
          <p:nvPr/>
        </p:nvSpPr>
        <p:spPr bwMode="auto">
          <a:xfrm>
            <a:off x="4786313" y="3735388"/>
            <a:ext cx="719137" cy="215900"/>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400" b="1" dirty="0">
                <a:latin typeface="Saar" panose="00000500000000000000" pitchFamily="2" charset="0"/>
              </a:rPr>
              <a:t>1 Jahr</a:t>
            </a:r>
          </a:p>
        </p:txBody>
      </p:sp>
      <p:sp>
        <p:nvSpPr>
          <p:cNvPr id="28688" name="Text Box 22"/>
          <p:cNvSpPr txBox="1">
            <a:spLocks noChangeArrowheads="1"/>
          </p:cNvSpPr>
          <p:nvPr/>
        </p:nvSpPr>
        <p:spPr bwMode="auto">
          <a:xfrm>
            <a:off x="452438" y="628650"/>
            <a:ext cx="5040312"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20000"/>
              </a:spcBef>
              <a:buFont typeface="Arial" panose="020B0604020202020204" pitchFamily="34" charset="0"/>
              <a:buNone/>
            </a:pPr>
            <a:r>
              <a:rPr lang="de-DE" altLang="de-DE" sz="1400" b="1" dirty="0">
                <a:latin typeface="Saar" panose="00000500000000000000" pitchFamily="2" charset="0"/>
              </a:rPr>
              <a:t>Deutsch-Luxemburgisches Schengen-Lyzeum Perl</a:t>
            </a:r>
          </a:p>
        </p:txBody>
      </p:sp>
      <p:sp>
        <p:nvSpPr>
          <p:cNvPr id="2" name="AutoShape 18"/>
          <p:cNvSpPr>
            <a:spLocks noChangeArrowheads="1"/>
          </p:cNvSpPr>
          <p:nvPr/>
        </p:nvSpPr>
        <p:spPr bwMode="auto">
          <a:xfrm>
            <a:off x="2733675" y="1025525"/>
            <a:ext cx="1727200" cy="1187450"/>
          </a:xfrm>
          <a:prstGeom prst="flowChartAlternateProcess">
            <a:avLst/>
          </a:prstGeom>
          <a:noFill/>
          <a:ln w="1905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600" dirty="0">
                <a:latin typeface="Saar" panose="00000500000000000000" pitchFamily="2" charset="0"/>
              </a:rPr>
              <a:t>Diplôme </a:t>
            </a:r>
            <a:br>
              <a:rPr lang="de-DE" altLang="de-DE" sz="1600" dirty="0">
                <a:latin typeface="Saar" panose="00000500000000000000" pitchFamily="2" charset="0"/>
              </a:rPr>
            </a:br>
            <a:r>
              <a:rPr lang="de-DE" altLang="de-DE" sz="1500" dirty="0">
                <a:latin typeface="Saar" panose="00000500000000000000" pitchFamily="2" charset="0"/>
              </a:rPr>
              <a:t>de </a:t>
            </a:r>
            <a:r>
              <a:rPr lang="de-DE" altLang="de-DE" sz="1500" dirty="0" err="1">
                <a:latin typeface="Saar" panose="00000500000000000000" pitchFamily="2" charset="0"/>
              </a:rPr>
              <a:t>fin</a:t>
            </a:r>
            <a:r>
              <a:rPr lang="de-DE" altLang="de-DE" sz="1500" dirty="0">
                <a:latin typeface="Saar" panose="00000500000000000000" pitchFamily="2" charset="0"/>
              </a:rPr>
              <a:t> </a:t>
            </a:r>
            <a:r>
              <a:rPr lang="de-DE" altLang="de-DE" sz="1500" dirty="0" err="1">
                <a:latin typeface="Saar" panose="00000500000000000000" pitchFamily="2" charset="0"/>
              </a:rPr>
              <a:t>d‘études</a:t>
            </a:r>
            <a:r>
              <a:rPr lang="de-DE" altLang="de-DE" sz="1500" dirty="0">
                <a:latin typeface="Saar" panose="00000500000000000000" pitchFamily="2" charset="0"/>
              </a:rPr>
              <a:t> </a:t>
            </a:r>
            <a:r>
              <a:rPr lang="de-DE" altLang="de-DE" sz="1500" dirty="0" err="1">
                <a:latin typeface="Saar" panose="00000500000000000000" pitchFamily="2" charset="0"/>
              </a:rPr>
              <a:t>secondaires</a:t>
            </a:r>
            <a:r>
              <a:rPr lang="de-DE" altLang="de-DE" sz="1500" dirty="0"/>
              <a:t> </a:t>
            </a:r>
            <a:r>
              <a:rPr lang="de-DE" altLang="de-DE" sz="1800" dirty="0">
                <a:latin typeface="Saar" panose="00000500000000000000" pitchFamily="2" charset="0"/>
              </a:rPr>
              <a:t/>
            </a:r>
            <a:br>
              <a:rPr lang="de-DE" altLang="de-DE" sz="1800" dirty="0">
                <a:latin typeface="Saar" panose="00000500000000000000" pitchFamily="2" charset="0"/>
              </a:rPr>
            </a:br>
            <a:r>
              <a:rPr lang="de-DE" altLang="de-DE" sz="1400" dirty="0">
                <a:latin typeface="Saar" panose="00000500000000000000" pitchFamily="2" charset="0"/>
              </a:rPr>
              <a:t>in 8 Jahren</a:t>
            </a:r>
          </a:p>
        </p:txBody>
      </p:sp>
      <p:sp>
        <p:nvSpPr>
          <p:cNvPr id="3" name="AutoShape 18"/>
          <p:cNvSpPr>
            <a:spLocks noChangeArrowheads="1"/>
          </p:cNvSpPr>
          <p:nvPr/>
        </p:nvSpPr>
        <p:spPr bwMode="auto">
          <a:xfrm>
            <a:off x="4641850" y="989013"/>
            <a:ext cx="1727200" cy="1258887"/>
          </a:xfrm>
          <a:prstGeom prst="flowChartAlternateProcess">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600" dirty="0">
                <a:latin typeface="Saar" panose="00000500000000000000" pitchFamily="2" charset="0"/>
              </a:rPr>
              <a:t>Diplôme </a:t>
            </a:r>
            <a:br>
              <a:rPr lang="de-DE" altLang="de-DE" sz="1600" dirty="0">
                <a:latin typeface="Saar" panose="00000500000000000000" pitchFamily="2" charset="0"/>
              </a:rPr>
            </a:br>
            <a:r>
              <a:rPr lang="de-DE" altLang="de-DE" sz="1500" dirty="0">
                <a:latin typeface="Saar" panose="00000500000000000000" pitchFamily="2" charset="0"/>
              </a:rPr>
              <a:t>de </a:t>
            </a:r>
            <a:r>
              <a:rPr lang="de-DE" altLang="de-DE" sz="1500" dirty="0" err="1">
                <a:latin typeface="Saar" panose="00000500000000000000" pitchFamily="2" charset="0"/>
              </a:rPr>
              <a:t>fin</a:t>
            </a:r>
            <a:r>
              <a:rPr lang="de-DE" altLang="de-DE" sz="1500" dirty="0">
                <a:latin typeface="Saar" panose="00000500000000000000" pitchFamily="2" charset="0"/>
              </a:rPr>
              <a:t> </a:t>
            </a:r>
            <a:r>
              <a:rPr lang="de-DE" altLang="de-DE" sz="1500" dirty="0" err="1">
                <a:latin typeface="Saar" panose="00000500000000000000" pitchFamily="2" charset="0"/>
              </a:rPr>
              <a:t>d‘études</a:t>
            </a:r>
            <a:r>
              <a:rPr lang="de-DE" altLang="de-DE" sz="1500" dirty="0">
                <a:latin typeface="Saar" panose="00000500000000000000" pitchFamily="2" charset="0"/>
              </a:rPr>
              <a:t> </a:t>
            </a:r>
            <a:r>
              <a:rPr lang="de-DE" altLang="de-DE" sz="1500" dirty="0" err="1">
                <a:latin typeface="Saar" panose="00000500000000000000" pitchFamily="2" charset="0"/>
              </a:rPr>
              <a:t>secondaires</a:t>
            </a:r>
            <a:r>
              <a:rPr lang="de-DE" altLang="de-DE" sz="1500" dirty="0">
                <a:latin typeface="Saar" panose="00000500000000000000" pitchFamily="2" charset="0"/>
              </a:rPr>
              <a:t> </a:t>
            </a:r>
            <a:r>
              <a:rPr lang="de-DE" altLang="de-DE" sz="1500" dirty="0" err="1">
                <a:latin typeface="Saar" panose="00000500000000000000" pitchFamily="2" charset="0"/>
              </a:rPr>
              <a:t>techniques</a:t>
            </a:r>
            <a:r>
              <a:rPr lang="de-DE" altLang="de-DE" dirty="0"/>
              <a:t> </a:t>
            </a:r>
            <a:r>
              <a:rPr lang="de-DE" altLang="de-DE" sz="1800" dirty="0">
                <a:latin typeface="Saar" panose="00000500000000000000" pitchFamily="2" charset="0"/>
              </a:rPr>
              <a:t/>
            </a:r>
            <a:br>
              <a:rPr lang="de-DE" altLang="de-DE" sz="1800" dirty="0">
                <a:latin typeface="Saar" panose="00000500000000000000" pitchFamily="2" charset="0"/>
              </a:rPr>
            </a:br>
            <a:r>
              <a:rPr lang="de-DE" altLang="de-DE" sz="1400" dirty="0">
                <a:latin typeface="Saar" panose="00000500000000000000" pitchFamily="2" charset="0"/>
              </a:rPr>
              <a:t>in 8 Jahren</a:t>
            </a:r>
          </a:p>
        </p:txBody>
      </p:sp>
      <p:sp>
        <p:nvSpPr>
          <p:cNvPr id="4" name="AutoShape 18"/>
          <p:cNvSpPr>
            <a:spLocks noChangeArrowheads="1"/>
          </p:cNvSpPr>
          <p:nvPr/>
        </p:nvSpPr>
        <p:spPr bwMode="auto">
          <a:xfrm>
            <a:off x="6440488" y="989013"/>
            <a:ext cx="1727200" cy="1258887"/>
          </a:xfrm>
          <a:prstGeom prst="flowChartAlternateProcess">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600" dirty="0">
                <a:latin typeface="Saar" panose="00000500000000000000" pitchFamily="2" charset="0"/>
              </a:rPr>
              <a:t>Fachabitur</a:t>
            </a:r>
            <a:r>
              <a:rPr lang="de-DE" altLang="de-DE" dirty="0"/>
              <a:t> </a:t>
            </a:r>
            <a:r>
              <a:rPr lang="de-DE" altLang="de-DE" sz="1800" dirty="0">
                <a:latin typeface="Saar" panose="00000500000000000000" pitchFamily="2" charset="0"/>
              </a:rPr>
              <a:t/>
            </a:r>
            <a:br>
              <a:rPr lang="de-DE" altLang="de-DE" sz="1800" dirty="0">
                <a:latin typeface="Saar" panose="00000500000000000000" pitchFamily="2" charset="0"/>
              </a:rPr>
            </a:br>
            <a:r>
              <a:rPr lang="de-DE" altLang="de-DE" sz="1400" dirty="0">
                <a:latin typeface="Saar" panose="00000500000000000000" pitchFamily="2" charset="0"/>
              </a:rPr>
              <a:t>in 8 Jahren</a:t>
            </a:r>
          </a:p>
        </p:txBody>
      </p:sp>
      <p:sp>
        <p:nvSpPr>
          <p:cNvPr id="55325" name="AutoShape 29"/>
          <p:cNvSpPr>
            <a:spLocks noChangeArrowheads="1"/>
          </p:cNvSpPr>
          <p:nvPr/>
        </p:nvSpPr>
        <p:spPr bwMode="auto">
          <a:xfrm>
            <a:off x="4391025" y="4903788"/>
            <a:ext cx="360363" cy="449262"/>
          </a:xfrm>
          <a:prstGeom prst="upArrow">
            <a:avLst>
              <a:gd name="adj1" fmla="val 55750"/>
              <a:gd name="adj2" fmla="val 63991"/>
            </a:avLst>
          </a:prstGeom>
          <a:solidFill>
            <a:srgbClr val="FFFFFF"/>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55331" name="AutoShape 35"/>
          <p:cNvSpPr>
            <a:spLocks noChangeArrowheads="1"/>
          </p:cNvSpPr>
          <p:nvPr/>
        </p:nvSpPr>
        <p:spPr bwMode="auto">
          <a:xfrm>
            <a:off x="4786313" y="5011738"/>
            <a:ext cx="719137" cy="215900"/>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400" b="1" dirty="0">
                <a:latin typeface="Saar" panose="00000500000000000000" pitchFamily="2" charset="0"/>
              </a:rPr>
              <a:t>5 Jahre</a:t>
            </a:r>
          </a:p>
        </p:txBody>
      </p:sp>
      <p:sp>
        <p:nvSpPr>
          <p:cNvPr id="5" name="AutoShape 10"/>
          <p:cNvSpPr>
            <a:spLocks noChangeArrowheads="1"/>
          </p:cNvSpPr>
          <p:nvPr/>
        </p:nvSpPr>
        <p:spPr bwMode="auto">
          <a:xfrm>
            <a:off x="7513638" y="2370138"/>
            <a:ext cx="621051" cy="238363"/>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400" b="1" dirty="0">
                <a:latin typeface="Saar" panose="00000500000000000000" pitchFamily="2" charset="0"/>
              </a:rPr>
              <a:t>2 Jahre</a:t>
            </a:r>
          </a:p>
        </p:txBody>
      </p:sp>
      <p:sp>
        <p:nvSpPr>
          <p:cNvPr id="6" name="AutoShape 32"/>
          <p:cNvSpPr>
            <a:spLocks noChangeArrowheads="1"/>
          </p:cNvSpPr>
          <p:nvPr/>
        </p:nvSpPr>
        <p:spPr bwMode="auto">
          <a:xfrm>
            <a:off x="7121525" y="2262188"/>
            <a:ext cx="360363" cy="449262"/>
          </a:xfrm>
          <a:prstGeom prst="upArrow">
            <a:avLst>
              <a:gd name="adj1" fmla="val 55750"/>
              <a:gd name="adj2" fmla="val 63991"/>
            </a:avLst>
          </a:prstGeom>
          <a:solidFill>
            <a:srgbClr val="FFFFFF"/>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7" name="AutoShape 10"/>
          <p:cNvSpPr>
            <a:spLocks noChangeArrowheads="1"/>
          </p:cNvSpPr>
          <p:nvPr/>
        </p:nvSpPr>
        <p:spPr bwMode="auto">
          <a:xfrm>
            <a:off x="2409825" y="2370138"/>
            <a:ext cx="621051" cy="238363"/>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400" b="1" dirty="0">
                <a:latin typeface="Saar" panose="00000500000000000000" pitchFamily="2" charset="0"/>
              </a:rPr>
              <a:t>2 Jahre</a:t>
            </a:r>
          </a:p>
        </p:txBody>
      </p:sp>
      <p:sp>
        <p:nvSpPr>
          <p:cNvPr id="8" name="AutoShape 32"/>
          <p:cNvSpPr>
            <a:spLocks noChangeArrowheads="1"/>
          </p:cNvSpPr>
          <p:nvPr/>
        </p:nvSpPr>
        <p:spPr bwMode="auto">
          <a:xfrm>
            <a:off x="2014538" y="2262188"/>
            <a:ext cx="360362" cy="449262"/>
          </a:xfrm>
          <a:prstGeom prst="upArrow">
            <a:avLst>
              <a:gd name="adj1" fmla="val 55750"/>
              <a:gd name="adj2" fmla="val 63991"/>
            </a:avLst>
          </a:prstGeom>
          <a:solidFill>
            <a:srgbClr val="FFFFFF"/>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9" name="AutoShape 32"/>
          <p:cNvSpPr>
            <a:spLocks noChangeArrowheads="1"/>
          </p:cNvSpPr>
          <p:nvPr/>
        </p:nvSpPr>
        <p:spPr bwMode="auto">
          <a:xfrm>
            <a:off x="3090863" y="2262188"/>
            <a:ext cx="360362" cy="449262"/>
          </a:xfrm>
          <a:prstGeom prst="upArrow">
            <a:avLst>
              <a:gd name="adj1" fmla="val 55750"/>
              <a:gd name="adj2" fmla="val 63991"/>
            </a:avLst>
          </a:prstGeom>
          <a:solidFill>
            <a:srgbClr val="FFFFFF"/>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306203" name="AutoShape 27"/>
          <p:cNvSpPr>
            <a:spLocks noChangeArrowheads="1"/>
          </p:cNvSpPr>
          <p:nvPr/>
        </p:nvSpPr>
        <p:spPr bwMode="auto">
          <a:xfrm>
            <a:off x="971550" y="989013"/>
            <a:ext cx="3527425" cy="1258887"/>
          </a:xfrm>
          <a:prstGeom prst="roundRect">
            <a:avLst>
              <a:gd name="adj" fmla="val 16667"/>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endParaRPr lang="de-DE" altLang="de-DE"/>
          </a:p>
        </p:txBody>
      </p:sp>
      <p:sp>
        <p:nvSpPr>
          <p:cNvPr id="28700" name="Text Box 22"/>
          <p:cNvSpPr txBox="1">
            <a:spLocks noChangeArrowheads="1"/>
          </p:cNvSpPr>
          <p:nvPr/>
        </p:nvSpPr>
        <p:spPr bwMode="auto">
          <a:xfrm>
            <a:off x="419100" y="103188"/>
            <a:ext cx="317817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20000"/>
              </a:spcBef>
              <a:buFont typeface="Arial" panose="020B0604020202020204" pitchFamily="34" charset="0"/>
              <a:buNone/>
            </a:pPr>
            <a:r>
              <a:rPr lang="de-DE" altLang="de-DE" sz="4000" b="1" dirty="0">
                <a:latin typeface="Saar" panose="00000500000000000000" pitchFamily="2" charset="0"/>
              </a:rPr>
              <a:t>Abschlüsse</a:t>
            </a:r>
          </a:p>
        </p:txBody>
      </p:sp>
      <p:sp>
        <p:nvSpPr>
          <p:cNvPr id="32"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spTree>
    <p:extLst>
      <p:ext uri="{BB962C8B-B14F-4D97-AF65-F5344CB8AC3E}">
        <p14:creationId xmlns:p14="http://schemas.microsoft.com/office/powerpoint/2010/main" val="304122785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5323"/>
                                        </p:tgtEl>
                                        <p:attrNameLst>
                                          <p:attrName>style.visibility</p:attrName>
                                        </p:attrNameLst>
                                      </p:cBhvr>
                                      <p:to>
                                        <p:strVal val="visible"/>
                                      </p:to>
                                    </p:set>
                                    <p:animEffect transition="in" filter="wipe(down)">
                                      <p:cBhvr>
                                        <p:cTn id="7" dur="500"/>
                                        <p:tgtEl>
                                          <p:spTgt spid="553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5325"/>
                                        </p:tgtEl>
                                        <p:attrNameLst>
                                          <p:attrName>style.visibility</p:attrName>
                                        </p:attrNameLst>
                                      </p:cBhvr>
                                      <p:to>
                                        <p:strVal val="visible"/>
                                      </p:to>
                                    </p:set>
                                    <p:animEffect transition="in" filter="wipe(down)">
                                      <p:cBhvr>
                                        <p:cTn id="12" dur="500"/>
                                        <p:tgtEl>
                                          <p:spTgt spid="5532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5331"/>
                                        </p:tgtEl>
                                        <p:attrNameLst>
                                          <p:attrName>style.visibility</p:attrName>
                                        </p:attrNameLst>
                                      </p:cBhvr>
                                      <p:to>
                                        <p:strVal val="visible"/>
                                      </p:to>
                                    </p:set>
                                    <p:animEffect transition="in" filter="wipe(down)">
                                      <p:cBhvr>
                                        <p:cTn id="15" dur="500"/>
                                        <p:tgtEl>
                                          <p:spTgt spid="55331"/>
                                        </p:tgtEl>
                                      </p:cBhvr>
                                    </p:animEffect>
                                  </p:childTnLst>
                                </p:cTn>
                              </p:par>
                            </p:childTnLst>
                          </p:cTn>
                        </p:par>
                        <p:par>
                          <p:cTn id="16" fill="hold" nodeType="afterGroup">
                            <p:stCondLst>
                              <p:cond delay="500"/>
                            </p:stCondLst>
                            <p:childTnLst>
                              <p:par>
                                <p:cTn id="17" presetID="22" presetClass="entr" presetSubtype="4" fill="hold" grpId="0" nodeType="afterEffect">
                                  <p:stCondLst>
                                    <p:cond delay="0"/>
                                  </p:stCondLst>
                                  <p:childTnLst>
                                    <p:set>
                                      <p:cBhvr>
                                        <p:cTn id="18" dur="1" fill="hold">
                                          <p:stCondLst>
                                            <p:cond delay="0"/>
                                          </p:stCondLst>
                                        </p:cTn>
                                        <p:tgtEl>
                                          <p:spTgt spid="55313"/>
                                        </p:tgtEl>
                                        <p:attrNameLst>
                                          <p:attrName>style.visibility</p:attrName>
                                        </p:attrNameLst>
                                      </p:cBhvr>
                                      <p:to>
                                        <p:strVal val="visible"/>
                                      </p:to>
                                    </p:set>
                                    <p:animEffect transition="in" filter="wipe(down)">
                                      <p:cBhvr>
                                        <p:cTn id="19" dur="500"/>
                                        <p:tgtEl>
                                          <p:spTgt spid="5531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5327"/>
                                        </p:tgtEl>
                                        <p:attrNameLst>
                                          <p:attrName>style.visibility</p:attrName>
                                        </p:attrNameLst>
                                      </p:cBhvr>
                                      <p:to>
                                        <p:strVal val="visible"/>
                                      </p:to>
                                    </p:set>
                                    <p:animEffect transition="in" filter="wipe(down)">
                                      <p:cBhvr>
                                        <p:cTn id="24" dur="500"/>
                                        <p:tgtEl>
                                          <p:spTgt spid="55327"/>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55330"/>
                                        </p:tgtEl>
                                        <p:attrNameLst>
                                          <p:attrName>style.visibility</p:attrName>
                                        </p:attrNameLst>
                                      </p:cBhvr>
                                      <p:to>
                                        <p:strVal val="visible"/>
                                      </p:to>
                                    </p:set>
                                    <p:animEffect transition="in" filter="wipe(down)">
                                      <p:cBhvr>
                                        <p:cTn id="27" dur="500"/>
                                        <p:tgtEl>
                                          <p:spTgt spid="55330"/>
                                        </p:tgtEl>
                                      </p:cBhvr>
                                    </p:animEffect>
                                  </p:childTnLst>
                                </p:cTn>
                              </p:par>
                            </p:childTnLst>
                          </p:cTn>
                        </p:par>
                        <p:par>
                          <p:cTn id="28" fill="hold" nodeType="afterGroup">
                            <p:stCondLst>
                              <p:cond delay="500"/>
                            </p:stCondLst>
                            <p:childTnLst>
                              <p:par>
                                <p:cTn id="29" presetID="22" presetClass="entr" presetSubtype="4" fill="hold" grpId="0" nodeType="afterEffect">
                                  <p:stCondLst>
                                    <p:cond delay="0"/>
                                  </p:stCondLst>
                                  <p:childTnLst>
                                    <p:set>
                                      <p:cBhvr>
                                        <p:cTn id="30" dur="1" fill="hold">
                                          <p:stCondLst>
                                            <p:cond delay="0"/>
                                          </p:stCondLst>
                                        </p:cTn>
                                        <p:tgtEl>
                                          <p:spTgt spid="55315"/>
                                        </p:tgtEl>
                                        <p:attrNameLst>
                                          <p:attrName>style.visibility</p:attrName>
                                        </p:attrNameLst>
                                      </p:cBhvr>
                                      <p:to>
                                        <p:strVal val="visible"/>
                                      </p:to>
                                    </p:set>
                                    <p:animEffect transition="in" filter="wipe(down)">
                                      <p:cBhvr>
                                        <p:cTn id="31" dur="500"/>
                                        <p:tgtEl>
                                          <p:spTgt spid="5531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500"/>
                                        <p:tgtEl>
                                          <p:spTgt spid="9"/>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childTnLst>
                          </p:cTn>
                        </p:par>
                        <p:par>
                          <p:cTn id="43" fill="hold" nodeType="afterGroup">
                            <p:stCondLst>
                              <p:cond delay="500"/>
                            </p:stCondLst>
                            <p:childTnLst>
                              <p:par>
                                <p:cTn id="44" presetID="22" presetClass="entr" presetSubtype="4" fill="hold" grpId="0" nodeType="afterEffect">
                                  <p:stCondLst>
                                    <p:cond delay="0"/>
                                  </p:stCondLst>
                                  <p:childTnLst>
                                    <p:set>
                                      <p:cBhvr>
                                        <p:cTn id="45" dur="1" fill="hold">
                                          <p:stCondLst>
                                            <p:cond delay="0"/>
                                          </p:stCondLst>
                                        </p:cTn>
                                        <p:tgtEl>
                                          <p:spTgt spid="306203"/>
                                        </p:tgtEl>
                                        <p:attrNameLst>
                                          <p:attrName>style.visibility</p:attrName>
                                        </p:attrNameLst>
                                      </p:cBhvr>
                                      <p:to>
                                        <p:strVal val="visible"/>
                                      </p:to>
                                    </p:set>
                                    <p:animEffect transition="in" filter="wipe(down)">
                                      <p:cBhvr>
                                        <p:cTn id="46" dur="500"/>
                                        <p:tgtEl>
                                          <p:spTgt spid="306203"/>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55314"/>
                                        </p:tgtEl>
                                        <p:attrNameLst>
                                          <p:attrName>style.visibility</p:attrName>
                                        </p:attrNameLst>
                                      </p:cBhvr>
                                      <p:to>
                                        <p:strVal val="visible"/>
                                      </p:to>
                                    </p:set>
                                    <p:animEffect transition="in" filter="wipe(down)">
                                      <p:cBhvr>
                                        <p:cTn id="51" dur="500"/>
                                        <p:tgtEl>
                                          <p:spTgt spid="55314"/>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wipe(down)">
                                      <p:cBhvr>
                                        <p:cTn id="54" dur="500"/>
                                        <p:tgtEl>
                                          <p:spTgt spid="2"/>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55328"/>
                                        </p:tgtEl>
                                        <p:attrNameLst>
                                          <p:attrName>style.visibility</p:attrName>
                                        </p:attrNameLst>
                                      </p:cBhvr>
                                      <p:to>
                                        <p:strVal val="visible"/>
                                      </p:to>
                                    </p:set>
                                    <p:animEffect transition="in" filter="wipe(down)">
                                      <p:cBhvr>
                                        <p:cTn id="59" dur="500"/>
                                        <p:tgtEl>
                                          <p:spTgt spid="55328"/>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55306"/>
                                        </p:tgtEl>
                                        <p:attrNameLst>
                                          <p:attrName>style.visibility</p:attrName>
                                        </p:attrNameLst>
                                      </p:cBhvr>
                                      <p:to>
                                        <p:strVal val="visible"/>
                                      </p:to>
                                    </p:set>
                                    <p:animEffect transition="in" filter="wipe(down)">
                                      <p:cBhvr>
                                        <p:cTn id="62" dur="500"/>
                                        <p:tgtEl>
                                          <p:spTgt spid="55306"/>
                                        </p:tgtEl>
                                      </p:cBhvr>
                                    </p:animEffect>
                                  </p:childTnLst>
                                </p:cTn>
                              </p:par>
                            </p:childTnLst>
                          </p:cTn>
                        </p:par>
                        <p:par>
                          <p:cTn id="63" fill="hold" nodeType="afterGroup">
                            <p:stCondLst>
                              <p:cond delay="500"/>
                            </p:stCondLst>
                            <p:childTnLst>
                              <p:par>
                                <p:cTn id="64" presetID="22" presetClass="entr" presetSubtype="4" fill="hold" grpId="0" nodeType="afterEffect">
                                  <p:stCondLst>
                                    <p:cond delay="0"/>
                                  </p:stCondLst>
                                  <p:childTnLst>
                                    <p:set>
                                      <p:cBhvr>
                                        <p:cTn id="65" dur="1" fill="hold">
                                          <p:stCondLst>
                                            <p:cond delay="0"/>
                                          </p:stCondLst>
                                        </p:cTn>
                                        <p:tgtEl>
                                          <p:spTgt spid="3"/>
                                        </p:tgtEl>
                                        <p:attrNameLst>
                                          <p:attrName>style.visibility</p:attrName>
                                        </p:attrNameLst>
                                      </p:cBhvr>
                                      <p:to>
                                        <p:strVal val="visible"/>
                                      </p:to>
                                    </p:set>
                                    <p:animEffect transition="in" filter="wipe(down)">
                                      <p:cBhvr>
                                        <p:cTn id="66" dur="500"/>
                                        <p:tgtEl>
                                          <p:spTgt spid="3"/>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6"/>
                                        </p:tgtEl>
                                        <p:attrNameLst>
                                          <p:attrName>style.visibility</p:attrName>
                                        </p:attrNameLst>
                                      </p:cBhvr>
                                      <p:to>
                                        <p:strVal val="visible"/>
                                      </p:to>
                                    </p:set>
                                    <p:animEffect transition="in" filter="wipe(down)">
                                      <p:cBhvr>
                                        <p:cTn id="71" dur="500"/>
                                        <p:tgtEl>
                                          <p:spTgt spid="6"/>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5"/>
                                        </p:tgtEl>
                                        <p:attrNameLst>
                                          <p:attrName>style.visibility</p:attrName>
                                        </p:attrNameLst>
                                      </p:cBhvr>
                                      <p:to>
                                        <p:strVal val="visible"/>
                                      </p:to>
                                    </p:set>
                                    <p:animEffect transition="in" filter="wipe(down)">
                                      <p:cBhvr>
                                        <p:cTn id="74" dur="500"/>
                                        <p:tgtEl>
                                          <p:spTgt spid="5"/>
                                        </p:tgtEl>
                                      </p:cBhvr>
                                    </p:animEffect>
                                  </p:childTnLst>
                                </p:cTn>
                              </p:par>
                            </p:childTnLst>
                          </p:cTn>
                        </p:par>
                        <p:par>
                          <p:cTn id="75" fill="hold" nodeType="afterGroup">
                            <p:stCondLst>
                              <p:cond delay="500"/>
                            </p:stCondLst>
                            <p:childTnLst>
                              <p:par>
                                <p:cTn id="76" presetID="22" presetClass="entr" presetSubtype="4"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wipe(down)">
                                      <p:cBhvr>
                                        <p:cTn id="7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6" grpId="0"/>
      <p:bldP spid="55313" grpId="0" animBg="1"/>
      <p:bldP spid="55314" grpId="0" animBg="1"/>
      <p:bldP spid="55315" grpId="0" animBg="1"/>
      <p:bldP spid="55323" grpId="0" animBg="1"/>
      <p:bldP spid="55327" grpId="0" animBg="1"/>
      <p:bldP spid="55328" grpId="0" animBg="1"/>
      <p:bldP spid="55330" grpId="0"/>
      <p:bldP spid="2" grpId="0" animBg="1"/>
      <p:bldP spid="3" grpId="0" animBg="1"/>
      <p:bldP spid="4" grpId="0" animBg="1"/>
      <p:bldP spid="55325" grpId="0" animBg="1"/>
      <p:bldP spid="55331" grpId="0"/>
      <p:bldP spid="5" grpId="0"/>
      <p:bldP spid="6" grpId="0" animBg="1"/>
      <p:bldP spid="7" grpId="0"/>
      <p:bldP spid="8" grpId="0" animBg="1"/>
      <p:bldP spid="9" grpId="0" animBg="1"/>
      <p:bldP spid="30620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16"/>
          <p:cNvSpPr>
            <a:spLocks noChangeArrowheads="1"/>
          </p:cNvSpPr>
          <p:nvPr/>
        </p:nvSpPr>
        <p:spPr bwMode="auto">
          <a:xfrm>
            <a:off x="409575" y="917575"/>
            <a:ext cx="8277225" cy="5031775"/>
          </a:xfrm>
          <a:prstGeom prst="rect">
            <a:avLst/>
          </a:prstGeom>
          <a:gradFill rotWithShape="1">
            <a:gsLst>
              <a:gs pos="0">
                <a:srgbClr val="CCFFCC">
                  <a:alpha val="79999"/>
                </a:srgbClr>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22534" name="AutoShape 3">
            <a:hlinkClick r:id="rId3" action="ppaction://hlinksldjump" highlightClick="1"/>
          </p:cNvPr>
          <p:cNvSpPr>
            <a:spLocks noChangeArrowheads="1"/>
          </p:cNvSpPr>
          <p:nvPr/>
        </p:nvSpPr>
        <p:spPr bwMode="auto">
          <a:xfrm>
            <a:off x="2051050" y="4221163"/>
            <a:ext cx="5038725" cy="360362"/>
          </a:xfrm>
          <a:prstGeom prst="actionButtonForwardNext">
            <a:avLst/>
          </a:prstGeom>
          <a:gradFill rotWithShape="1">
            <a:gsLst>
              <a:gs pos="0">
                <a:srgbClr val="99CCFF">
                  <a:alpha val="79999"/>
                </a:srgbClr>
              </a:gs>
              <a:gs pos="100000">
                <a:srgbClr val="003366">
                  <a:alpha val="79999"/>
                </a:srgbClr>
              </a:gs>
            </a:gsLst>
            <a:path path="rect">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200" b="1" dirty="0">
                <a:solidFill>
                  <a:srgbClr val="000000"/>
                </a:solidFill>
                <a:latin typeface="Saar" panose="00000500000000000000" pitchFamily="2" charset="0"/>
              </a:rPr>
              <a:t>weiter mit Anmeldung und Termine</a:t>
            </a:r>
          </a:p>
        </p:txBody>
      </p:sp>
      <p:sp>
        <p:nvSpPr>
          <p:cNvPr id="12"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sp>
        <p:nvSpPr>
          <p:cNvPr id="7" name="AutoShape 2">
            <a:hlinkClick r:id="rId3" action="ppaction://hlinksldjump" highlightClick="1"/>
          </p:cNvPr>
          <p:cNvSpPr>
            <a:spLocks noChangeArrowheads="1"/>
          </p:cNvSpPr>
          <p:nvPr/>
        </p:nvSpPr>
        <p:spPr bwMode="auto">
          <a:xfrm>
            <a:off x="2051050" y="3744913"/>
            <a:ext cx="5038725" cy="360362"/>
          </a:xfrm>
          <a:prstGeom prst="actionButtonForwardNext">
            <a:avLst/>
          </a:prstGeom>
          <a:gradFill rotWithShape="1">
            <a:gsLst>
              <a:gs pos="0">
                <a:srgbClr val="99CCFF">
                  <a:alpha val="79999"/>
                </a:srgbClr>
              </a:gs>
              <a:gs pos="100000">
                <a:srgbClr val="003366">
                  <a:alpha val="79999"/>
                </a:srgbClr>
              </a:gs>
            </a:gsLst>
            <a:path path="rect">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200" b="1" dirty="0" smtClean="0">
                <a:latin typeface="Saar" panose="00000500000000000000" pitchFamily="2" charset="0"/>
              </a:rPr>
              <a:t>Europäische Schule Saarland </a:t>
            </a:r>
            <a:r>
              <a:rPr lang="de-DE" altLang="de-DE" sz="1200" b="1" dirty="0">
                <a:solidFill>
                  <a:srgbClr val="000000"/>
                </a:solidFill>
                <a:latin typeface="Saar" panose="00000500000000000000" pitchFamily="2" charset="0"/>
              </a:rPr>
              <a:t>(bei Bedarf)</a:t>
            </a:r>
          </a:p>
        </p:txBody>
      </p:sp>
    </p:spTree>
    <p:extLst>
      <p:ext uri="{BB962C8B-B14F-4D97-AF65-F5344CB8AC3E}">
        <p14:creationId xmlns:p14="http://schemas.microsoft.com/office/powerpoint/2010/main" val="2223506188"/>
      </p:ext>
    </p:extLst>
  </p:cSld>
  <p:clrMapOvr>
    <a:masterClrMapping/>
  </p:clrMapOvr>
  <p:transition spd="slow">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2" name="Text Box 22"/>
          <p:cNvSpPr txBox="1">
            <a:spLocks noChangeArrowheads="1"/>
          </p:cNvSpPr>
          <p:nvPr/>
        </p:nvSpPr>
        <p:spPr bwMode="auto">
          <a:xfrm>
            <a:off x="410354" y="215900"/>
            <a:ext cx="6035925" cy="52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20000"/>
              </a:spcBef>
              <a:buFont typeface="Arial" panose="020B0604020202020204" pitchFamily="34" charset="0"/>
              <a:buNone/>
            </a:pPr>
            <a:r>
              <a:rPr lang="de-DE" altLang="de-DE" sz="2800" b="1" dirty="0">
                <a:latin typeface="Saar" panose="00000500000000000000" pitchFamily="2" charset="0"/>
              </a:rPr>
              <a:t>ESS - Europäische Schule Saarland</a:t>
            </a:r>
          </a:p>
        </p:txBody>
      </p:sp>
      <p:sp>
        <p:nvSpPr>
          <p:cNvPr id="14"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grpSp>
        <p:nvGrpSpPr>
          <p:cNvPr id="8" name="Gruppieren 7">
            <a:extLst>
              <a:ext uri="{FF2B5EF4-FFF2-40B4-BE49-F238E27FC236}">
                <a16:creationId xmlns="" xmlns:a16="http://schemas.microsoft.com/office/drawing/2014/main" id="{B1EF9A0E-E6BF-429D-8F44-883C8AA43A9D}"/>
              </a:ext>
            </a:extLst>
          </p:cNvPr>
          <p:cNvGrpSpPr/>
          <p:nvPr/>
        </p:nvGrpSpPr>
        <p:grpSpPr>
          <a:xfrm>
            <a:off x="1591225" y="1686593"/>
            <a:ext cx="6203116" cy="3580064"/>
            <a:chOff x="4658275" y="2072575"/>
            <a:chExt cx="6203116" cy="3580064"/>
          </a:xfrm>
        </p:grpSpPr>
        <p:sp>
          <p:nvSpPr>
            <p:cNvPr id="9" name="Stern: 5 Zacken 8">
              <a:extLst>
                <a:ext uri="{FF2B5EF4-FFF2-40B4-BE49-F238E27FC236}">
                  <a16:creationId xmlns="" xmlns:a16="http://schemas.microsoft.com/office/drawing/2014/main" id="{BE023260-7129-4633-B23C-E1CFD7D176BE}"/>
                </a:ext>
              </a:extLst>
            </p:cNvPr>
            <p:cNvSpPr>
              <a:spLocks noChangeAspect="1"/>
            </p:cNvSpPr>
            <p:nvPr/>
          </p:nvSpPr>
          <p:spPr>
            <a:xfrm>
              <a:off x="4776053" y="2072575"/>
              <a:ext cx="3580064" cy="3580064"/>
            </a:xfrm>
            <a:prstGeom prst="star5">
              <a:avLst/>
            </a:prstGeom>
            <a:solidFill>
              <a:srgbClr val="0060A8"/>
            </a:solidFill>
            <a:ln cap="sq">
              <a:solidFill>
                <a:srgbClr val="0060A8"/>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10" name="Gruppieren 9">
              <a:extLst>
                <a:ext uri="{FF2B5EF4-FFF2-40B4-BE49-F238E27FC236}">
                  <a16:creationId xmlns="" xmlns:a16="http://schemas.microsoft.com/office/drawing/2014/main" id="{EDDEC36A-AAF4-4B30-9709-234448112729}"/>
                </a:ext>
              </a:extLst>
            </p:cNvPr>
            <p:cNvGrpSpPr>
              <a:grpSpLocks/>
            </p:cNvGrpSpPr>
            <p:nvPr/>
          </p:nvGrpSpPr>
          <p:grpSpPr>
            <a:xfrm rot="-1380000">
              <a:off x="4658275" y="2711409"/>
              <a:ext cx="2164478" cy="2162556"/>
              <a:chOff x="2478024" y="1252728"/>
              <a:chExt cx="4328952" cy="4325111"/>
            </a:xfrm>
          </p:grpSpPr>
          <p:sp>
            <p:nvSpPr>
              <p:cNvPr id="12" name="Ellipse 11">
                <a:extLst>
                  <a:ext uri="{FF2B5EF4-FFF2-40B4-BE49-F238E27FC236}">
                    <a16:creationId xmlns="" xmlns:a16="http://schemas.microsoft.com/office/drawing/2014/main" id="{034A2760-35C7-4C24-A96B-87E86C41B6EE}"/>
                  </a:ext>
                </a:extLst>
              </p:cNvPr>
              <p:cNvSpPr>
                <a:spLocks noChangeAspect="1"/>
              </p:cNvSpPr>
              <p:nvPr/>
            </p:nvSpPr>
            <p:spPr>
              <a:xfrm>
                <a:off x="2478024" y="1252728"/>
                <a:ext cx="4325111" cy="43251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Ellipse 12">
                <a:extLst>
                  <a:ext uri="{FF2B5EF4-FFF2-40B4-BE49-F238E27FC236}">
                    <a16:creationId xmlns="" xmlns:a16="http://schemas.microsoft.com/office/drawing/2014/main" id="{3262C451-793B-484A-A992-DB07F73CDFE3}"/>
                  </a:ext>
                </a:extLst>
              </p:cNvPr>
              <p:cNvSpPr/>
              <p:nvPr/>
            </p:nvSpPr>
            <p:spPr>
              <a:xfrm>
                <a:off x="3209545" y="2011680"/>
                <a:ext cx="2880358" cy="2880358"/>
              </a:xfrm>
              <a:prstGeom prst="ellipse">
                <a:avLst/>
              </a:prstGeom>
              <a:gradFill flip="none" rotWithShape="1">
                <a:gsLst>
                  <a:gs pos="28000">
                    <a:srgbClr val="3BA77B"/>
                  </a:gs>
                  <a:gs pos="36000">
                    <a:srgbClr val="0060A8"/>
                  </a:gs>
                </a:gsLst>
                <a:lin ang="5400000" scaled="0"/>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Rechteck 14">
                <a:extLst>
                  <a:ext uri="{FF2B5EF4-FFF2-40B4-BE49-F238E27FC236}">
                    <a16:creationId xmlns="" xmlns:a16="http://schemas.microsoft.com/office/drawing/2014/main" id="{3FC9F066-E972-4A01-B987-4760E200880A}"/>
                  </a:ext>
                </a:extLst>
              </p:cNvPr>
              <p:cNvSpPr/>
              <p:nvPr/>
            </p:nvSpPr>
            <p:spPr>
              <a:xfrm>
                <a:off x="4419546" y="3419942"/>
                <a:ext cx="2387430" cy="722364"/>
              </a:xfrm>
              <a:prstGeom prst="rect">
                <a:avLst/>
              </a:prstGeom>
              <a:solidFill>
                <a:srgbClr val="006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Rechteck 15">
                <a:extLst>
                  <a:ext uri="{FF2B5EF4-FFF2-40B4-BE49-F238E27FC236}">
                    <a16:creationId xmlns="" xmlns:a16="http://schemas.microsoft.com/office/drawing/2014/main" id="{948E264F-33AE-4E49-9E86-346D1A05191B}"/>
                  </a:ext>
                </a:extLst>
              </p:cNvPr>
              <p:cNvSpPr/>
              <p:nvPr/>
            </p:nvSpPr>
            <p:spPr>
              <a:xfrm>
                <a:off x="2598345" y="2688880"/>
                <a:ext cx="4028789" cy="731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11" name="Textfeld 10">
              <a:extLst>
                <a:ext uri="{FF2B5EF4-FFF2-40B4-BE49-F238E27FC236}">
                  <a16:creationId xmlns="" xmlns:a16="http://schemas.microsoft.com/office/drawing/2014/main" id="{44CEF896-A39D-4375-9FF0-BE2947D3C2F8}"/>
                </a:ext>
              </a:extLst>
            </p:cNvPr>
            <p:cNvSpPr txBox="1"/>
            <p:nvPr/>
          </p:nvSpPr>
          <p:spPr>
            <a:xfrm>
              <a:off x="8671624" y="2203139"/>
              <a:ext cx="2189767" cy="1426801"/>
            </a:xfrm>
            <a:prstGeom prst="rect">
              <a:avLst/>
            </a:prstGeom>
            <a:noFill/>
          </p:spPr>
          <p:txBody>
            <a:bodyPr wrap="none" rtlCol="0">
              <a:spAutoFit/>
            </a:bodyPr>
            <a:lstStyle/>
            <a:p>
              <a:pPr>
                <a:lnSpc>
                  <a:spcPts val="3400"/>
                </a:lnSpc>
              </a:pPr>
              <a:r>
                <a:rPr lang="de-DE" sz="4000" dirty="0">
                  <a:solidFill>
                    <a:srgbClr val="0060A8"/>
                  </a:solidFill>
                </a:rPr>
                <a:t>european</a:t>
              </a:r>
            </a:p>
            <a:p>
              <a:pPr>
                <a:lnSpc>
                  <a:spcPts val="3400"/>
                </a:lnSpc>
              </a:pPr>
              <a:r>
                <a:rPr lang="de-DE" sz="4000" dirty="0">
                  <a:solidFill>
                    <a:srgbClr val="0060A8"/>
                  </a:solidFill>
                </a:rPr>
                <a:t>school</a:t>
              </a:r>
            </a:p>
            <a:p>
              <a:pPr>
                <a:lnSpc>
                  <a:spcPts val="3400"/>
                </a:lnSpc>
              </a:pPr>
              <a:r>
                <a:rPr lang="de-DE" sz="4000" dirty="0">
                  <a:solidFill>
                    <a:srgbClr val="0060A8"/>
                  </a:solidFill>
                </a:rPr>
                <a:t>saarland</a:t>
              </a:r>
            </a:p>
          </p:txBody>
        </p:sp>
      </p:grpSp>
      <p:pic>
        <p:nvPicPr>
          <p:cNvPr id="3" name="Grafik 2">
            <a:extLst>
              <a:ext uri="{FF2B5EF4-FFF2-40B4-BE49-F238E27FC236}">
                <a16:creationId xmlns="" xmlns:a16="http://schemas.microsoft.com/office/drawing/2014/main" id="{CA01AE3E-0982-47F5-BEB7-EF5F2C4C3AF0}"/>
              </a:ext>
            </a:extLst>
          </p:cNvPr>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7234833" y="4705140"/>
            <a:ext cx="1308798" cy="1308798"/>
          </a:xfrm>
          <a:prstGeom prst="rect">
            <a:avLst/>
          </a:prstGeom>
        </p:spPr>
      </p:pic>
    </p:spTree>
    <p:extLst>
      <p:ext uri="{BB962C8B-B14F-4D97-AF65-F5344CB8AC3E}">
        <p14:creationId xmlns:p14="http://schemas.microsoft.com/office/powerpoint/2010/main" val="2865539018"/>
      </p:ext>
    </p:extLst>
  </p:cSld>
  <p:clrMapOvr>
    <a:masterClrMapping/>
  </p:clrMapOvr>
  <p:transition spd="med">
    <p:pull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2" name="Text Box 22"/>
          <p:cNvSpPr txBox="1">
            <a:spLocks noChangeArrowheads="1"/>
          </p:cNvSpPr>
          <p:nvPr/>
        </p:nvSpPr>
        <p:spPr bwMode="auto">
          <a:xfrm>
            <a:off x="410354" y="215900"/>
            <a:ext cx="6035925" cy="52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20000"/>
              </a:spcBef>
              <a:buFont typeface="Arial" panose="020B0604020202020204" pitchFamily="34" charset="0"/>
              <a:buNone/>
            </a:pPr>
            <a:r>
              <a:rPr lang="de-DE" altLang="de-DE" sz="2800" b="1" dirty="0">
                <a:latin typeface="Saar" panose="00000500000000000000" pitchFamily="2" charset="0"/>
              </a:rPr>
              <a:t>ESS - Europäische Schule Saarland</a:t>
            </a:r>
          </a:p>
        </p:txBody>
      </p:sp>
      <p:sp>
        <p:nvSpPr>
          <p:cNvPr id="14"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grpSp>
        <p:nvGrpSpPr>
          <p:cNvPr id="2" name="Gruppieren 1">
            <a:extLst>
              <a:ext uri="{FF2B5EF4-FFF2-40B4-BE49-F238E27FC236}">
                <a16:creationId xmlns="" xmlns:a16="http://schemas.microsoft.com/office/drawing/2014/main" id="{E70DCBB0-192B-4674-945B-FD0BBF35A69A}"/>
              </a:ext>
            </a:extLst>
          </p:cNvPr>
          <p:cNvGrpSpPr/>
          <p:nvPr/>
        </p:nvGrpSpPr>
        <p:grpSpPr>
          <a:xfrm>
            <a:off x="5729287" y="746125"/>
            <a:ext cx="2847975" cy="5232400"/>
            <a:chOff x="4672012" y="812800"/>
            <a:chExt cx="2847975" cy="5232400"/>
          </a:xfrm>
        </p:grpSpPr>
        <p:pic>
          <p:nvPicPr>
            <p:cNvPr id="18" name="Grafik 17">
              <a:extLst>
                <a:ext uri="{FF2B5EF4-FFF2-40B4-BE49-F238E27FC236}">
                  <a16:creationId xmlns="" xmlns:a16="http://schemas.microsoft.com/office/drawing/2014/main" id="{5E838AC7-75FE-4DFF-BE35-0D101642FD3D}"/>
                </a:ext>
              </a:extLst>
            </p:cNvPr>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20447144">
              <a:off x="4672012" y="812800"/>
              <a:ext cx="2473078" cy="2478185"/>
            </a:xfrm>
            <a:prstGeom prst="rect">
              <a:avLst/>
            </a:prstGeom>
          </p:spPr>
        </p:pic>
        <p:pic>
          <p:nvPicPr>
            <p:cNvPr id="19" name="Grafik 18">
              <a:extLst>
                <a:ext uri="{FF2B5EF4-FFF2-40B4-BE49-F238E27FC236}">
                  <a16:creationId xmlns="" xmlns:a16="http://schemas.microsoft.com/office/drawing/2014/main" id="{1BD18DAC-3BA3-4FA6-937B-473778A9283F}"/>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882725">
              <a:off x="5815345" y="3059606"/>
              <a:ext cx="1704642" cy="1708141"/>
            </a:xfrm>
            <a:prstGeom prst="rect">
              <a:avLst/>
            </a:prstGeom>
          </p:spPr>
        </p:pic>
        <p:pic>
          <p:nvPicPr>
            <p:cNvPr id="20" name="Grafik 19">
              <a:extLst>
                <a:ext uri="{FF2B5EF4-FFF2-40B4-BE49-F238E27FC236}">
                  <a16:creationId xmlns="" xmlns:a16="http://schemas.microsoft.com/office/drawing/2014/main" id="{8C9900B9-6AD0-4667-8D97-6146760426D3}"/>
                </a:ext>
              </a:extLst>
            </p:cNvPr>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1945243">
              <a:off x="5765634" y="4825389"/>
              <a:ext cx="1217069" cy="1219811"/>
            </a:xfrm>
            <a:prstGeom prst="rect">
              <a:avLst/>
            </a:prstGeom>
          </p:spPr>
        </p:pic>
      </p:grpSp>
      <p:sp>
        <p:nvSpPr>
          <p:cNvPr id="24" name="Text Box 4">
            <a:extLst>
              <a:ext uri="{FF2B5EF4-FFF2-40B4-BE49-F238E27FC236}">
                <a16:creationId xmlns="" xmlns:a16="http://schemas.microsoft.com/office/drawing/2014/main" id="{814DD135-2D12-4957-B757-EBE815133B0F}"/>
              </a:ext>
            </a:extLst>
          </p:cNvPr>
          <p:cNvSpPr txBox="1">
            <a:spLocks noChangeArrowheads="1"/>
          </p:cNvSpPr>
          <p:nvPr/>
        </p:nvSpPr>
        <p:spPr bwMode="auto">
          <a:xfrm>
            <a:off x="456086" y="905926"/>
            <a:ext cx="82772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600" dirty="0">
                <a:latin typeface="Calibri" panose="020F0502020204030204" pitchFamily="34" charset="0"/>
                <a:cs typeface="Calibri" panose="020F0502020204030204" pitchFamily="34" charset="0"/>
              </a:rPr>
              <a:t>Die </a:t>
            </a:r>
            <a:r>
              <a:rPr lang="de-DE" altLang="de-DE" sz="1600" dirty="0" smtClean="0">
                <a:latin typeface="Calibri" panose="020F0502020204030204" pitchFamily="34" charset="0"/>
                <a:cs typeface="Calibri" panose="020F0502020204030204" pitchFamily="34" charset="0"/>
              </a:rPr>
              <a:t>Europäische </a:t>
            </a:r>
            <a:r>
              <a:rPr lang="de-DE" altLang="de-DE" sz="1600" dirty="0">
                <a:latin typeface="Calibri" panose="020F0502020204030204" pitchFamily="34" charset="0"/>
                <a:cs typeface="Calibri" panose="020F0502020204030204" pitchFamily="34" charset="0"/>
              </a:rPr>
              <a:t>Schule Saarland</a:t>
            </a:r>
          </a:p>
        </p:txBody>
      </p:sp>
      <p:sp>
        <p:nvSpPr>
          <p:cNvPr id="3" name="Rechteck 2">
            <a:extLst>
              <a:ext uri="{FF2B5EF4-FFF2-40B4-BE49-F238E27FC236}">
                <a16:creationId xmlns="" xmlns:a16="http://schemas.microsoft.com/office/drawing/2014/main" id="{9E55D541-B56F-4E2F-8618-130875369576}"/>
              </a:ext>
            </a:extLst>
          </p:cNvPr>
          <p:cNvSpPr/>
          <p:nvPr/>
        </p:nvSpPr>
        <p:spPr>
          <a:xfrm>
            <a:off x="5694896" y="853777"/>
            <a:ext cx="3150890" cy="5801515"/>
          </a:xfrm>
          <a:prstGeom prst="rect">
            <a:avLst/>
          </a:prstGeom>
          <a:solidFill>
            <a:schemeClr val="bg1">
              <a:alpha val="49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pPr>
            <a:endParaRPr lang="de-DE" sz="1500" dirty="0">
              <a:solidFill>
                <a:schemeClr val="tx1"/>
              </a:solidFill>
            </a:endParaRPr>
          </a:p>
        </p:txBody>
      </p:sp>
      <p:sp>
        <p:nvSpPr>
          <p:cNvPr id="25" name="Rectangle 5">
            <a:extLst>
              <a:ext uri="{FF2B5EF4-FFF2-40B4-BE49-F238E27FC236}">
                <a16:creationId xmlns="" xmlns:a16="http://schemas.microsoft.com/office/drawing/2014/main" id="{9E80BB47-55EA-4F5A-849C-73C04A129C94}"/>
              </a:ext>
            </a:extLst>
          </p:cNvPr>
          <p:cNvSpPr>
            <a:spLocks noChangeArrowheads="1"/>
          </p:cNvSpPr>
          <p:nvPr/>
        </p:nvSpPr>
        <p:spPr bwMode="auto">
          <a:xfrm>
            <a:off x="630357" y="1394669"/>
            <a:ext cx="814705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marL="285750" indent="-285750">
              <a:lnSpc>
                <a:spcPct val="90000"/>
              </a:lnSpc>
              <a:spcBef>
                <a:spcPct val="20000"/>
              </a:spcBef>
              <a:buFont typeface="Arial" panose="020B0604020202020204" pitchFamily="34" charset="0"/>
              <a:buChar char="•"/>
            </a:pPr>
            <a:r>
              <a:rPr lang="de-DE" altLang="de-DE" sz="1600" dirty="0">
                <a:latin typeface="Calibri" panose="020F0502020204030204" pitchFamily="34" charset="0"/>
                <a:cs typeface="Calibri" panose="020F0502020204030204" pitchFamily="34" charset="0"/>
              </a:rPr>
              <a:t> ist eine öffentliche Schule </a:t>
            </a:r>
            <a:r>
              <a:rPr lang="de-DE" altLang="de-DE" sz="1600" b="1" dirty="0">
                <a:latin typeface="Calibri" panose="020F0502020204030204" pitchFamily="34" charset="0"/>
                <a:cs typeface="Calibri" panose="020F0502020204030204" pitchFamily="34" charset="0"/>
              </a:rPr>
              <a:t>im gebundenen Ganztag.</a:t>
            </a:r>
            <a:endParaRPr lang="de-DE" altLang="de-DE" sz="1600" strike="sngStrike" dirty="0">
              <a:solidFill>
                <a:srgbClr val="FF0000"/>
              </a:solidFill>
              <a:latin typeface="Calibri" panose="020F0502020204030204" pitchFamily="34" charset="0"/>
              <a:cs typeface="Calibri" panose="020F0502020204030204" pitchFamily="34" charset="0"/>
            </a:endParaRPr>
          </a:p>
        </p:txBody>
      </p:sp>
      <p:sp>
        <p:nvSpPr>
          <p:cNvPr id="26" name="Rectangle 5">
            <a:extLst>
              <a:ext uri="{FF2B5EF4-FFF2-40B4-BE49-F238E27FC236}">
                <a16:creationId xmlns="" xmlns:a16="http://schemas.microsoft.com/office/drawing/2014/main" id="{0EFB5E00-8A8C-4423-9D11-F8A3F1232870}"/>
              </a:ext>
            </a:extLst>
          </p:cNvPr>
          <p:cNvSpPr>
            <a:spLocks noChangeArrowheads="1"/>
          </p:cNvSpPr>
          <p:nvPr/>
        </p:nvSpPr>
        <p:spPr bwMode="auto">
          <a:xfrm>
            <a:off x="630357" y="2733877"/>
            <a:ext cx="8147050" cy="1027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nSpc>
                <a:spcPct val="90000"/>
              </a:lnSpc>
              <a:spcBef>
                <a:spcPct val="20000"/>
              </a:spcBef>
              <a:buFont typeface="Arial" panose="020B0604020202020204" pitchFamily="34" charset="0"/>
              <a:buChar char="•"/>
            </a:pPr>
            <a:r>
              <a:rPr lang="de-DE" altLang="de-DE" sz="1600" dirty="0">
                <a:latin typeface="Calibri" panose="020F0502020204030204" pitchFamily="34" charset="0"/>
                <a:cs typeface="Calibri" panose="020F0502020204030204" pitchFamily="34" charset="0"/>
              </a:rPr>
              <a:t>umfasst die Klassenstufen </a:t>
            </a:r>
            <a:r>
              <a:rPr lang="de-DE" altLang="de-DE" sz="1600" b="1" dirty="0">
                <a:latin typeface="Calibri" panose="020F0502020204030204" pitchFamily="34" charset="0"/>
                <a:cs typeface="Calibri" panose="020F0502020204030204" pitchFamily="34" charset="0"/>
              </a:rPr>
              <a:t>1 bis 5 (Primarbereich) und 6 bis 12 (Sekundarbereich)</a:t>
            </a:r>
            <a:r>
              <a:rPr lang="de-DE" altLang="de-DE" sz="1600" dirty="0">
                <a:latin typeface="Calibri" panose="020F0502020204030204" pitchFamily="34" charset="0"/>
                <a:cs typeface="Calibri" panose="020F0502020204030204" pitchFamily="34" charset="0"/>
              </a:rPr>
              <a:t>. Nach der </a:t>
            </a:r>
            <a:r>
              <a:rPr lang="de-DE" altLang="de-DE" sz="1600" dirty="0" smtClean="0">
                <a:latin typeface="Calibri" panose="020F0502020204030204" pitchFamily="34" charset="0"/>
                <a:cs typeface="Calibri" panose="020F0502020204030204" pitchFamily="34" charset="0"/>
              </a:rPr>
              <a:t>Klassenstufe 4 </a:t>
            </a:r>
            <a:r>
              <a:rPr lang="de-DE" altLang="de-DE" sz="1600" dirty="0">
                <a:latin typeface="Calibri" panose="020F0502020204030204" pitchFamily="34" charset="0"/>
                <a:cs typeface="Calibri" panose="020F0502020204030204" pitchFamily="34" charset="0"/>
              </a:rPr>
              <a:t>der saarländischen Grundschule ist ein Übergang in die </a:t>
            </a:r>
            <a:r>
              <a:rPr lang="de-DE" altLang="de-DE" sz="1600" dirty="0" smtClean="0">
                <a:latin typeface="Calibri" panose="020F0502020204030204" pitchFamily="34" charset="0"/>
                <a:cs typeface="Calibri" panose="020F0502020204030204" pitchFamily="34" charset="0"/>
              </a:rPr>
              <a:t>Klassenstufe 5 </a:t>
            </a:r>
            <a:r>
              <a:rPr lang="de-DE" altLang="de-DE" sz="1600" dirty="0">
                <a:latin typeface="Calibri" panose="020F0502020204030204" pitchFamily="34" charset="0"/>
                <a:cs typeface="Calibri" panose="020F0502020204030204" pitchFamily="34" charset="0"/>
              </a:rPr>
              <a:t>möglich. </a:t>
            </a:r>
          </a:p>
          <a:p>
            <a:pPr>
              <a:lnSpc>
                <a:spcPct val="90000"/>
              </a:lnSpc>
              <a:spcBef>
                <a:spcPct val="20000"/>
              </a:spcBef>
              <a:buFont typeface="Arial" panose="020B0604020202020204" pitchFamily="34" charset="0"/>
              <a:buChar char="•"/>
            </a:pPr>
            <a:endParaRPr lang="de-DE" altLang="de-DE" sz="1600" dirty="0">
              <a:latin typeface="Calibri" panose="020F0502020204030204" pitchFamily="34" charset="0"/>
              <a:cs typeface="Calibri" panose="020F0502020204030204" pitchFamily="34" charset="0"/>
            </a:endParaRPr>
          </a:p>
        </p:txBody>
      </p:sp>
      <p:sp>
        <p:nvSpPr>
          <p:cNvPr id="28" name="Rectangle 5">
            <a:extLst>
              <a:ext uri="{FF2B5EF4-FFF2-40B4-BE49-F238E27FC236}">
                <a16:creationId xmlns="" xmlns:a16="http://schemas.microsoft.com/office/drawing/2014/main" id="{3DECF08C-49AB-4C9F-958A-1CB3EE9434F7}"/>
              </a:ext>
            </a:extLst>
          </p:cNvPr>
          <p:cNvSpPr>
            <a:spLocks noChangeArrowheads="1"/>
          </p:cNvSpPr>
          <p:nvPr/>
        </p:nvSpPr>
        <p:spPr bwMode="auto">
          <a:xfrm>
            <a:off x="630357" y="1833079"/>
            <a:ext cx="8147050"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nSpc>
                <a:spcPct val="90000"/>
              </a:lnSpc>
              <a:spcBef>
                <a:spcPct val="20000"/>
              </a:spcBef>
              <a:buFont typeface="Arial" panose="020B0604020202020204" pitchFamily="34" charset="0"/>
              <a:buChar char="•"/>
            </a:pPr>
            <a:r>
              <a:rPr lang="de-DE" altLang="de-DE" sz="1600" dirty="0">
                <a:latin typeface="Calibri" panose="020F0502020204030204" pitchFamily="34" charset="0"/>
                <a:cs typeface="Calibri" panose="020F0502020204030204" pitchFamily="34" charset="0"/>
              </a:rPr>
              <a:t>führt zum </a:t>
            </a:r>
            <a:r>
              <a:rPr lang="de-DE" altLang="de-DE" sz="1600" b="1" dirty="0">
                <a:latin typeface="Calibri" panose="020F0502020204030204" pitchFamily="34" charset="0"/>
                <a:cs typeface="Calibri" panose="020F0502020204030204" pitchFamily="34" charset="0"/>
              </a:rPr>
              <a:t>international anerkannten Europäischen Abitur </a:t>
            </a:r>
            <a:r>
              <a:rPr lang="de-DE" altLang="de-DE" sz="1600" dirty="0">
                <a:latin typeface="Calibri" panose="020F0502020204030204" pitchFamily="34" charset="0"/>
                <a:cs typeface="Calibri" panose="020F0502020204030204" pitchFamily="34" charset="0"/>
              </a:rPr>
              <a:t>nach 12 Jahren („G8“), bietet sowohl den </a:t>
            </a:r>
            <a:r>
              <a:rPr lang="de-DE" altLang="de-DE" sz="1600" b="1" dirty="0">
                <a:latin typeface="Calibri" panose="020F0502020204030204" pitchFamily="34" charset="0"/>
                <a:cs typeface="Calibri" panose="020F0502020204030204" pitchFamily="34" charset="0"/>
              </a:rPr>
              <a:t>Hauptschulabschluss </a:t>
            </a:r>
            <a:r>
              <a:rPr lang="de-DE" altLang="de-DE" sz="1600" dirty="0">
                <a:latin typeface="Calibri" panose="020F0502020204030204" pitchFamily="34" charset="0"/>
                <a:cs typeface="Calibri" panose="020F0502020204030204" pitchFamily="34" charset="0"/>
              </a:rPr>
              <a:t>(nach </a:t>
            </a:r>
            <a:r>
              <a:rPr lang="de-DE" altLang="de-DE" sz="1600" dirty="0" smtClean="0">
                <a:latin typeface="Calibri" panose="020F0502020204030204" pitchFamily="34" charset="0"/>
                <a:cs typeface="Calibri" panose="020F0502020204030204" pitchFamily="34" charset="0"/>
              </a:rPr>
              <a:t>Klassenstufe </a:t>
            </a:r>
            <a:r>
              <a:rPr lang="de-DE" altLang="de-DE" sz="1600" dirty="0">
                <a:latin typeface="Calibri" panose="020F0502020204030204" pitchFamily="34" charset="0"/>
                <a:cs typeface="Calibri" panose="020F0502020204030204" pitchFamily="34" charset="0"/>
              </a:rPr>
              <a:t>9), als auch den </a:t>
            </a:r>
            <a:r>
              <a:rPr lang="de-DE" altLang="de-DE" sz="1600" b="1" dirty="0">
                <a:latin typeface="Calibri" panose="020F0502020204030204" pitchFamily="34" charset="0"/>
                <a:cs typeface="Calibri" panose="020F0502020204030204" pitchFamily="34" charset="0"/>
              </a:rPr>
              <a:t>Mittleren Bildungsabschluss </a:t>
            </a:r>
            <a:r>
              <a:rPr lang="de-DE" altLang="de-DE" sz="1600" dirty="0">
                <a:latin typeface="Calibri" panose="020F0502020204030204" pitchFamily="34" charset="0"/>
                <a:cs typeface="Calibri" panose="020F0502020204030204" pitchFamily="34" charset="0"/>
              </a:rPr>
              <a:t>(nach </a:t>
            </a:r>
            <a:r>
              <a:rPr lang="de-DE" altLang="de-DE" sz="1600" dirty="0" smtClean="0">
                <a:latin typeface="Calibri" panose="020F0502020204030204" pitchFamily="34" charset="0"/>
                <a:cs typeface="Calibri" panose="020F0502020204030204" pitchFamily="34" charset="0"/>
              </a:rPr>
              <a:t>Klassenstufe </a:t>
            </a:r>
            <a:r>
              <a:rPr lang="de-DE" altLang="de-DE" sz="1600" dirty="0">
                <a:latin typeface="Calibri" panose="020F0502020204030204" pitchFamily="34" charset="0"/>
                <a:cs typeface="Calibri" panose="020F0502020204030204" pitchFamily="34" charset="0"/>
              </a:rPr>
              <a:t>10) an. </a:t>
            </a:r>
          </a:p>
        </p:txBody>
      </p:sp>
      <p:sp>
        <p:nvSpPr>
          <p:cNvPr id="31" name="Rectangle 5">
            <a:extLst>
              <a:ext uri="{FF2B5EF4-FFF2-40B4-BE49-F238E27FC236}">
                <a16:creationId xmlns="" xmlns:a16="http://schemas.microsoft.com/office/drawing/2014/main" id="{F0ED3894-D60C-4881-B37D-301BF7CDD916}"/>
              </a:ext>
            </a:extLst>
          </p:cNvPr>
          <p:cNvSpPr>
            <a:spLocks noChangeArrowheads="1"/>
          </p:cNvSpPr>
          <p:nvPr/>
        </p:nvSpPr>
        <p:spPr bwMode="auto">
          <a:xfrm>
            <a:off x="630357" y="4457866"/>
            <a:ext cx="8147050"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marL="357188" indent="-357188">
              <a:lnSpc>
                <a:spcPct val="90000"/>
              </a:lnSpc>
              <a:spcBef>
                <a:spcPct val="20000"/>
              </a:spcBef>
              <a:buFont typeface="Arial" panose="020B0604020202020204" pitchFamily="34" charset="0"/>
              <a:buChar char="•"/>
            </a:pPr>
            <a:r>
              <a:rPr lang="de-DE" altLang="de-DE" sz="1600" dirty="0">
                <a:latin typeface="Calibri" panose="020F0502020204030204" pitchFamily="34" charset="0"/>
                <a:cs typeface="Calibri" panose="020F0502020204030204" pitchFamily="34" charset="0"/>
              </a:rPr>
              <a:t>folgt </a:t>
            </a:r>
            <a:r>
              <a:rPr lang="de-DE" altLang="de-DE" sz="1600" dirty="0" smtClean="0">
                <a:latin typeface="Calibri" panose="020F0502020204030204" pitchFamily="34" charset="0"/>
                <a:cs typeface="Calibri" panose="020F0502020204030204" pitchFamily="34" charset="0"/>
              </a:rPr>
              <a:t>als akkreditierte Europäische Schule den </a:t>
            </a:r>
            <a:r>
              <a:rPr lang="de-DE" altLang="de-DE" sz="1600" dirty="0">
                <a:latin typeface="Calibri" panose="020F0502020204030204" pitchFamily="34" charset="0"/>
                <a:cs typeface="Calibri" panose="020F0502020204030204" pitchFamily="34" charset="0"/>
              </a:rPr>
              <a:t>hohen Qualitätsstandards des Systems der Europäischen Schulen und hat u.a. </a:t>
            </a:r>
            <a:r>
              <a:rPr lang="de-DE" altLang="de-DE" sz="1600" b="1" dirty="0">
                <a:latin typeface="Calibri" panose="020F0502020204030204" pitchFamily="34" charset="0"/>
                <a:cs typeface="Calibri" panose="020F0502020204030204" pitchFamily="34" charset="0"/>
              </a:rPr>
              <a:t>Schwerpunkte </a:t>
            </a:r>
            <a:r>
              <a:rPr lang="de-DE" altLang="de-DE" sz="1600" dirty="0">
                <a:latin typeface="Calibri" panose="020F0502020204030204" pitchFamily="34" charset="0"/>
                <a:cs typeface="Calibri" panose="020F0502020204030204" pitchFamily="34" charset="0"/>
              </a:rPr>
              <a:t>in den Bereichen </a:t>
            </a:r>
            <a:r>
              <a:rPr lang="de-DE" altLang="de-DE" sz="1600" b="1" dirty="0">
                <a:latin typeface="Calibri" panose="020F0502020204030204" pitchFamily="34" charset="0"/>
                <a:cs typeface="Calibri" panose="020F0502020204030204" pitchFamily="34" charset="0"/>
              </a:rPr>
              <a:t>Mehrsprachigkeit, Mathematik-Naturwissenschaften </a:t>
            </a:r>
            <a:r>
              <a:rPr lang="de-DE" altLang="de-DE" sz="1600" dirty="0">
                <a:latin typeface="Calibri" panose="020F0502020204030204" pitchFamily="34" charset="0"/>
                <a:cs typeface="Calibri" panose="020F0502020204030204" pitchFamily="34" charset="0"/>
              </a:rPr>
              <a:t>und</a:t>
            </a:r>
            <a:r>
              <a:rPr lang="de-DE" altLang="de-DE" sz="1600" b="1" dirty="0">
                <a:latin typeface="Calibri" panose="020F0502020204030204" pitchFamily="34" charset="0"/>
                <a:cs typeface="Calibri" panose="020F0502020204030204" pitchFamily="34" charset="0"/>
              </a:rPr>
              <a:t> Digitales Lernen.</a:t>
            </a:r>
            <a:endParaRPr lang="de-DE" altLang="de-DE" sz="1600" dirty="0">
              <a:latin typeface="Calibri" panose="020F0502020204030204" pitchFamily="34" charset="0"/>
              <a:cs typeface="Calibri" panose="020F0502020204030204" pitchFamily="34" charset="0"/>
            </a:endParaRPr>
          </a:p>
        </p:txBody>
      </p:sp>
      <p:sp>
        <p:nvSpPr>
          <p:cNvPr id="22" name="Rectangle 5">
            <a:extLst>
              <a:ext uri="{FF2B5EF4-FFF2-40B4-BE49-F238E27FC236}">
                <a16:creationId xmlns="" xmlns:a16="http://schemas.microsoft.com/office/drawing/2014/main" id="{C599DB77-30F1-4169-9949-FDC1546E937D}"/>
              </a:ext>
            </a:extLst>
          </p:cNvPr>
          <p:cNvSpPr>
            <a:spLocks noChangeArrowheads="1"/>
          </p:cNvSpPr>
          <p:nvPr/>
        </p:nvSpPr>
        <p:spPr bwMode="auto">
          <a:xfrm>
            <a:off x="630357" y="3478810"/>
            <a:ext cx="8147050"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nSpc>
                <a:spcPct val="90000"/>
              </a:lnSpc>
              <a:spcBef>
                <a:spcPct val="20000"/>
              </a:spcBef>
              <a:buFont typeface="Arial" panose="020B0604020202020204" pitchFamily="34" charset="0"/>
              <a:buChar char="•"/>
            </a:pPr>
            <a:r>
              <a:rPr lang="de-DE" altLang="de-DE" sz="1600" dirty="0">
                <a:latin typeface="Calibri" panose="020F0502020204030204" pitchFamily="34" charset="0"/>
                <a:cs typeface="Calibri" panose="020F0502020204030204" pitchFamily="34" charset="0"/>
              </a:rPr>
              <a:t>gliedert sich in eine </a:t>
            </a:r>
            <a:r>
              <a:rPr lang="de-DE" altLang="de-DE" sz="1600" b="1" dirty="0">
                <a:latin typeface="Calibri" panose="020F0502020204030204" pitchFamily="34" charset="0"/>
                <a:cs typeface="Calibri" panose="020F0502020204030204" pitchFamily="34" charset="0"/>
              </a:rPr>
              <a:t>deutschsprachige</a:t>
            </a:r>
            <a:r>
              <a:rPr lang="de-DE" altLang="de-DE" sz="1600" dirty="0">
                <a:latin typeface="Calibri" panose="020F0502020204030204" pitchFamily="34" charset="0"/>
                <a:cs typeface="Calibri" panose="020F0502020204030204" pitchFamily="34" charset="0"/>
              </a:rPr>
              <a:t> und eine </a:t>
            </a:r>
            <a:r>
              <a:rPr lang="de-DE" altLang="de-DE" sz="1600" b="1" dirty="0">
                <a:latin typeface="Calibri" panose="020F0502020204030204" pitchFamily="34" charset="0"/>
                <a:cs typeface="Calibri" panose="020F0502020204030204" pitchFamily="34" charset="0"/>
              </a:rPr>
              <a:t>englischsprachige</a:t>
            </a:r>
            <a:r>
              <a:rPr lang="de-DE" altLang="de-DE" sz="1600" dirty="0">
                <a:latin typeface="Calibri" panose="020F0502020204030204" pitchFamily="34" charset="0"/>
                <a:cs typeface="Calibri" panose="020F0502020204030204" pitchFamily="34" charset="0"/>
              </a:rPr>
              <a:t> </a:t>
            </a:r>
            <a:r>
              <a:rPr lang="de-DE" altLang="de-DE" sz="1600" b="1" dirty="0">
                <a:latin typeface="Calibri" panose="020F0502020204030204" pitchFamily="34" charset="0"/>
                <a:cs typeface="Calibri" panose="020F0502020204030204" pitchFamily="34" charset="0"/>
              </a:rPr>
              <a:t>Sektion</a:t>
            </a:r>
            <a:r>
              <a:rPr lang="de-DE" altLang="de-DE" sz="1600" dirty="0">
                <a:latin typeface="Calibri" panose="020F0502020204030204" pitchFamily="34" charset="0"/>
                <a:cs typeface="Calibri" panose="020F0502020204030204" pitchFamily="34" charset="0"/>
              </a:rPr>
              <a:t>. Die Zuordnung zur Sektion erfolgt in Abhängigkeit von der Muttersprache oder dominanten Sprache des Kindes. </a:t>
            </a:r>
          </a:p>
        </p:txBody>
      </p:sp>
    </p:spTree>
    <p:extLst>
      <p:ext uri="{BB962C8B-B14F-4D97-AF65-F5344CB8AC3E}">
        <p14:creationId xmlns:p14="http://schemas.microsoft.com/office/powerpoint/2010/main" val="3685257629"/>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1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10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10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left)">
                                      <p:cBhvr>
                                        <p:cTn id="22" dur="10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10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8" grpId="0"/>
      <p:bldP spid="31" grpId="0"/>
      <p:bldP spid="2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2" name="Text Box 22"/>
          <p:cNvSpPr txBox="1">
            <a:spLocks noChangeArrowheads="1"/>
          </p:cNvSpPr>
          <p:nvPr/>
        </p:nvSpPr>
        <p:spPr bwMode="auto">
          <a:xfrm>
            <a:off x="410354" y="215900"/>
            <a:ext cx="6035925" cy="52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20000"/>
              </a:spcBef>
              <a:buFont typeface="Arial" panose="020B0604020202020204" pitchFamily="34" charset="0"/>
              <a:buNone/>
            </a:pPr>
            <a:r>
              <a:rPr lang="de-DE" altLang="de-DE" sz="2800" b="1" dirty="0">
                <a:latin typeface="Saar" panose="00000500000000000000" pitchFamily="2" charset="0"/>
              </a:rPr>
              <a:t>ESS - Europäische Schule Saarland</a:t>
            </a:r>
          </a:p>
        </p:txBody>
      </p:sp>
      <p:sp>
        <p:nvSpPr>
          <p:cNvPr id="14"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grpSp>
        <p:nvGrpSpPr>
          <p:cNvPr id="2" name="Gruppieren 1">
            <a:extLst>
              <a:ext uri="{FF2B5EF4-FFF2-40B4-BE49-F238E27FC236}">
                <a16:creationId xmlns="" xmlns:a16="http://schemas.microsoft.com/office/drawing/2014/main" id="{E70DCBB0-192B-4674-945B-FD0BBF35A69A}"/>
              </a:ext>
            </a:extLst>
          </p:cNvPr>
          <p:cNvGrpSpPr/>
          <p:nvPr/>
        </p:nvGrpSpPr>
        <p:grpSpPr>
          <a:xfrm>
            <a:off x="5729287" y="746125"/>
            <a:ext cx="2847975" cy="5232400"/>
            <a:chOff x="4672012" y="812800"/>
            <a:chExt cx="2847975" cy="5232400"/>
          </a:xfrm>
        </p:grpSpPr>
        <p:pic>
          <p:nvPicPr>
            <p:cNvPr id="18" name="Grafik 17">
              <a:extLst>
                <a:ext uri="{FF2B5EF4-FFF2-40B4-BE49-F238E27FC236}">
                  <a16:creationId xmlns="" xmlns:a16="http://schemas.microsoft.com/office/drawing/2014/main" id="{5E838AC7-75FE-4DFF-BE35-0D101642FD3D}"/>
                </a:ext>
              </a:extLst>
            </p:cNvPr>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20447144">
              <a:off x="4672012" y="812800"/>
              <a:ext cx="2473078" cy="2478185"/>
            </a:xfrm>
            <a:prstGeom prst="rect">
              <a:avLst/>
            </a:prstGeom>
          </p:spPr>
        </p:pic>
        <p:pic>
          <p:nvPicPr>
            <p:cNvPr id="19" name="Grafik 18">
              <a:extLst>
                <a:ext uri="{FF2B5EF4-FFF2-40B4-BE49-F238E27FC236}">
                  <a16:creationId xmlns="" xmlns:a16="http://schemas.microsoft.com/office/drawing/2014/main" id="{1BD18DAC-3BA3-4FA6-937B-473778A9283F}"/>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882725">
              <a:off x="5815345" y="3059606"/>
              <a:ext cx="1704642" cy="1708141"/>
            </a:xfrm>
            <a:prstGeom prst="rect">
              <a:avLst/>
            </a:prstGeom>
          </p:spPr>
        </p:pic>
        <p:pic>
          <p:nvPicPr>
            <p:cNvPr id="20" name="Grafik 19">
              <a:extLst>
                <a:ext uri="{FF2B5EF4-FFF2-40B4-BE49-F238E27FC236}">
                  <a16:creationId xmlns="" xmlns:a16="http://schemas.microsoft.com/office/drawing/2014/main" id="{8C9900B9-6AD0-4667-8D97-6146760426D3}"/>
                </a:ext>
              </a:extLst>
            </p:cNvPr>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1945243">
              <a:off x="5765634" y="4825389"/>
              <a:ext cx="1217069" cy="1219811"/>
            </a:xfrm>
            <a:prstGeom prst="rect">
              <a:avLst/>
            </a:prstGeom>
          </p:spPr>
        </p:pic>
      </p:grpSp>
      <p:sp>
        <p:nvSpPr>
          <p:cNvPr id="3" name="Rechteck 2">
            <a:extLst>
              <a:ext uri="{FF2B5EF4-FFF2-40B4-BE49-F238E27FC236}">
                <a16:creationId xmlns="" xmlns:a16="http://schemas.microsoft.com/office/drawing/2014/main" id="{9E55D541-B56F-4E2F-8618-130875369576}"/>
              </a:ext>
            </a:extLst>
          </p:cNvPr>
          <p:cNvSpPr/>
          <p:nvPr/>
        </p:nvSpPr>
        <p:spPr>
          <a:xfrm>
            <a:off x="5694896" y="853777"/>
            <a:ext cx="3150890" cy="5801515"/>
          </a:xfrm>
          <a:prstGeom prst="rect">
            <a:avLst/>
          </a:prstGeom>
          <a:solidFill>
            <a:schemeClr val="bg1">
              <a:alpha val="49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pPr>
            <a:endParaRPr lang="de-DE" sz="1500" dirty="0">
              <a:solidFill>
                <a:schemeClr val="tx1"/>
              </a:solidFill>
            </a:endParaRPr>
          </a:p>
        </p:txBody>
      </p:sp>
      <p:sp>
        <p:nvSpPr>
          <p:cNvPr id="24" name="Text Box 4">
            <a:extLst>
              <a:ext uri="{FF2B5EF4-FFF2-40B4-BE49-F238E27FC236}">
                <a16:creationId xmlns="" xmlns:a16="http://schemas.microsoft.com/office/drawing/2014/main" id="{814DD135-2D12-4957-B757-EBE815133B0F}"/>
              </a:ext>
            </a:extLst>
          </p:cNvPr>
          <p:cNvSpPr txBox="1">
            <a:spLocks noChangeArrowheads="1"/>
          </p:cNvSpPr>
          <p:nvPr/>
        </p:nvSpPr>
        <p:spPr bwMode="auto">
          <a:xfrm>
            <a:off x="488996" y="2950050"/>
            <a:ext cx="7850672" cy="612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endParaRPr lang="de-DE" altLang="de-DE" sz="1600" dirty="0">
              <a:latin typeface="Calibri" panose="020F0502020204030204" pitchFamily="34" charset="0"/>
              <a:cs typeface="Calibri" panose="020F0502020204030204" pitchFamily="34" charset="0"/>
            </a:endParaRPr>
          </a:p>
          <a:p>
            <a:pPr>
              <a:lnSpc>
                <a:spcPct val="100000"/>
              </a:lnSpc>
            </a:pPr>
            <a:endParaRPr lang="de-DE" sz="1600" dirty="0" smtClean="0">
              <a:latin typeface="Calibri" panose="020F0502020204030204" pitchFamily="34" charset="0"/>
              <a:cs typeface="Calibri" panose="020F0502020204030204" pitchFamily="34" charset="0"/>
            </a:endParaRPr>
          </a:p>
          <a:p>
            <a:pPr>
              <a:lnSpc>
                <a:spcPct val="100000"/>
              </a:lnSpc>
            </a:pPr>
            <a:r>
              <a:rPr lang="de-DE" sz="1600" dirty="0" smtClean="0">
                <a:latin typeface="Calibri" panose="020F0502020204030204" pitchFamily="34" charset="0"/>
                <a:cs typeface="Calibri" panose="020F0502020204030204" pitchFamily="34" charset="0"/>
              </a:rPr>
              <a:t>Förderung von Mehrsprachigkeit:</a:t>
            </a:r>
            <a:endParaRPr lang="de-DE" sz="1600" dirty="0">
              <a:latin typeface="Calibri" panose="020F0502020204030204" pitchFamily="34" charset="0"/>
              <a:cs typeface="Calibri" panose="020F0502020204030204" pitchFamily="34" charset="0"/>
            </a:endParaRPr>
          </a:p>
          <a:p>
            <a:pPr>
              <a:lnSpc>
                <a:spcPct val="100000"/>
              </a:lnSpc>
            </a:pPr>
            <a:endParaRPr lang="de-DE" sz="1600" dirty="0">
              <a:latin typeface="Calibri" panose="020F0502020204030204" pitchFamily="34" charset="0"/>
              <a:cs typeface="Calibri" panose="020F0502020204030204" pitchFamily="34" charset="0"/>
            </a:endParaRPr>
          </a:p>
          <a:p>
            <a:pPr marL="285750" lvl="0" indent="-285750">
              <a:lnSpc>
                <a:spcPct val="100000"/>
              </a:lnSpc>
              <a:spcBef>
                <a:spcPts val="600"/>
              </a:spcBef>
              <a:buFont typeface="Arial" panose="020B0604020202020204" pitchFamily="34" charset="0"/>
              <a:buChar char="•"/>
            </a:pPr>
            <a:r>
              <a:rPr lang="de-DE" sz="1600" b="1" dirty="0">
                <a:latin typeface="Calibri" panose="020F0502020204030204" pitchFamily="34" charset="0"/>
                <a:cs typeface="Calibri" panose="020F0502020204030204" pitchFamily="34" charset="0"/>
              </a:rPr>
              <a:t>Kernfächer</a:t>
            </a:r>
            <a:r>
              <a:rPr lang="de-DE" sz="1600" dirty="0">
                <a:latin typeface="Calibri" panose="020F0502020204030204" pitchFamily="34" charset="0"/>
                <a:cs typeface="Calibri" panose="020F0502020204030204" pitchFamily="34" charset="0"/>
              </a:rPr>
              <a:t> durchgehend in der </a:t>
            </a:r>
            <a:r>
              <a:rPr lang="de-DE" sz="1600" b="1" dirty="0">
                <a:latin typeface="Calibri" panose="020F0502020204030204" pitchFamily="34" charset="0"/>
                <a:cs typeface="Calibri" panose="020F0502020204030204" pitchFamily="34" charset="0"/>
              </a:rPr>
              <a:t>Sektionssprache </a:t>
            </a:r>
            <a:r>
              <a:rPr lang="de-DE" sz="1600" dirty="0">
                <a:latin typeface="Calibri" panose="020F0502020204030204" pitchFamily="34" charset="0"/>
                <a:cs typeface="Calibri" panose="020F0502020204030204" pitchFamily="34" charset="0"/>
              </a:rPr>
              <a:t>(Deutsch oder Englisch</a:t>
            </a:r>
            <a:r>
              <a:rPr lang="de-DE" sz="1600" dirty="0" smtClean="0">
                <a:latin typeface="Calibri" panose="020F0502020204030204" pitchFamily="34" charset="0"/>
                <a:cs typeface="Calibri" panose="020F0502020204030204" pitchFamily="34" charset="0"/>
              </a:rPr>
              <a:t>)</a:t>
            </a:r>
            <a:endParaRPr lang="de-DE" sz="1600" dirty="0">
              <a:latin typeface="Calibri" panose="020F0502020204030204" pitchFamily="34" charset="0"/>
              <a:cs typeface="Calibri" panose="020F0502020204030204" pitchFamily="34" charset="0"/>
            </a:endParaRPr>
          </a:p>
          <a:p>
            <a:pPr marL="285750" lvl="0" indent="-285750">
              <a:lnSpc>
                <a:spcPct val="100000"/>
              </a:lnSpc>
              <a:spcBef>
                <a:spcPts val="600"/>
              </a:spcBef>
              <a:buFont typeface="Arial" panose="020B0604020202020204" pitchFamily="34" charset="0"/>
              <a:buChar char="•"/>
            </a:pPr>
            <a:r>
              <a:rPr lang="de-DE" sz="1600" b="1" dirty="0">
                <a:latin typeface="Calibri" panose="020F0502020204030204" pitchFamily="34" charset="0"/>
                <a:cs typeface="Calibri" panose="020F0502020204030204" pitchFamily="34" charset="0"/>
              </a:rPr>
              <a:t>Muttersprache </a:t>
            </a:r>
            <a:r>
              <a:rPr lang="de-DE" sz="1600" dirty="0" smtClean="0">
                <a:latin typeface="Calibri" panose="020F0502020204030204" pitchFamily="34" charset="0"/>
                <a:cs typeface="Calibri" panose="020F0502020204030204" pitchFamily="34" charset="0"/>
              </a:rPr>
              <a:t>mit </a:t>
            </a:r>
            <a:r>
              <a:rPr lang="de-DE" sz="1600" dirty="0">
                <a:latin typeface="Calibri" panose="020F0502020204030204" pitchFamily="34" charset="0"/>
                <a:cs typeface="Calibri" panose="020F0502020204030204" pitchFamily="34" charset="0"/>
              </a:rPr>
              <a:t>9 </a:t>
            </a:r>
            <a:r>
              <a:rPr lang="de-DE" sz="1600" dirty="0" smtClean="0">
                <a:latin typeface="Calibri" panose="020F0502020204030204" pitchFamily="34" charset="0"/>
                <a:cs typeface="Calibri" panose="020F0502020204030204" pitchFamily="34" charset="0"/>
              </a:rPr>
              <a:t>Wochenstunden</a:t>
            </a:r>
            <a:endParaRPr lang="de-DE" sz="1600" dirty="0">
              <a:latin typeface="Calibri" panose="020F0502020204030204" pitchFamily="34" charset="0"/>
              <a:cs typeface="Calibri" panose="020F0502020204030204" pitchFamily="34" charset="0"/>
            </a:endParaRPr>
          </a:p>
          <a:p>
            <a:pPr marL="285750" lvl="0" indent="-285750">
              <a:lnSpc>
                <a:spcPct val="100000"/>
              </a:lnSpc>
              <a:spcBef>
                <a:spcPts val="600"/>
              </a:spcBef>
              <a:buFont typeface="Arial" panose="020B0604020202020204" pitchFamily="34" charset="0"/>
              <a:buChar char="•"/>
            </a:pPr>
            <a:r>
              <a:rPr lang="de-DE" sz="1600" b="1" dirty="0">
                <a:latin typeface="Calibri" panose="020F0502020204030204" pitchFamily="34" charset="0"/>
                <a:cs typeface="Calibri" panose="020F0502020204030204" pitchFamily="34" charset="0"/>
              </a:rPr>
              <a:t>1. </a:t>
            </a:r>
            <a:r>
              <a:rPr lang="de-DE" sz="1600" b="1" dirty="0">
                <a:solidFill>
                  <a:schemeClr val="tx1">
                    <a:alpha val="93000"/>
                  </a:schemeClr>
                </a:solidFill>
                <a:latin typeface="Calibri" panose="020F0502020204030204" pitchFamily="34" charset="0"/>
                <a:cs typeface="Calibri" panose="020F0502020204030204" pitchFamily="34" charset="0"/>
              </a:rPr>
              <a:t>Fremdsprache</a:t>
            </a:r>
            <a:r>
              <a:rPr lang="de-DE" sz="1600" b="1" dirty="0">
                <a:latin typeface="Calibri" panose="020F0502020204030204" pitchFamily="34" charset="0"/>
                <a:cs typeface="Calibri" panose="020F0502020204030204" pitchFamily="34" charset="0"/>
              </a:rPr>
              <a:t> </a:t>
            </a:r>
            <a:r>
              <a:rPr lang="de-DE" sz="1600" dirty="0" smtClean="0">
                <a:latin typeface="Calibri" panose="020F0502020204030204" pitchFamily="34" charset="0"/>
                <a:cs typeface="Calibri" panose="020F0502020204030204" pitchFamily="34" charset="0"/>
              </a:rPr>
              <a:t>ab Klasse </a:t>
            </a:r>
            <a:r>
              <a:rPr lang="de-DE" sz="1600" dirty="0">
                <a:latin typeface="Calibri" panose="020F0502020204030204" pitchFamily="34" charset="0"/>
                <a:cs typeface="Calibri" panose="020F0502020204030204" pitchFamily="34" charset="0"/>
              </a:rPr>
              <a:t>1 </a:t>
            </a:r>
            <a:r>
              <a:rPr lang="de-DE" sz="1600" dirty="0" smtClean="0">
                <a:latin typeface="Calibri" panose="020F0502020204030204" pitchFamily="34" charset="0"/>
                <a:cs typeface="Calibri" panose="020F0502020204030204" pitchFamily="34" charset="0"/>
              </a:rPr>
              <a:t>(für </a:t>
            </a:r>
            <a:r>
              <a:rPr lang="de-DE" sz="1600" dirty="0">
                <a:latin typeface="Calibri" panose="020F0502020204030204" pitchFamily="34" charset="0"/>
                <a:cs typeface="Calibri" panose="020F0502020204030204" pitchFamily="34" charset="0"/>
              </a:rPr>
              <a:t>deutschsprachige </a:t>
            </a:r>
            <a:r>
              <a:rPr lang="de-DE" sz="1600" dirty="0" smtClean="0">
                <a:latin typeface="Calibri" panose="020F0502020204030204" pitchFamily="34" charset="0"/>
                <a:cs typeface="Calibri" panose="020F0502020204030204" pitchFamily="34" charset="0"/>
              </a:rPr>
              <a:t>Kinder: Englisch </a:t>
            </a:r>
            <a:r>
              <a:rPr lang="de-DE" sz="1600" dirty="0">
                <a:latin typeface="Calibri" panose="020F0502020204030204" pitchFamily="34" charset="0"/>
                <a:cs typeface="Calibri" panose="020F0502020204030204" pitchFamily="34" charset="0"/>
              </a:rPr>
              <a:t>oder </a:t>
            </a:r>
            <a:r>
              <a:rPr lang="de-DE" sz="1600" dirty="0" smtClean="0">
                <a:latin typeface="Calibri" panose="020F0502020204030204" pitchFamily="34" charset="0"/>
                <a:cs typeface="Calibri" panose="020F0502020204030204" pitchFamily="34" charset="0"/>
              </a:rPr>
              <a:t>Französisch)</a:t>
            </a:r>
            <a:endParaRPr lang="de-DE" sz="1600" dirty="0">
              <a:latin typeface="Calibri" panose="020F0502020204030204" pitchFamily="34" charset="0"/>
              <a:cs typeface="Calibri" panose="020F0502020204030204" pitchFamily="34" charset="0"/>
            </a:endParaRPr>
          </a:p>
          <a:p>
            <a:pPr marL="285750" lvl="0" indent="-285750">
              <a:lnSpc>
                <a:spcPct val="100000"/>
              </a:lnSpc>
              <a:spcBef>
                <a:spcPts val="600"/>
              </a:spcBef>
              <a:buFont typeface="Arial" panose="020B0604020202020204" pitchFamily="34" charset="0"/>
              <a:buChar char="•"/>
            </a:pPr>
            <a:r>
              <a:rPr lang="de-DE" sz="1600" dirty="0">
                <a:latin typeface="Calibri" panose="020F0502020204030204" pitchFamily="34" charset="0"/>
                <a:cs typeface="Calibri" panose="020F0502020204030204" pitchFamily="34" charset="0"/>
              </a:rPr>
              <a:t>Intensivförderung in der </a:t>
            </a:r>
            <a:r>
              <a:rPr lang="de-DE" sz="1600" b="1" dirty="0">
                <a:latin typeface="Calibri" panose="020F0502020204030204" pitchFamily="34" charset="0"/>
                <a:cs typeface="Calibri" panose="020F0502020204030204" pitchFamily="34" charset="0"/>
              </a:rPr>
              <a:t>1. </a:t>
            </a:r>
            <a:r>
              <a:rPr lang="de-DE" sz="1600" b="1" dirty="0" smtClean="0">
                <a:latin typeface="Calibri" panose="020F0502020204030204" pitchFamily="34" charset="0"/>
                <a:cs typeface="Calibri" panose="020F0502020204030204" pitchFamily="34" charset="0"/>
              </a:rPr>
              <a:t>Fremdsprache </a:t>
            </a:r>
            <a:r>
              <a:rPr lang="de-DE" sz="1600" dirty="0" smtClean="0">
                <a:latin typeface="Calibri" panose="020F0502020204030204" pitchFamily="34" charset="0"/>
                <a:cs typeface="Calibri" panose="020F0502020204030204" pitchFamily="34" charset="0"/>
              </a:rPr>
              <a:t>für Kinder</a:t>
            </a:r>
            <a:r>
              <a:rPr lang="de-DE" sz="1600" dirty="0">
                <a:latin typeface="Calibri" panose="020F0502020204030204" pitchFamily="34" charset="0"/>
                <a:cs typeface="Calibri" panose="020F0502020204030204" pitchFamily="34" charset="0"/>
              </a:rPr>
              <a:t>, die nach </a:t>
            </a:r>
            <a:r>
              <a:rPr lang="de-DE" sz="1600" dirty="0" smtClean="0">
                <a:latin typeface="Calibri" panose="020F0502020204030204" pitchFamily="34" charset="0"/>
                <a:cs typeface="Calibri" panose="020F0502020204030204" pitchFamily="34" charset="0"/>
              </a:rPr>
              <a:t>Klassenstufe </a:t>
            </a:r>
            <a:r>
              <a:rPr lang="de-DE" sz="1600" dirty="0">
                <a:latin typeface="Calibri" panose="020F0502020204030204" pitchFamily="34" charset="0"/>
                <a:cs typeface="Calibri" panose="020F0502020204030204" pitchFamily="34" charset="0"/>
              </a:rPr>
              <a:t>4 der saarländischen Grundschule in die </a:t>
            </a:r>
            <a:r>
              <a:rPr lang="de-DE" sz="1600" dirty="0" smtClean="0">
                <a:latin typeface="Calibri" panose="020F0502020204030204" pitchFamily="34" charset="0"/>
                <a:cs typeface="Calibri" panose="020F0502020204030204" pitchFamily="34" charset="0"/>
              </a:rPr>
              <a:t>Klassenstufe 5 </a:t>
            </a:r>
            <a:r>
              <a:rPr lang="de-DE" sz="1600" dirty="0">
                <a:latin typeface="Calibri" panose="020F0502020204030204" pitchFamily="34" charset="0"/>
                <a:cs typeface="Calibri" panose="020F0502020204030204" pitchFamily="34" charset="0"/>
              </a:rPr>
              <a:t>der </a:t>
            </a:r>
            <a:r>
              <a:rPr lang="de-DE" sz="1600" dirty="0" smtClean="0">
                <a:latin typeface="Calibri" panose="020F0502020204030204" pitchFamily="34" charset="0"/>
                <a:cs typeface="Calibri" panose="020F0502020204030204" pitchFamily="34" charset="0"/>
              </a:rPr>
              <a:t>ESS wechseln</a:t>
            </a:r>
            <a:endParaRPr lang="de-DE" sz="1600" dirty="0">
              <a:latin typeface="Calibri" panose="020F0502020204030204" pitchFamily="34" charset="0"/>
              <a:cs typeface="Calibri" panose="020F0502020204030204" pitchFamily="34" charset="0"/>
            </a:endParaRPr>
          </a:p>
          <a:p>
            <a:pPr marL="285750" lvl="0" indent="-285750">
              <a:lnSpc>
                <a:spcPct val="100000"/>
              </a:lnSpc>
              <a:spcBef>
                <a:spcPts val="600"/>
              </a:spcBef>
              <a:buFont typeface="Arial" panose="020B0604020202020204" pitchFamily="34" charset="0"/>
              <a:buChar char="•"/>
            </a:pPr>
            <a:r>
              <a:rPr lang="de-DE" sz="1600" dirty="0" smtClean="0">
                <a:latin typeface="Calibri" panose="020F0502020204030204" pitchFamily="34" charset="0"/>
                <a:cs typeface="Calibri" panose="020F0502020204030204" pitchFamily="34" charset="0"/>
              </a:rPr>
              <a:t>Unterricht </a:t>
            </a:r>
            <a:r>
              <a:rPr lang="de-DE" sz="1600" dirty="0">
                <a:latin typeface="Calibri" panose="020F0502020204030204" pitchFamily="34" charset="0"/>
                <a:cs typeface="Calibri" panose="020F0502020204030204" pitchFamily="34" charset="0"/>
              </a:rPr>
              <a:t>in </a:t>
            </a:r>
            <a:r>
              <a:rPr lang="de-DE" sz="1600" dirty="0" smtClean="0">
                <a:latin typeface="Calibri" panose="020F0502020204030204" pitchFamily="34" charset="0"/>
                <a:cs typeface="Calibri" panose="020F0502020204030204" pitchFamily="34" charset="0"/>
              </a:rPr>
              <a:t>einzelnen </a:t>
            </a:r>
            <a:r>
              <a:rPr lang="de-DE" sz="1600" b="1" dirty="0" smtClean="0">
                <a:latin typeface="Calibri" panose="020F0502020204030204" pitchFamily="34" charset="0"/>
                <a:cs typeface="Calibri" panose="020F0502020204030204" pitchFamily="34" charset="0"/>
              </a:rPr>
              <a:t>Nebenfächern </a:t>
            </a:r>
            <a:r>
              <a:rPr lang="de-DE" sz="1600" dirty="0">
                <a:latin typeface="Calibri" panose="020F0502020204030204" pitchFamily="34" charset="0"/>
                <a:cs typeface="Calibri" panose="020F0502020204030204" pitchFamily="34" charset="0"/>
              </a:rPr>
              <a:t>(Europäische Stunden, Musik, Kunst, Sport) </a:t>
            </a:r>
            <a:r>
              <a:rPr lang="de-DE" sz="1600" dirty="0" smtClean="0">
                <a:latin typeface="Calibri" panose="020F0502020204030204" pitchFamily="34" charset="0"/>
                <a:cs typeface="Calibri" panose="020F0502020204030204" pitchFamily="34" charset="0"/>
              </a:rPr>
              <a:t>in der </a:t>
            </a:r>
            <a:r>
              <a:rPr lang="de-DE" sz="1600" b="1" dirty="0" smtClean="0">
                <a:latin typeface="Calibri" panose="020F0502020204030204" pitchFamily="34" charset="0"/>
                <a:cs typeface="Calibri" panose="020F0502020204030204" pitchFamily="34" charset="0"/>
              </a:rPr>
              <a:t>1</a:t>
            </a:r>
            <a:r>
              <a:rPr lang="de-DE" sz="1600" b="1" dirty="0">
                <a:latin typeface="Calibri" panose="020F0502020204030204" pitchFamily="34" charset="0"/>
                <a:cs typeface="Calibri" panose="020F0502020204030204" pitchFamily="34" charset="0"/>
              </a:rPr>
              <a:t>. </a:t>
            </a:r>
            <a:r>
              <a:rPr lang="de-DE" sz="1600" b="1" dirty="0" smtClean="0">
                <a:latin typeface="Calibri" panose="020F0502020204030204" pitchFamily="34" charset="0"/>
                <a:cs typeface="Calibri" panose="020F0502020204030204" pitchFamily="34" charset="0"/>
              </a:rPr>
              <a:t>Fremdsprache</a:t>
            </a:r>
            <a:endParaRPr lang="de-DE" sz="1600" dirty="0">
              <a:latin typeface="Calibri" panose="020F0502020204030204" pitchFamily="34" charset="0"/>
              <a:cs typeface="Calibri" panose="020F0502020204030204" pitchFamily="34" charset="0"/>
            </a:endParaRPr>
          </a:p>
          <a:p>
            <a:pPr marL="285750" lvl="0" indent="-285750">
              <a:lnSpc>
                <a:spcPct val="100000"/>
              </a:lnSpc>
              <a:spcBef>
                <a:spcPts val="600"/>
              </a:spcBef>
              <a:buFont typeface="Arial" panose="020B0604020202020204" pitchFamily="34" charset="0"/>
              <a:buChar char="•"/>
            </a:pPr>
            <a:r>
              <a:rPr lang="de-DE" sz="1600" dirty="0" smtClean="0">
                <a:latin typeface="Calibri" panose="020F0502020204030204" pitchFamily="34" charset="0"/>
                <a:cs typeface="Calibri" panose="020F0502020204030204" pitchFamily="34" charset="0"/>
              </a:rPr>
              <a:t>Unterricht</a:t>
            </a:r>
            <a:r>
              <a:rPr lang="de-DE" sz="1600" b="1" dirty="0" smtClean="0">
                <a:latin typeface="Calibri" panose="020F0502020204030204" pitchFamily="34" charset="0"/>
                <a:cs typeface="Calibri" panose="020F0502020204030204" pitchFamily="34" charset="0"/>
              </a:rPr>
              <a:t> </a:t>
            </a:r>
            <a:r>
              <a:rPr lang="de-DE" sz="1600" dirty="0">
                <a:latin typeface="Calibri" panose="020F0502020204030204" pitchFamily="34" charset="0"/>
                <a:cs typeface="Calibri" panose="020F0502020204030204" pitchFamily="34" charset="0"/>
              </a:rPr>
              <a:t>ab </a:t>
            </a:r>
            <a:r>
              <a:rPr lang="de-DE" sz="1600" dirty="0" smtClean="0">
                <a:latin typeface="Calibri" panose="020F0502020204030204" pitchFamily="34" charset="0"/>
                <a:cs typeface="Calibri" panose="020F0502020204030204" pitchFamily="34" charset="0"/>
              </a:rPr>
              <a:t>Klassenstufe 8 in </a:t>
            </a:r>
            <a:r>
              <a:rPr lang="de-DE" sz="1600" dirty="0">
                <a:latin typeface="Calibri" panose="020F0502020204030204" pitchFamily="34" charset="0"/>
                <a:cs typeface="Calibri" panose="020F0502020204030204" pitchFamily="34" charset="0"/>
              </a:rPr>
              <a:t>den </a:t>
            </a:r>
            <a:r>
              <a:rPr lang="de-DE" sz="1600" b="1" dirty="0">
                <a:latin typeface="Calibri" panose="020F0502020204030204" pitchFamily="34" charset="0"/>
                <a:cs typeface="Calibri" panose="020F0502020204030204" pitchFamily="34" charset="0"/>
              </a:rPr>
              <a:t>Humanwissenschaften </a:t>
            </a:r>
            <a:r>
              <a:rPr lang="de-DE" sz="1600" dirty="0" smtClean="0">
                <a:latin typeface="Calibri" panose="020F0502020204030204" pitchFamily="34" charset="0"/>
                <a:cs typeface="Calibri" panose="020F0502020204030204" pitchFamily="34" charset="0"/>
              </a:rPr>
              <a:t>in der </a:t>
            </a:r>
            <a:r>
              <a:rPr lang="de-DE" sz="1600" b="1" dirty="0" smtClean="0">
                <a:latin typeface="Calibri" panose="020F0502020204030204" pitchFamily="34" charset="0"/>
                <a:cs typeface="Calibri" panose="020F0502020204030204" pitchFamily="34" charset="0"/>
              </a:rPr>
              <a:t>1</a:t>
            </a:r>
            <a:r>
              <a:rPr lang="de-DE" sz="1600" b="1" dirty="0">
                <a:latin typeface="Calibri" panose="020F0502020204030204" pitchFamily="34" charset="0"/>
                <a:cs typeface="Calibri" panose="020F0502020204030204" pitchFamily="34" charset="0"/>
              </a:rPr>
              <a:t>. </a:t>
            </a:r>
            <a:r>
              <a:rPr lang="de-DE" sz="1600" b="1" dirty="0" smtClean="0">
                <a:latin typeface="Calibri" panose="020F0502020204030204" pitchFamily="34" charset="0"/>
                <a:cs typeface="Calibri" panose="020F0502020204030204" pitchFamily="34" charset="0"/>
              </a:rPr>
              <a:t>Fremdsprache</a:t>
            </a:r>
            <a:endParaRPr lang="de-DE" sz="1600" dirty="0">
              <a:latin typeface="Calibri" panose="020F0502020204030204" pitchFamily="34" charset="0"/>
              <a:cs typeface="Calibri" panose="020F0502020204030204" pitchFamily="34" charset="0"/>
            </a:endParaRPr>
          </a:p>
          <a:p>
            <a:pPr marL="285750" indent="-285750">
              <a:spcBef>
                <a:spcPts val="600"/>
              </a:spcBef>
              <a:buFont typeface="Arial" panose="020B0604020202020204" pitchFamily="34" charset="0"/>
              <a:buChar char="•"/>
            </a:pPr>
            <a:r>
              <a:rPr lang="de-DE" sz="1600" b="1" dirty="0">
                <a:latin typeface="Calibri" panose="020F0502020204030204" pitchFamily="34" charset="0"/>
                <a:cs typeface="Calibri" panose="020F0502020204030204" pitchFamily="34" charset="0"/>
              </a:rPr>
              <a:t>2. Fremdsprache </a:t>
            </a:r>
            <a:r>
              <a:rPr lang="de-DE" sz="1600" dirty="0" smtClean="0">
                <a:latin typeface="Calibri" panose="020F0502020204030204" pitchFamily="34" charset="0"/>
                <a:cs typeface="Calibri" panose="020F0502020204030204" pitchFamily="34" charset="0"/>
              </a:rPr>
              <a:t>ab Klassenstufe 6 (für deutschsprachige </a:t>
            </a:r>
            <a:r>
              <a:rPr lang="de-DE" sz="1600" dirty="0">
                <a:latin typeface="Calibri" panose="020F0502020204030204" pitchFamily="34" charset="0"/>
                <a:cs typeface="Calibri" panose="020F0502020204030204" pitchFamily="34" charset="0"/>
              </a:rPr>
              <a:t>Kinder </a:t>
            </a:r>
            <a:r>
              <a:rPr lang="de-DE" sz="1600" dirty="0" smtClean="0">
                <a:latin typeface="Calibri" panose="020F0502020204030204" pitchFamily="34" charset="0"/>
                <a:cs typeface="Calibri" panose="020F0502020204030204" pitchFamily="34" charset="0"/>
              </a:rPr>
              <a:t>Wahl zwischen </a:t>
            </a:r>
            <a:r>
              <a:rPr lang="de-DE" sz="1600" dirty="0">
                <a:latin typeface="Calibri" panose="020F0502020204030204" pitchFamily="34" charset="0"/>
                <a:cs typeface="Calibri" panose="020F0502020204030204" pitchFamily="34" charset="0"/>
              </a:rPr>
              <a:t>Französisch bzw. </a:t>
            </a:r>
            <a:r>
              <a:rPr lang="de-DE" sz="1600" dirty="0" smtClean="0">
                <a:latin typeface="Calibri" panose="020F0502020204030204" pitchFamily="34" charset="0"/>
                <a:cs typeface="Calibri" panose="020F0502020204030204" pitchFamily="34" charset="0"/>
              </a:rPr>
              <a:t>Englisch sowie </a:t>
            </a:r>
            <a:r>
              <a:rPr lang="de-DE" sz="1600" dirty="0">
                <a:latin typeface="Calibri" panose="020F0502020204030204" pitchFamily="34" charset="0"/>
                <a:cs typeface="Calibri" panose="020F0502020204030204" pitchFamily="34" charset="0"/>
              </a:rPr>
              <a:t>Spanisch oder </a:t>
            </a:r>
            <a:r>
              <a:rPr lang="de-DE" sz="1600" dirty="0" smtClean="0">
                <a:latin typeface="Calibri" panose="020F0502020204030204" pitchFamily="34" charset="0"/>
                <a:cs typeface="Calibri" panose="020F0502020204030204" pitchFamily="34" charset="0"/>
              </a:rPr>
              <a:t>Italienisch)</a:t>
            </a:r>
          </a:p>
          <a:p>
            <a:pPr marL="285750" indent="-285750">
              <a:spcBef>
                <a:spcPts val="600"/>
              </a:spcBef>
              <a:buFont typeface="Arial" panose="020B0604020202020204" pitchFamily="34" charset="0"/>
              <a:buChar char="•"/>
            </a:pPr>
            <a:r>
              <a:rPr lang="de-DE" sz="1600" dirty="0" smtClean="0">
                <a:latin typeface="Calibri" panose="020F0502020204030204" pitchFamily="34" charset="0"/>
                <a:cs typeface="Calibri" panose="020F0502020204030204" pitchFamily="34" charset="0"/>
              </a:rPr>
              <a:t>Belegung </a:t>
            </a:r>
            <a:r>
              <a:rPr lang="de-DE" sz="1600" dirty="0">
                <a:latin typeface="Calibri" panose="020F0502020204030204" pitchFamily="34" charset="0"/>
                <a:cs typeface="Calibri" panose="020F0502020204030204" pitchFamily="34" charset="0"/>
              </a:rPr>
              <a:t>von bis zu vier Fremdsprachen </a:t>
            </a:r>
            <a:r>
              <a:rPr lang="de-DE" sz="1600" dirty="0" smtClean="0">
                <a:latin typeface="Calibri" panose="020F0502020204030204" pitchFamily="34" charset="0"/>
                <a:cs typeface="Calibri" panose="020F0502020204030204" pitchFamily="34" charset="0"/>
              </a:rPr>
              <a:t>bis </a:t>
            </a:r>
            <a:r>
              <a:rPr lang="de-DE" sz="1600" dirty="0">
                <a:latin typeface="Calibri" panose="020F0502020204030204" pitchFamily="34" charset="0"/>
                <a:cs typeface="Calibri" panose="020F0502020204030204" pitchFamily="34" charset="0"/>
              </a:rPr>
              <a:t>zum </a:t>
            </a:r>
            <a:r>
              <a:rPr lang="de-DE" sz="1600" dirty="0" smtClean="0">
                <a:latin typeface="Calibri" panose="020F0502020204030204" pitchFamily="34" charset="0"/>
                <a:cs typeface="Calibri" panose="020F0502020204030204" pitchFamily="34" charset="0"/>
              </a:rPr>
              <a:t>Abitur möglich</a:t>
            </a:r>
          </a:p>
          <a:p>
            <a:pPr marL="285750" indent="-285750">
              <a:spcBef>
                <a:spcPts val="600"/>
              </a:spcBef>
              <a:buFont typeface="Arial" panose="020B0604020202020204" pitchFamily="34" charset="0"/>
              <a:buChar char="•"/>
            </a:pPr>
            <a:r>
              <a:rPr lang="de-DE" sz="1600" dirty="0" smtClean="0">
                <a:latin typeface="Calibri" panose="020F0502020204030204" pitchFamily="34" charset="0"/>
                <a:cs typeface="Calibri" panose="020F0502020204030204" pitchFamily="34" charset="0"/>
              </a:rPr>
              <a:t>Europäisches Abitur mit mindestens </a:t>
            </a:r>
            <a:r>
              <a:rPr lang="de-DE" sz="1600" dirty="0">
                <a:latin typeface="Calibri" panose="020F0502020204030204" pitchFamily="34" charset="0"/>
                <a:cs typeface="Calibri" panose="020F0502020204030204" pitchFamily="34" charset="0"/>
              </a:rPr>
              <a:t>zwei </a:t>
            </a:r>
            <a:r>
              <a:rPr lang="de-DE" sz="1600" dirty="0" smtClean="0">
                <a:latin typeface="Calibri" panose="020F0502020204030204" pitchFamily="34" charset="0"/>
                <a:cs typeface="Calibri" panose="020F0502020204030204" pitchFamily="34" charset="0"/>
              </a:rPr>
              <a:t>Prüfungsfächern </a:t>
            </a:r>
            <a:r>
              <a:rPr lang="de-DE" sz="1600" dirty="0">
                <a:latin typeface="Calibri" panose="020F0502020204030204" pitchFamily="34" charset="0"/>
                <a:cs typeface="Calibri" panose="020F0502020204030204" pitchFamily="34" charset="0"/>
              </a:rPr>
              <a:t>in der </a:t>
            </a:r>
            <a:r>
              <a:rPr lang="de-DE" sz="1600" b="1" dirty="0" smtClean="0">
                <a:latin typeface="Calibri" panose="020F0502020204030204" pitchFamily="34" charset="0"/>
                <a:cs typeface="Calibri" panose="020F0502020204030204" pitchFamily="34" charset="0"/>
              </a:rPr>
              <a:t>1. Fremdsprache</a:t>
            </a:r>
          </a:p>
          <a:p>
            <a:pPr marL="285750" indent="-285750">
              <a:buFont typeface="Arial" panose="020B0604020202020204" pitchFamily="34" charset="0"/>
              <a:buChar char="•"/>
            </a:pPr>
            <a:endParaRPr lang="de-DE" sz="1600" dirty="0">
              <a:latin typeface="Calibri" panose="020F0502020204030204" pitchFamily="34" charset="0"/>
              <a:cs typeface="Calibri" panose="020F0502020204030204" pitchFamily="34" charset="0"/>
            </a:endParaRPr>
          </a:p>
          <a:p>
            <a:pPr>
              <a:lnSpc>
                <a:spcPct val="100000"/>
              </a:lnSpc>
            </a:pPr>
            <a:endParaRPr lang="de-DE" sz="1600" dirty="0">
              <a:latin typeface="Calibri" panose="020F0502020204030204" pitchFamily="34" charset="0"/>
              <a:cs typeface="Calibri" panose="020F0502020204030204" pitchFamily="34" charset="0"/>
            </a:endParaRPr>
          </a:p>
          <a:p>
            <a:pPr lvl="0">
              <a:lnSpc>
                <a:spcPct val="100000"/>
              </a:lnSpc>
            </a:pPr>
            <a:endParaRPr lang="de-DE" sz="1600" dirty="0">
              <a:latin typeface="Calibri" panose="020F0502020204030204" pitchFamily="34" charset="0"/>
              <a:cs typeface="Calibri" panose="020F0502020204030204" pitchFamily="34" charset="0"/>
            </a:endParaRPr>
          </a:p>
          <a:p>
            <a:pPr eaLnBrk="1" hangingPunct="1">
              <a:spcBef>
                <a:spcPct val="50000"/>
              </a:spcBef>
            </a:pPr>
            <a:endParaRPr lang="de-DE" altLang="de-DE"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44043172"/>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xEl>
                                              <p:pRg st="4" end="4"/>
                                            </p:txEl>
                                          </p:spTgt>
                                        </p:tgtEl>
                                        <p:attrNameLst>
                                          <p:attrName>style.visibility</p:attrName>
                                        </p:attrNameLst>
                                      </p:cBhvr>
                                      <p:to>
                                        <p:strVal val="visible"/>
                                      </p:to>
                                    </p:set>
                                    <p:animEffect transition="in" filter="fade">
                                      <p:cBhvr>
                                        <p:cTn id="7" dur="500"/>
                                        <p:tgtEl>
                                          <p:spTgt spid="24">
                                            <p:txEl>
                                              <p:pRg st="4" end="4"/>
                                            </p:txEl>
                                          </p:spTgt>
                                        </p:tgtEl>
                                      </p:cBhvr>
                                    </p:animEffect>
                                  </p:childTnLst>
                                </p:cTn>
                              </p:par>
                              <p:par>
                                <p:cTn id="8" presetID="10" presetClass="entr" presetSubtype="0" fill="hold" nodeType="withEffect">
                                  <p:stCondLst>
                                    <p:cond delay="500"/>
                                  </p:stCondLst>
                                  <p:childTnLst>
                                    <p:set>
                                      <p:cBhvr>
                                        <p:cTn id="9" dur="1" fill="hold">
                                          <p:stCondLst>
                                            <p:cond delay="0"/>
                                          </p:stCondLst>
                                        </p:cTn>
                                        <p:tgtEl>
                                          <p:spTgt spid="24">
                                            <p:txEl>
                                              <p:pRg st="5" end="5"/>
                                            </p:txEl>
                                          </p:spTgt>
                                        </p:tgtEl>
                                        <p:attrNameLst>
                                          <p:attrName>style.visibility</p:attrName>
                                        </p:attrNameLst>
                                      </p:cBhvr>
                                      <p:to>
                                        <p:strVal val="visible"/>
                                      </p:to>
                                    </p:set>
                                    <p:animEffect transition="in" filter="fade">
                                      <p:cBhvr>
                                        <p:cTn id="10" dur="500"/>
                                        <p:tgtEl>
                                          <p:spTgt spid="24">
                                            <p:txEl>
                                              <p:pRg st="5" end="5"/>
                                            </p:txEl>
                                          </p:spTgt>
                                        </p:tgtEl>
                                      </p:cBhvr>
                                    </p:animEffect>
                                  </p:childTnLst>
                                </p:cTn>
                              </p:par>
                              <p:par>
                                <p:cTn id="11" presetID="10" presetClass="entr" presetSubtype="0" fill="hold" nodeType="withEffect">
                                  <p:stCondLst>
                                    <p:cond delay="1000"/>
                                  </p:stCondLst>
                                  <p:childTnLst>
                                    <p:set>
                                      <p:cBhvr>
                                        <p:cTn id="12" dur="1" fill="hold">
                                          <p:stCondLst>
                                            <p:cond delay="0"/>
                                          </p:stCondLst>
                                        </p:cTn>
                                        <p:tgtEl>
                                          <p:spTgt spid="24">
                                            <p:txEl>
                                              <p:pRg st="6" end="6"/>
                                            </p:txEl>
                                          </p:spTgt>
                                        </p:tgtEl>
                                        <p:attrNameLst>
                                          <p:attrName>style.visibility</p:attrName>
                                        </p:attrNameLst>
                                      </p:cBhvr>
                                      <p:to>
                                        <p:strVal val="visible"/>
                                      </p:to>
                                    </p:set>
                                    <p:animEffect transition="in" filter="fade">
                                      <p:cBhvr>
                                        <p:cTn id="13" dur="500"/>
                                        <p:tgtEl>
                                          <p:spTgt spid="24">
                                            <p:txEl>
                                              <p:pRg st="6" end="6"/>
                                            </p:txEl>
                                          </p:spTgt>
                                        </p:tgtEl>
                                      </p:cBhvr>
                                    </p:animEffect>
                                  </p:childTnLst>
                                </p:cTn>
                              </p:par>
                              <p:par>
                                <p:cTn id="14" presetID="10" presetClass="entr" presetSubtype="0" fill="hold" nodeType="withEffect">
                                  <p:stCondLst>
                                    <p:cond delay="1500"/>
                                  </p:stCondLst>
                                  <p:childTnLst>
                                    <p:set>
                                      <p:cBhvr>
                                        <p:cTn id="15" dur="1" fill="hold">
                                          <p:stCondLst>
                                            <p:cond delay="0"/>
                                          </p:stCondLst>
                                        </p:cTn>
                                        <p:tgtEl>
                                          <p:spTgt spid="24">
                                            <p:txEl>
                                              <p:pRg st="7" end="7"/>
                                            </p:txEl>
                                          </p:spTgt>
                                        </p:tgtEl>
                                        <p:attrNameLst>
                                          <p:attrName>style.visibility</p:attrName>
                                        </p:attrNameLst>
                                      </p:cBhvr>
                                      <p:to>
                                        <p:strVal val="visible"/>
                                      </p:to>
                                    </p:set>
                                    <p:animEffect transition="in" filter="fade">
                                      <p:cBhvr>
                                        <p:cTn id="16" dur="500"/>
                                        <p:tgtEl>
                                          <p:spTgt spid="24">
                                            <p:txEl>
                                              <p:pRg st="7" end="7"/>
                                            </p:txEl>
                                          </p:spTgt>
                                        </p:tgtEl>
                                      </p:cBhvr>
                                    </p:animEffect>
                                  </p:childTnLst>
                                </p:cTn>
                              </p:par>
                              <p:par>
                                <p:cTn id="17" presetID="10" presetClass="entr" presetSubtype="0" fill="hold" nodeType="withEffect">
                                  <p:stCondLst>
                                    <p:cond delay="2000"/>
                                  </p:stCondLst>
                                  <p:childTnLst>
                                    <p:set>
                                      <p:cBhvr>
                                        <p:cTn id="18" dur="1" fill="hold">
                                          <p:stCondLst>
                                            <p:cond delay="0"/>
                                          </p:stCondLst>
                                        </p:cTn>
                                        <p:tgtEl>
                                          <p:spTgt spid="24">
                                            <p:txEl>
                                              <p:pRg st="8" end="8"/>
                                            </p:txEl>
                                          </p:spTgt>
                                        </p:tgtEl>
                                        <p:attrNameLst>
                                          <p:attrName>style.visibility</p:attrName>
                                        </p:attrNameLst>
                                      </p:cBhvr>
                                      <p:to>
                                        <p:strVal val="visible"/>
                                      </p:to>
                                    </p:set>
                                    <p:animEffect transition="in" filter="fade">
                                      <p:cBhvr>
                                        <p:cTn id="19" dur="500"/>
                                        <p:tgtEl>
                                          <p:spTgt spid="24">
                                            <p:txEl>
                                              <p:pRg st="8" end="8"/>
                                            </p:txEl>
                                          </p:spTgt>
                                        </p:tgtEl>
                                      </p:cBhvr>
                                    </p:animEffect>
                                  </p:childTnLst>
                                </p:cTn>
                              </p:par>
                              <p:par>
                                <p:cTn id="20" presetID="10" presetClass="entr" presetSubtype="0" fill="hold" nodeType="withEffect">
                                  <p:stCondLst>
                                    <p:cond delay="2500"/>
                                  </p:stCondLst>
                                  <p:childTnLst>
                                    <p:set>
                                      <p:cBhvr>
                                        <p:cTn id="21" dur="1" fill="hold">
                                          <p:stCondLst>
                                            <p:cond delay="0"/>
                                          </p:stCondLst>
                                        </p:cTn>
                                        <p:tgtEl>
                                          <p:spTgt spid="24">
                                            <p:txEl>
                                              <p:pRg st="9" end="9"/>
                                            </p:txEl>
                                          </p:spTgt>
                                        </p:tgtEl>
                                        <p:attrNameLst>
                                          <p:attrName>style.visibility</p:attrName>
                                        </p:attrNameLst>
                                      </p:cBhvr>
                                      <p:to>
                                        <p:strVal val="visible"/>
                                      </p:to>
                                    </p:set>
                                    <p:animEffect transition="in" filter="fade">
                                      <p:cBhvr>
                                        <p:cTn id="22" dur="500"/>
                                        <p:tgtEl>
                                          <p:spTgt spid="24">
                                            <p:txEl>
                                              <p:pRg st="9" end="9"/>
                                            </p:txEl>
                                          </p:spTgt>
                                        </p:tgtEl>
                                      </p:cBhvr>
                                    </p:animEffect>
                                  </p:childTnLst>
                                </p:cTn>
                              </p:par>
                              <p:par>
                                <p:cTn id="23" presetID="10" presetClass="entr" presetSubtype="0" fill="hold" nodeType="withEffect">
                                  <p:stCondLst>
                                    <p:cond delay="3000"/>
                                  </p:stCondLst>
                                  <p:childTnLst>
                                    <p:set>
                                      <p:cBhvr>
                                        <p:cTn id="24" dur="1" fill="hold">
                                          <p:stCondLst>
                                            <p:cond delay="0"/>
                                          </p:stCondLst>
                                        </p:cTn>
                                        <p:tgtEl>
                                          <p:spTgt spid="24">
                                            <p:txEl>
                                              <p:pRg st="10" end="10"/>
                                            </p:txEl>
                                          </p:spTgt>
                                        </p:tgtEl>
                                        <p:attrNameLst>
                                          <p:attrName>style.visibility</p:attrName>
                                        </p:attrNameLst>
                                      </p:cBhvr>
                                      <p:to>
                                        <p:strVal val="visible"/>
                                      </p:to>
                                    </p:set>
                                    <p:animEffect transition="in" filter="fade">
                                      <p:cBhvr>
                                        <p:cTn id="25" dur="500"/>
                                        <p:tgtEl>
                                          <p:spTgt spid="24">
                                            <p:txEl>
                                              <p:pRg st="10" end="10"/>
                                            </p:txEl>
                                          </p:spTgt>
                                        </p:tgtEl>
                                      </p:cBhvr>
                                    </p:animEffect>
                                  </p:childTnLst>
                                </p:cTn>
                              </p:par>
                              <p:par>
                                <p:cTn id="26" presetID="10" presetClass="entr" presetSubtype="0" fill="hold" nodeType="withEffect">
                                  <p:stCondLst>
                                    <p:cond delay="3500"/>
                                  </p:stCondLst>
                                  <p:childTnLst>
                                    <p:set>
                                      <p:cBhvr>
                                        <p:cTn id="27" dur="1" fill="hold">
                                          <p:stCondLst>
                                            <p:cond delay="0"/>
                                          </p:stCondLst>
                                        </p:cTn>
                                        <p:tgtEl>
                                          <p:spTgt spid="24">
                                            <p:txEl>
                                              <p:pRg st="11" end="11"/>
                                            </p:txEl>
                                          </p:spTgt>
                                        </p:tgtEl>
                                        <p:attrNameLst>
                                          <p:attrName>style.visibility</p:attrName>
                                        </p:attrNameLst>
                                      </p:cBhvr>
                                      <p:to>
                                        <p:strVal val="visible"/>
                                      </p:to>
                                    </p:set>
                                    <p:animEffect transition="in" filter="fade">
                                      <p:cBhvr>
                                        <p:cTn id="28" dur="500"/>
                                        <p:tgtEl>
                                          <p:spTgt spid="24">
                                            <p:txEl>
                                              <p:pRg st="11" end="11"/>
                                            </p:txEl>
                                          </p:spTgt>
                                        </p:tgtEl>
                                      </p:cBhvr>
                                    </p:animEffect>
                                  </p:childTnLst>
                                </p:cTn>
                              </p:par>
                              <p:par>
                                <p:cTn id="29" presetID="10" presetClass="entr" presetSubtype="0" fill="hold" nodeType="withEffect">
                                  <p:stCondLst>
                                    <p:cond delay="4000"/>
                                  </p:stCondLst>
                                  <p:childTnLst>
                                    <p:set>
                                      <p:cBhvr>
                                        <p:cTn id="30" dur="1" fill="hold">
                                          <p:stCondLst>
                                            <p:cond delay="0"/>
                                          </p:stCondLst>
                                        </p:cTn>
                                        <p:tgtEl>
                                          <p:spTgt spid="24">
                                            <p:txEl>
                                              <p:pRg st="12" end="12"/>
                                            </p:txEl>
                                          </p:spTgt>
                                        </p:tgtEl>
                                        <p:attrNameLst>
                                          <p:attrName>style.visibility</p:attrName>
                                        </p:attrNameLst>
                                      </p:cBhvr>
                                      <p:to>
                                        <p:strVal val="visible"/>
                                      </p:to>
                                    </p:set>
                                    <p:animEffect transition="in" filter="fade">
                                      <p:cBhvr>
                                        <p:cTn id="31" dur="500"/>
                                        <p:tgtEl>
                                          <p:spTgt spid="2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2" name="Text Box 22"/>
          <p:cNvSpPr txBox="1">
            <a:spLocks noChangeArrowheads="1"/>
          </p:cNvSpPr>
          <p:nvPr/>
        </p:nvSpPr>
        <p:spPr bwMode="auto">
          <a:xfrm>
            <a:off x="410354" y="215900"/>
            <a:ext cx="6035925" cy="52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20000"/>
              </a:spcBef>
              <a:buFont typeface="Arial" panose="020B0604020202020204" pitchFamily="34" charset="0"/>
              <a:buNone/>
            </a:pPr>
            <a:r>
              <a:rPr lang="de-DE" altLang="de-DE" sz="2800" b="1" dirty="0">
                <a:latin typeface="Saar" panose="00000500000000000000" pitchFamily="2" charset="0"/>
              </a:rPr>
              <a:t>ESS - Europäische Schule Saarland</a:t>
            </a:r>
          </a:p>
        </p:txBody>
      </p:sp>
      <p:sp>
        <p:nvSpPr>
          <p:cNvPr id="14"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grpSp>
        <p:nvGrpSpPr>
          <p:cNvPr id="2" name="Gruppieren 1">
            <a:extLst>
              <a:ext uri="{FF2B5EF4-FFF2-40B4-BE49-F238E27FC236}">
                <a16:creationId xmlns="" xmlns:a16="http://schemas.microsoft.com/office/drawing/2014/main" id="{E70DCBB0-192B-4674-945B-FD0BBF35A69A}"/>
              </a:ext>
            </a:extLst>
          </p:cNvPr>
          <p:cNvGrpSpPr/>
          <p:nvPr/>
        </p:nvGrpSpPr>
        <p:grpSpPr>
          <a:xfrm>
            <a:off x="5729287" y="746125"/>
            <a:ext cx="2847975" cy="5232400"/>
            <a:chOff x="4672012" y="812800"/>
            <a:chExt cx="2847975" cy="5232400"/>
          </a:xfrm>
        </p:grpSpPr>
        <p:pic>
          <p:nvPicPr>
            <p:cNvPr id="18" name="Grafik 17">
              <a:extLst>
                <a:ext uri="{FF2B5EF4-FFF2-40B4-BE49-F238E27FC236}">
                  <a16:creationId xmlns="" xmlns:a16="http://schemas.microsoft.com/office/drawing/2014/main" id="{5E838AC7-75FE-4DFF-BE35-0D101642FD3D}"/>
                </a:ext>
              </a:extLst>
            </p:cNvPr>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20447144">
              <a:off x="4672012" y="812800"/>
              <a:ext cx="2473078" cy="2478185"/>
            </a:xfrm>
            <a:prstGeom prst="rect">
              <a:avLst/>
            </a:prstGeom>
          </p:spPr>
        </p:pic>
        <p:pic>
          <p:nvPicPr>
            <p:cNvPr id="19" name="Grafik 18">
              <a:extLst>
                <a:ext uri="{FF2B5EF4-FFF2-40B4-BE49-F238E27FC236}">
                  <a16:creationId xmlns="" xmlns:a16="http://schemas.microsoft.com/office/drawing/2014/main" id="{1BD18DAC-3BA3-4FA6-937B-473778A9283F}"/>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882725">
              <a:off x="5815345" y="3059606"/>
              <a:ext cx="1704642" cy="1708141"/>
            </a:xfrm>
            <a:prstGeom prst="rect">
              <a:avLst/>
            </a:prstGeom>
          </p:spPr>
        </p:pic>
        <p:pic>
          <p:nvPicPr>
            <p:cNvPr id="20" name="Grafik 19">
              <a:extLst>
                <a:ext uri="{FF2B5EF4-FFF2-40B4-BE49-F238E27FC236}">
                  <a16:creationId xmlns="" xmlns:a16="http://schemas.microsoft.com/office/drawing/2014/main" id="{8C9900B9-6AD0-4667-8D97-6146760426D3}"/>
                </a:ext>
              </a:extLst>
            </p:cNvPr>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1945243">
              <a:off x="5765634" y="4825389"/>
              <a:ext cx="1217069" cy="1219811"/>
            </a:xfrm>
            <a:prstGeom prst="rect">
              <a:avLst/>
            </a:prstGeom>
          </p:spPr>
        </p:pic>
      </p:grpSp>
      <p:sp>
        <p:nvSpPr>
          <p:cNvPr id="3" name="Rechteck 2">
            <a:extLst>
              <a:ext uri="{FF2B5EF4-FFF2-40B4-BE49-F238E27FC236}">
                <a16:creationId xmlns="" xmlns:a16="http://schemas.microsoft.com/office/drawing/2014/main" id="{9E55D541-B56F-4E2F-8618-130875369576}"/>
              </a:ext>
            </a:extLst>
          </p:cNvPr>
          <p:cNvSpPr/>
          <p:nvPr/>
        </p:nvSpPr>
        <p:spPr>
          <a:xfrm>
            <a:off x="5711483" y="648282"/>
            <a:ext cx="3150890" cy="5801515"/>
          </a:xfrm>
          <a:prstGeom prst="rect">
            <a:avLst/>
          </a:prstGeom>
          <a:solidFill>
            <a:schemeClr val="bg1">
              <a:alpha val="49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pPr>
            <a:endParaRPr lang="de-DE" sz="1500" dirty="0">
              <a:solidFill>
                <a:schemeClr val="tx1"/>
              </a:solidFill>
            </a:endParaRPr>
          </a:p>
        </p:txBody>
      </p:sp>
      <p:sp>
        <p:nvSpPr>
          <p:cNvPr id="24" name="Text Box 4">
            <a:extLst>
              <a:ext uri="{FF2B5EF4-FFF2-40B4-BE49-F238E27FC236}">
                <a16:creationId xmlns="" xmlns:a16="http://schemas.microsoft.com/office/drawing/2014/main" id="{814DD135-2D12-4957-B757-EBE815133B0F}"/>
              </a:ext>
            </a:extLst>
          </p:cNvPr>
          <p:cNvSpPr txBox="1">
            <a:spLocks noChangeArrowheads="1"/>
          </p:cNvSpPr>
          <p:nvPr/>
        </p:nvSpPr>
        <p:spPr bwMode="auto">
          <a:xfrm>
            <a:off x="411255" y="2439609"/>
            <a:ext cx="8277225" cy="45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600" dirty="0">
                <a:latin typeface="Calibri" panose="020F0502020204030204" pitchFamily="34" charset="0"/>
                <a:cs typeface="Calibri" panose="020F0502020204030204" pitchFamily="34" charset="0"/>
              </a:rPr>
              <a:t>Folgende </a:t>
            </a:r>
            <a:r>
              <a:rPr lang="de-DE" altLang="de-DE" sz="1600" b="1" dirty="0">
                <a:latin typeface="Calibri" panose="020F0502020204030204" pitchFamily="34" charset="0"/>
                <a:cs typeface="Calibri" panose="020F0502020204030204" pitchFamily="34" charset="0"/>
              </a:rPr>
              <a:t>Ziele</a:t>
            </a:r>
            <a:r>
              <a:rPr lang="de-DE" altLang="de-DE" sz="1600" dirty="0">
                <a:latin typeface="Calibri" panose="020F0502020204030204" pitchFamily="34" charset="0"/>
                <a:cs typeface="Calibri" panose="020F0502020204030204" pitchFamily="34" charset="0"/>
              </a:rPr>
              <a:t> stehen dabei </a:t>
            </a:r>
            <a:r>
              <a:rPr lang="de-DE" altLang="de-DE" sz="1600" dirty="0" smtClean="0">
                <a:latin typeface="Calibri" panose="020F0502020204030204" pitchFamily="34" charset="0"/>
                <a:cs typeface="Calibri" panose="020F0502020204030204" pitchFamily="34" charset="0"/>
              </a:rPr>
              <a:t>im </a:t>
            </a:r>
            <a:r>
              <a:rPr lang="de-DE" altLang="de-DE" sz="1600" dirty="0">
                <a:latin typeface="Calibri" panose="020F0502020204030204" pitchFamily="34" charset="0"/>
                <a:cs typeface="Calibri" panose="020F0502020204030204" pitchFamily="34" charset="0"/>
              </a:rPr>
              <a:t>Vordergrund:</a:t>
            </a:r>
          </a:p>
        </p:txBody>
      </p:sp>
      <p:sp>
        <p:nvSpPr>
          <p:cNvPr id="25" name="Rectangle 5">
            <a:extLst>
              <a:ext uri="{FF2B5EF4-FFF2-40B4-BE49-F238E27FC236}">
                <a16:creationId xmlns="" xmlns:a16="http://schemas.microsoft.com/office/drawing/2014/main" id="{9E80BB47-55EA-4F5A-849C-73C04A129C94}"/>
              </a:ext>
            </a:extLst>
          </p:cNvPr>
          <p:cNvSpPr>
            <a:spLocks noChangeArrowheads="1"/>
          </p:cNvSpPr>
          <p:nvPr/>
        </p:nvSpPr>
        <p:spPr bwMode="auto">
          <a:xfrm>
            <a:off x="457199" y="1091554"/>
            <a:ext cx="8309021"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nSpc>
                <a:spcPct val="90000"/>
              </a:lnSpc>
              <a:spcBef>
                <a:spcPct val="20000"/>
              </a:spcBef>
              <a:buFont typeface="Arial" panose="020B0604020202020204" pitchFamily="34" charset="0"/>
              <a:buChar char="•"/>
            </a:pPr>
            <a:r>
              <a:rPr lang="de-DE" altLang="de-DE" sz="1600" dirty="0">
                <a:latin typeface="Calibri" panose="020F0502020204030204" pitchFamily="34" charset="0"/>
                <a:cs typeface="Calibri" panose="020F0502020204030204" pitchFamily="34" charset="0"/>
              </a:rPr>
              <a:t>i</a:t>
            </a:r>
            <a:r>
              <a:rPr lang="de-DE" altLang="de-DE" sz="1600" dirty="0" smtClean="0">
                <a:latin typeface="Calibri" panose="020F0502020204030204" pitchFamily="34" charset="0"/>
                <a:cs typeface="Calibri" panose="020F0502020204030204" pitchFamily="34" charset="0"/>
              </a:rPr>
              <a:t>st eine </a:t>
            </a:r>
            <a:r>
              <a:rPr lang="de-DE" altLang="de-DE" sz="1600" dirty="0">
                <a:latin typeface="Calibri" panose="020F0502020204030204" pitchFamily="34" charset="0"/>
                <a:cs typeface="Calibri" panose="020F0502020204030204" pitchFamily="34" charset="0"/>
              </a:rPr>
              <a:t>internationale Schule im </a:t>
            </a:r>
            <a:r>
              <a:rPr lang="de-DE" altLang="de-DE" sz="1600" b="1" dirty="0">
                <a:latin typeface="Calibri" panose="020F0502020204030204" pitchFamily="34" charset="0"/>
                <a:cs typeface="Calibri" panose="020F0502020204030204" pitchFamily="34" charset="0"/>
              </a:rPr>
              <a:t>Netzwerk der 26 Europäischen Schulen </a:t>
            </a:r>
            <a:r>
              <a:rPr lang="de-DE" altLang="de-DE" sz="1600" dirty="0">
                <a:latin typeface="Calibri" panose="020F0502020204030204" pitchFamily="34" charset="0"/>
                <a:cs typeface="Calibri" panose="020F0502020204030204" pitchFamily="34" charset="0"/>
              </a:rPr>
              <a:t>in 13 europäischen Ländern.</a:t>
            </a:r>
          </a:p>
        </p:txBody>
      </p:sp>
      <p:sp>
        <p:nvSpPr>
          <p:cNvPr id="28" name="Rectangle 5">
            <a:extLst>
              <a:ext uri="{FF2B5EF4-FFF2-40B4-BE49-F238E27FC236}">
                <a16:creationId xmlns="" xmlns:a16="http://schemas.microsoft.com/office/drawing/2014/main" id="{3DECF08C-49AB-4C9F-958A-1CB3EE9434F7}"/>
              </a:ext>
            </a:extLst>
          </p:cNvPr>
          <p:cNvSpPr>
            <a:spLocks noChangeArrowheads="1"/>
          </p:cNvSpPr>
          <p:nvPr/>
        </p:nvSpPr>
        <p:spPr bwMode="auto">
          <a:xfrm>
            <a:off x="457200" y="3002516"/>
            <a:ext cx="814705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nSpc>
                <a:spcPct val="90000"/>
              </a:lnSpc>
              <a:spcBef>
                <a:spcPct val="20000"/>
              </a:spcBef>
              <a:buFont typeface="Arial" panose="020B0604020202020204" pitchFamily="34" charset="0"/>
              <a:buChar char="•"/>
            </a:pPr>
            <a:r>
              <a:rPr lang="de-DE" altLang="de-DE" sz="1600" dirty="0">
                <a:latin typeface="Calibri" panose="020F0502020204030204" pitchFamily="34" charset="0"/>
                <a:cs typeface="Calibri" panose="020F0502020204030204" pitchFamily="34" charset="0"/>
              </a:rPr>
              <a:t>Vertrauen in die </a:t>
            </a:r>
            <a:r>
              <a:rPr lang="de-DE" altLang="de-DE" sz="1600" b="1" dirty="0">
                <a:latin typeface="Calibri" panose="020F0502020204030204" pitchFamily="34" charset="0"/>
                <a:cs typeface="Calibri" panose="020F0502020204030204" pitchFamily="34" charset="0"/>
              </a:rPr>
              <a:t>eigene kulturelle Identität </a:t>
            </a:r>
            <a:r>
              <a:rPr lang="de-DE" altLang="de-DE" sz="1600" dirty="0">
                <a:latin typeface="Calibri" panose="020F0502020204030204" pitchFamily="34" charset="0"/>
                <a:cs typeface="Calibri" panose="020F0502020204030204" pitchFamily="34" charset="0"/>
              </a:rPr>
              <a:t>als Grundlage für die </a:t>
            </a:r>
            <a:r>
              <a:rPr lang="de-DE" altLang="de-DE" sz="1600" b="1" dirty="0">
                <a:latin typeface="Calibri" panose="020F0502020204030204" pitchFamily="34" charset="0"/>
                <a:cs typeface="Calibri" panose="020F0502020204030204" pitchFamily="34" charset="0"/>
              </a:rPr>
              <a:t>Entwicklung zu Europäerinnen und </a:t>
            </a:r>
            <a:r>
              <a:rPr lang="de-DE" altLang="de-DE" sz="1600" b="1" dirty="0" smtClean="0">
                <a:latin typeface="Calibri" panose="020F0502020204030204" pitchFamily="34" charset="0"/>
                <a:cs typeface="Calibri" panose="020F0502020204030204" pitchFamily="34" charset="0"/>
              </a:rPr>
              <a:t>Europäern</a:t>
            </a:r>
            <a:endParaRPr lang="de-DE" altLang="de-DE" sz="1600" b="1" dirty="0">
              <a:latin typeface="Calibri" panose="020F0502020204030204" pitchFamily="34" charset="0"/>
              <a:cs typeface="Calibri" panose="020F0502020204030204" pitchFamily="34" charset="0"/>
            </a:endParaRPr>
          </a:p>
        </p:txBody>
      </p:sp>
      <p:sp>
        <p:nvSpPr>
          <p:cNvPr id="31" name="Rectangle 5">
            <a:extLst>
              <a:ext uri="{FF2B5EF4-FFF2-40B4-BE49-F238E27FC236}">
                <a16:creationId xmlns="" xmlns:a16="http://schemas.microsoft.com/office/drawing/2014/main" id="{F0ED3894-D60C-4881-B37D-301BF7CDD916}"/>
              </a:ext>
            </a:extLst>
          </p:cNvPr>
          <p:cNvSpPr>
            <a:spLocks noChangeArrowheads="1"/>
          </p:cNvSpPr>
          <p:nvPr/>
        </p:nvSpPr>
        <p:spPr bwMode="auto">
          <a:xfrm>
            <a:off x="459373" y="3521354"/>
            <a:ext cx="814705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nSpc>
                <a:spcPct val="90000"/>
              </a:lnSpc>
              <a:spcBef>
                <a:spcPct val="20000"/>
              </a:spcBef>
              <a:buFont typeface="Arial" panose="020B0604020202020204" pitchFamily="34" charset="0"/>
              <a:buChar char="•"/>
            </a:pPr>
            <a:r>
              <a:rPr lang="de-DE" altLang="de-DE" sz="1600" dirty="0">
                <a:latin typeface="Calibri" panose="020F0502020204030204" pitchFamily="34" charset="0"/>
                <a:cs typeface="Calibri" panose="020F0502020204030204" pitchFamily="34" charset="0"/>
              </a:rPr>
              <a:t>Vermittlung einer </a:t>
            </a:r>
            <a:r>
              <a:rPr lang="de-DE" altLang="de-DE" sz="1600" b="1" dirty="0" smtClean="0">
                <a:latin typeface="Calibri" panose="020F0502020204030204" pitchFamily="34" charset="0"/>
                <a:cs typeface="Calibri" panose="020F0502020204030204" pitchFamily="34" charset="0"/>
              </a:rPr>
              <a:t>vertieften Allgemeinbildung</a:t>
            </a:r>
            <a:endParaRPr lang="de-DE" altLang="de-DE" sz="1600" dirty="0">
              <a:latin typeface="Calibri" panose="020F0502020204030204" pitchFamily="34" charset="0"/>
              <a:cs typeface="Calibri" panose="020F0502020204030204" pitchFamily="34" charset="0"/>
            </a:endParaRPr>
          </a:p>
        </p:txBody>
      </p:sp>
      <p:sp>
        <p:nvSpPr>
          <p:cNvPr id="21" name="Rectangle 5">
            <a:extLst>
              <a:ext uri="{FF2B5EF4-FFF2-40B4-BE49-F238E27FC236}">
                <a16:creationId xmlns="" xmlns:a16="http://schemas.microsoft.com/office/drawing/2014/main" id="{7F0BD5FF-6ED7-4517-9B63-95B39C2E291A}"/>
              </a:ext>
            </a:extLst>
          </p:cNvPr>
          <p:cNvSpPr>
            <a:spLocks noChangeArrowheads="1"/>
          </p:cNvSpPr>
          <p:nvPr/>
        </p:nvSpPr>
        <p:spPr bwMode="auto">
          <a:xfrm>
            <a:off x="452657" y="3857905"/>
            <a:ext cx="814705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nSpc>
                <a:spcPct val="90000"/>
              </a:lnSpc>
              <a:spcBef>
                <a:spcPct val="20000"/>
              </a:spcBef>
              <a:buFont typeface="Arial" panose="020B0604020202020204" pitchFamily="34" charset="0"/>
              <a:buChar char="•"/>
            </a:pPr>
            <a:r>
              <a:rPr lang="de-DE" altLang="de-DE" sz="1600" dirty="0">
                <a:latin typeface="Calibri" panose="020F0502020204030204" pitchFamily="34" charset="0"/>
                <a:cs typeface="Calibri" panose="020F0502020204030204" pitchFamily="34" charset="0"/>
              </a:rPr>
              <a:t>Förderung des Wissens in </a:t>
            </a:r>
            <a:r>
              <a:rPr lang="de-DE" altLang="de-DE" sz="1600" b="1" dirty="0">
                <a:latin typeface="Calibri" panose="020F0502020204030204" pitchFamily="34" charset="0"/>
                <a:cs typeface="Calibri" panose="020F0502020204030204" pitchFamily="34" charset="0"/>
              </a:rPr>
              <a:t>Mathematik</a:t>
            </a:r>
            <a:r>
              <a:rPr lang="de-DE" altLang="de-DE" sz="1600" dirty="0">
                <a:latin typeface="Calibri" panose="020F0502020204030204" pitchFamily="34" charset="0"/>
                <a:cs typeface="Calibri" panose="020F0502020204030204" pitchFamily="34" charset="0"/>
              </a:rPr>
              <a:t> und </a:t>
            </a:r>
            <a:r>
              <a:rPr lang="de-DE" altLang="de-DE" sz="1600" b="1" dirty="0" smtClean="0">
                <a:latin typeface="Calibri" panose="020F0502020204030204" pitchFamily="34" charset="0"/>
                <a:cs typeface="Calibri" panose="020F0502020204030204" pitchFamily="34" charset="0"/>
              </a:rPr>
              <a:t>Naturwissenschaften</a:t>
            </a:r>
            <a:endParaRPr lang="de-DE" altLang="de-DE" sz="1600" dirty="0">
              <a:latin typeface="Calibri" panose="020F0502020204030204" pitchFamily="34" charset="0"/>
              <a:cs typeface="Calibri" panose="020F0502020204030204" pitchFamily="34" charset="0"/>
            </a:endParaRPr>
          </a:p>
        </p:txBody>
      </p:sp>
      <p:sp>
        <p:nvSpPr>
          <p:cNvPr id="23" name="Rectangle 5">
            <a:extLst>
              <a:ext uri="{FF2B5EF4-FFF2-40B4-BE49-F238E27FC236}">
                <a16:creationId xmlns="" xmlns:a16="http://schemas.microsoft.com/office/drawing/2014/main" id="{A42E7464-5242-47DD-8B66-F5632B1986BB}"/>
              </a:ext>
            </a:extLst>
          </p:cNvPr>
          <p:cNvSpPr>
            <a:spLocks noChangeArrowheads="1"/>
          </p:cNvSpPr>
          <p:nvPr/>
        </p:nvSpPr>
        <p:spPr bwMode="auto">
          <a:xfrm>
            <a:off x="459373" y="4958568"/>
            <a:ext cx="814705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nSpc>
                <a:spcPct val="90000"/>
              </a:lnSpc>
              <a:spcBef>
                <a:spcPct val="20000"/>
              </a:spcBef>
              <a:buFont typeface="Arial" panose="020B0604020202020204" pitchFamily="34" charset="0"/>
              <a:buChar char="•"/>
            </a:pPr>
            <a:r>
              <a:rPr lang="de-DE" altLang="de-DE" sz="1600" b="1" dirty="0">
                <a:latin typeface="Calibri" panose="020F0502020204030204" pitchFamily="34" charset="0"/>
                <a:cs typeface="Calibri" panose="020F0502020204030204" pitchFamily="34" charset="0"/>
              </a:rPr>
              <a:t>Kreativität</a:t>
            </a:r>
            <a:r>
              <a:rPr lang="de-DE" altLang="de-DE" sz="1600" dirty="0">
                <a:latin typeface="Calibri" panose="020F0502020204030204" pitchFamily="34" charset="0"/>
                <a:cs typeface="Calibri" panose="020F0502020204030204" pitchFamily="34" charset="0"/>
              </a:rPr>
              <a:t> in Musik, bildender und darstellender </a:t>
            </a:r>
            <a:r>
              <a:rPr lang="de-DE" altLang="de-DE" sz="1600" dirty="0" smtClean="0">
                <a:latin typeface="Calibri" panose="020F0502020204030204" pitchFamily="34" charset="0"/>
                <a:cs typeface="Calibri" panose="020F0502020204030204" pitchFamily="34" charset="0"/>
              </a:rPr>
              <a:t>Kunst</a:t>
            </a:r>
            <a:endParaRPr lang="de-DE" altLang="de-DE" sz="1600" dirty="0">
              <a:latin typeface="Calibri" panose="020F0502020204030204" pitchFamily="34" charset="0"/>
              <a:cs typeface="Calibri" panose="020F0502020204030204" pitchFamily="34" charset="0"/>
            </a:endParaRPr>
          </a:p>
        </p:txBody>
      </p:sp>
      <p:sp>
        <p:nvSpPr>
          <p:cNvPr id="33" name="Rectangle 5">
            <a:extLst>
              <a:ext uri="{FF2B5EF4-FFF2-40B4-BE49-F238E27FC236}">
                <a16:creationId xmlns="" xmlns:a16="http://schemas.microsoft.com/office/drawing/2014/main" id="{38046AE3-C607-4F81-B68F-38532E10A8BB}"/>
              </a:ext>
            </a:extLst>
          </p:cNvPr>
          <p:cNvSpPr>
            <a:spLocks noChangeArrowheads="1"/>
          </p:cNvSpPr>
          <p:nvPr/>
        </p:nvSpPr>
        <p:spPr bwMode="auto">
          <a:xfrm>
            <a:off x="471101" y="5337677"/>
            <a:ext cx="814705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nSpc>
                <a:spcPct val="90000"/>
              </a:lnSpc>
              <a:spcBef>
                <a:spcPct val="20000"/>
              </a:spcBef>
              <a:buFont typeface="Arial" panose="020B0604020202020204" pitchFamily="34" charset="0"/>
              <a:buChar char="•"/>
            </a:pPr>
            <a:r>
              <a:rPr lang="de-DE" altLang="de-DE" sz="1600" b="1" dirty="0">
                <a:latin typeface="Calibri" panose="020F0502020204030204" pitchFamily="34" charset="0"/>
                <a:cs typeface="Calibri" panose="020F0502020204030204" pitchFamily="34" charset="0"/>
              </a:rPr>
              <a:t>Demokratiebildung, </a:t>
            </a:r>
            <a:r>
              <a:rPr lang="de-DE" altLang="de-DE" sz="1600" dirty="0">
                <a:latin typeface="Calibri" panose="020F0502020204030204" pitchFamily="34" charset="0"/>
                <a:cs typeface="Calibri" panose="020F0502020204030204" pitchFamily="34" charset="0"/>
              </a:rPr>
              <a:t>Toleranz, Zusammenarbeit und </a:t>
            </a:r>
            <a:r>
              <a:rPr lang="de-DE" altLang="de-DE" sz="1600" dirty="0" smtClean="0">
                <a:latin typeface="Calibri" panose="020F0502020204030204" pitchFamily="34" charset="0"/>
                <a:cs typeface="Calibri" panose="020F0502020204030204" pitchFamily="34" charset="0"/>
              </a:rPr>
              <a:t>Kommunikationsbereitschaft</a:t>
            </a:r>
            <a:endParaRPr lang="de-DE" altLang="de-DE" sz="1600" dirty="0">
              <a:latin typeface="Calibri" panose="020F0502020204030204" pitchFamily="34" charset="0"/>
              <a:cs typeface="Calibri" panose="020F0502020204030204" pitchFamily="34" charset="0"/>
            </a:endParaRPr>
          </a:p>
        </p:txBody>
      </p:sp>
      <p:sp>
        <p:nvSpPr>
          <p:cNvPr id="34" name="Rectangle 5">
            <a:extLst>
              <a:ext uri="{FF2B5EF4-FFF2-40B4-BE49-F238E27FC236}">
                <a16:creationId xmlns="" xmlns:a16="http://schemas.microsoft.com/office/drawing/2014/main" id="{CD304757-21E8-4588-A472-39D9FB80E417}"/>
              </a:ext>
            </a:extLst>
          </p:cNvPr>
          <p:cNvSpPr>
            <a:spLocks noChangeArrowheads="1"/>
          </p:cNvSpPr>
          <p:nvPr/>
        </p:nvSpPr>
        <p:spPr bwMode="auto">
          <a:xfrm>
            <a:off x="471101" y="5666460"/>
            <a:ext cx="814705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nSpc>
                <a:spcPct val="90000"/>
              </a:lnSpc>
              <a:spcBef>
                <a:spcPct val="20000"/>
              </a:spcBef>
              <a:buFont typeface="Arial" panose="020B0604020202020204" pitchFamily="34" charset="0"/>
              <a:buChar char="•"/>
            </a:pPr>
            <a:r>
              <a:rPr lang="de-DE" altLang="de-DE" sz="1600" dirty="0">
                <a:latin typeface="Calibri" panose="020F0502020204030204" pitchFamily="34" charset="0"/>
                <a:cs typeface="Calibri" panose="020F0502020204030204" pitchFamily="34" charset="0"/>
              </a:rPr>
              <a:t>Unterstützung bei der </a:t>
            </a:r>
            <a:r>
              <a:rPr lang="de-DE" altLang="de-DE" sz="1600" b="1" dirty="0">
                <a:latin typeface="Calibri" panose="020F0502020204030204" pitchFamily="34" charset="0"/>
                <a:cs typeface="Calibri" panose="020F0502020204030204" pitchFamily="34" charset="0"/>
              </a:rPr>
              <a:t>persönlichen</a:t>
            </a:r>
            <a:r>
              <a:rPr lang="de-DE" altLang="de-DE" sz="1600" dirty="0">
                <a:latin typeface="Calibri" panose="020F0502020204030204" pitchFamily="34" charset="0"/>
                <a:cs typeface="Calibri" panose="020F0502020204030204" pitchFamily="34" charset="0"/>
              </a:rPr>
              <a:t> und </a:t>
            </a:r>
            <a:r>
              <a:rPr lang="de-DE" altLang="de-DE" sz="1600" b="1" dirty="0">
                <a:latin typeface="Calibri" panose="020F0502020204030204" pitchFamily="34" charset="0"/>
                <a:cs typeface="Calibri" panose="020F0502020204030204" pitchFamily="34" charset="0"/>
              </a:rPr>
              <a:t>sozialen Entwicklung</a:t>
            </a:r>
            <a:r>
              <a:rPr lang="de-DE" altLang="de-DE" sz="1600" dirty="0">
                <a:latin typeface="Calibri" panose="020F0502020204030204" pitchFamily="34" charset="0"/>
                <a:cs typeface="Calibri" panose="020F0502020204030204" pitchFamily="34" charset="0"/>
              </a:rPr>
              <a:t>, Förderung bei der Berufs- und </a:t>
            </a:r>
            <a:r>
              <a:rPr lang="de-DE" altLang="de-DE" sz="1600" dirty="0" smtClean="0">
                <a:latin typeface="Calibri" panose="020F0502020204030204" pitchFamily="34" charset="0"/>
                <a:cs typeface="Calibri" panose="020F0502020204030204" pitchFamily="34" charset="0"/>
              </a:rPr>
              <a:t>Studienwahl</a:t>
            </a:r>
            <a:endParaRPr lang="de-DE" altLang="de-DE" sz="1600" dirty="0">
              <a:latin typeface="Calibri" panose="020F0502020204030204" pitchFamily="34" charset="0"/>
              <a:cs typeface="Calibri" panose="020F0502020204030204" pitchFamily="34" charset="0"/>
            </a:endParaRPr>
          </a:p>
        </p:txBody>
      </p:sp>
      <p:sp>
        <p:nvSpPr>
          <p:cNvPr id="35" name="Rectangle 5">
            <a:extLst>
              <a:ext uri="{FF2B5EF4-FFF2-40B4-BE49-F238E27FC236}">
                <a16:creationId xmlns="" xmlns:a16="http://schemas.microsoft.com/office/drawing/2014/main" id="{DEDD40B0-B26D-438E-B90F-C9FF037541FA}"/>
              </a:ext>
            </a:extLst>
          </p:cNvPr>
          <p:cNvSpPr>
            <a:spLocks noChangeArrowheads="1"/>
          </p:cNvSpPr>
          <p:nvPr/>
        </p:nvSpPr>
        <p:spPr bwMode="auto">
          <a:xfrm>
            <a:off x="456818" y="4216491"/>
            <a:ext cx="814705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nSpc>
                <a:spcPct val="90000"/>
              </a:lnSpc>
              <a:spcBef>
                <a:spcPct val="20000"/>
              </a:spcBef>
              <a:buFont typeface="Arial" panose="020B0604020202020204" pitchFamily="34" charset="0"/>
              <a:buChar char="•"/>
            </a:pPr>
            <a:r>
              <a:rPr lang="de-DE" altLang="de-DE" sz="1600" dirty="0">
                <a:latin typeface="Calibri" panose="020F0502020204030204" pitchFamily="34" charset="0"/>
                <a:cs typeface="Calibri" panose="020F0502020204030204" pitchFamily="34" charset="0"/>
              </a:rPr>
              <a:t>Förderung der </a:t>
            </a:r>
            <a:r>
              <a:rPr lang="de-DE" altLang="de-DE" sz="1600" b="1" dirty="0">
                <a:latin typeface="Calibri" panose="020F0502020204030204" pitchFamily="34" charset="0"/>
                <a:cs typeface="Calibri" panose="020F0502020204030204" pitchFamily="34" charset="0"/>
              </a:rPr>
              <a:t>digitalen</a:t>
            </a:r>
            <a:r>
              <a:rPr lang="de-DE" altLang="de-DE" sz="1600" dirty="0">
                <a:latin typeface="Calibri" panose="020F0502020204030204" pitchFamily="34" charset="0"/>
                <a:cs typeface="Calibri" panose="020F0502020204030204" pitchFamily="34" charset="0"/>
              </a:rPr>
              <a:t> und </a:t>
            </a:r>
            <a:r>
              <a:rPr lang="de-DE" altLang="de-DE" sz="1600" b="1" dirty="0">
                <a:latin typeface="Calibri" panose="020F0502020204030204" pitchFamily="34" charset="0"/>
                <a:cs typeface="Calibri" panose="020F0502020204030204" pitchFamily="34" charset="0"/>
              </a:rPr>
              <a:t>informatischen Bildung </a:t>
            </a:r>
            <a:r>
              <a:rPr lang="de-DE" altLang="de-DE" sz="1600" dirty="0">
                <a:latin typeface="Calibri" panose="020F0502020204030204" pitchFamily="34" charset="0"/>
                <a:cs typeface="Calibri" panose="020F0502020204030204" pitchFamily="34" charset="0"/>
              </a:rPr>
              <a:t>ab der ersten </a:t>
            </a:r>
            <a:r>
              <a:rPr lang="de-DE" altLang="de-DE" sz="1600" dirty="0" smtClean="0">
                <a:latin typeface="Calibri" panose="020F0502020204030204" pitchFamily="34" charset="0"/>
                <a:cs typeface="Calibri" panose="020F0502020204030204" pitchFamily="34" charset="0"/>
              </a:rPr>
              <a:t>Klassenstufe</a:t>
            </a:r>
            <a:endParaRPr lang="de-DE" altLang="de-DE" sz="1600" dirty="0">
              <a:latin typeface="Calibri" panose="020F0502020204030204" pitchFamily="34" charset="0"/>
              <a:cs typeface="Calibri" panose="020F0502020204030204" pitchFamily="34" charset="0"/>
            </a:endParaRPr>
          </a:p>
        </p:txBody>
      </p:sp>
      <p:sp>
        <p:nvSpPr>
          <p:cNvPr id="36" name="Rectangle 5">
            <a:extLst>
              <a:ext uri="{FF2B5EF4-FFF2-40B4-BE49-F238E27FC236}">
                <a16:creationId xmlns="" xmlns:a16="http://schemas.microsoft.com/office/drawing/2014/main" id="{DE15D4CC-EBF0-4935-9D56-BDF40E4851ED}"/>
              </a:ext>
            </a:extLst>
          </p:cNvPr>
          <p:cNvSpPr>
            <a:spLocks noChangeArrowheads="1"/>
          </p:cNvSpPr>
          <p:nvPr/>
        </p:nvSpPr>
        <p:spPr bwMode="auto">
          <a:xfrm>
            <a:off x="459373" y="4579459"/>
            <a:ext cx="814705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nSpc>
                <a:spcPct val="90000"/>
              </a:lnSpc>
              <a:spcBef>
                <a:spcPct val="20000"/>
              </a:spcBef>
              <a:buFont typeface="Arial" panose="020B0604020202020204" pitchFamily="34" charset="0"/>
              <a:buChar char="•"/>
            </a:pPr>
            <a:r>
              <a:rPr lang="de-DE" altLang="de-DE" sz="1600" dirty="0">
                <a:latin typeface="Calibri" panose="020F0502020204030204" pitchFamily="34" charset="0"/>
                <a:cs typeface="Calibri" panose="020F0502020204030204" pitchFamily="34" charset="0"/>
              </a:rPr>
              <a:t>Integration der Ausbildung </a:t>
            </a:r>
            <a:r>
              <a:rPr lang="de-DE" altLang="de-DE" sz="1600" b="1" dirty="0">
                <a:latin typeface="Calibri" panose="020F0502020204030204" pitchFamily="34" charset="0"/>
                <a:cs typeface="Calibri" panose="020F0502020204030204" pitchFamily="34" charset="0"/>
              </a:rPr>
              <a:t>unternehmerischer </a:t>
            </a:r>
            <a:r>
              <a:rPr lang="de-DE" altLang="de-DE" sz="1600" b="1" dirty="0" smtClean="0">
                <a:latin typeface="Calibri" panose="020F0502020204030204" pitchFamily="34" charset="0"/>
                <a:cs typeface="Calibri" panose="020F0502020204030204" pitchFamily="34" charset="0"/>
              </a:rPr>
              <a:t>Kompetenzen</a:t>
            </a:r>
            <a:endParaRPr lang="de-DE" altLang="de-DE" sz="1600" dirty="0">
              <a:latin typeface="Calibri" panose="020F0502020204030204" pitchFamily="34" charset="0"/>
              <a:cs typeface="Calibri" panose="020F0502020204030204" pitchFamily="34" charset="0"/>
            </a:endParaRPr>
          </a:p>
        </p:txBody>
      </p:sp>
      <p:sp>
        <p:nvSpPr>
          <p:cNvPr id="37" name="Text Box 4">
            <a:extLst>
              <a:ext uri="{FF2B5EF4-FFF2-40B4-BE49-F238E27FC236}">
                <a16:creationId xmlns="" xmlns:a16="http://schemas.microsoft.com/office/drawing/2014/main" id="{396C5017-3966-406C-910A-91F8601A353D}"/>
              </a:ext>
            </a:extLst>
          </p:cNvPr>
          <p:cNvSpPr txBox="1">
            <a:spLocks noChangeArrowheads="1"/>
          </p:cNvSpPr>
          <p:nvPr/>
        </p:nvSpPr>
        <p:spPr bwMode="auto">
          <a:xfrm>
            <a:off x="411255" y="712722"/>
            <a:ext cx="8277225" cy="374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600" dirty="0" smtClean="0">
                <a:latin typeface="Calibri" panose="020F0502020204030204" pitchFamily="34" charset="0"/>
                <a:cs typeface="Calibri" panose="020F0502020204030204" pitchFamily="34" charset="0"/>
              </a:rPr>
              <a:t>Die Europäische Schule Saarland </a:t>
            </a:r>
            <a:endParaRPr lang="de-DE" altLang="de-DE" sz="1600" dirty="0">
              <a:latin typeface="Calibri" panose="020F0502020204030204" pitchFamily="34" charset="0"/>
              <a:cs typeface="Calibri" panose="020F0502020204030204" pitchFamily="34" charset="0"/>
            </a:endParaRPr>
          </a:p>
        </p:txBody>
      </p:sp>
      <p:sp>
        <p:nvSpPr>
          <p:cNvPr id="38" name="Rectangle 5">
            <a:extLst>
              <a:ext uri="{FF2B5EF4-FFF2-40B4-BE49-F238E27FC236}">
                <a16:creationId xmlns="" xmlns:a16="http://schemas.microsoft.com/office/drawing/2014/main" id="{2E40C383-CCE1-4960-99AD-9E67E21189ED}"/>
              </a:ext>
            </a:extLst>
          </p:cNvPr>
          <p:cNvSpPr>
            <a:spLocks noChangeArrowheads="1"/>
          </p:cNvSpPr>
          <p:nvPr/>
        </p:nvSpPr>
        <p:spPr bwMode="auto">
          <a:xfrm>
            <a:off x="459373" y="1633002"/>
            <a:ext cx="8277225"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nSpc>
                <a:spcPct val="90000"/>
              </a:lnSpc>
              <a:spcBef>
                <a:spcPct val="20000"/>
              </a:spcBef>
              <a:buFont typeface="Arial" panose="020B0604020202020204" pitchFamily="34" charset="0"/>
              <a:buChar char="•"/>
            </a:pPr>
            <a:r>
              <a:rPr lang="de-DE" altLang="de-DE" sz="1600" dirty="0" smtClean="0">
                <a:latin typeface="Calibri" panose="020F0502020204030204" pitchFamily="34" charset="0"/>
                <a:cs typeface="Calibri" panose="020F0502020204030204" pitchFamily="34" charset="0"/>
              </a:rPr>
              <a:t>setzt die </a:t>
            </a:r>
            <a:r>
              <a:rPr lang="de-DE" altLang="de-DE" sz="1600" b="1" dirty="0">
                <a:latin typeface="Calibri" panose="020F0502020204030204" pitchFamily="34" charset="0"/>
                <a:cs typeface="Calibri" panose="020F0502020204030204" pitchFamily="34" charset="0"/>
              </a:rPr>
              <a:t>Vielfalt</a:t>
            </a:r>
            <a:r>
              <a:rPr lang="de-DE" altLang="de-DE" sz="1600" dirty="0">
                <a:latin typeface="Calibri" panose="020F0502020204030204" pitchFamily="34" charset="0"/>
                <a:cs typeface="Calibri" panose="020F0502020204030204" pitchFamily="34" charset="0"/>
              </a:rPr>
              <a:t> und den </a:t>
            </a:r>
            <a:r>
              <a:rPr lang="de-DE" altLang="de-DE" sz="1600" b="1" dirty="0">
                <a:latin typeface="Calibri" panose="020F0502020204030204" pitchFamily="34" charset="0"/>
                <a:cs typeface="Calibri" panose="020F0502020204030204" pitchFamily="34" charset="0"/>
              </a:rPr>
              <a:t>Austausch</a:t>
            </a:r>
            <a:r>
              <a:rPr lang="de-DE" altLang="de-DE" sz="1600" dirty="0">
                <a:latin typeface="Calibri" panose="020F0502020204030204" pitchFamily="34" charset="0"/>
                <a:cs typeface="Calibri" panose="020F0502020204030204" pitchFamily="34" charset="0"/>
              </a:rPr>
              <a:t> mit </a:t>
            </a:r>
            <a:r>
              <a:rPr lang="de-DE" altLang="de-DE" sz="1600" dirty="0" smtClean="0">
                <a:latin typeface="Calibri" panose="020F0502020204030204" pitchFamily="34" charset="0"/>
                <a:cs typeface="Calibri" panose="020F0502020204030204" pitchFamily="34" charset="0"/>
              </a:rPr>
              <a:t>ihren Partnerschulen </a:t>
            </a:r>
            <a:r>
              <a:rPr lang="de-DE" altLang="de-DE" sz="1600" dirty="0">
                <a:latin typeface="Calibri" panose="020F0502020204030204" pitchFamily="34" charset="0"/>
                <a:cs typeface="Calibri" panose="020F0502020204030204" pitchFamily="34" charset="0"/>
              </a:rPr>
              <a:t>in gemeinsamen </a:t>
            </a:r>
            <a:r>
              <a:rPr lang="de-DE" altLang="de-DE" sz="1600" dirty="0" err="1">
                <a:latin typeface="Calibri" panose="020F0502020204030204" pitchFamily="34" charset="0"/>
                <a:cs typeface="Calibri" panose="020F0502020204030204" pitchFamily="34" charset="0"/>
              </a:rPr>
              <a:t>Wettbe</a:t>
            </a:r>
            <a:r>
              <a:rPr lang="de-DE" altLang="de-DE" sz="1600" dirty="0">
                <a:latin typeface="Calibri" panose="020F0502020204030204" pitchFamily="34" charset="0"/>
                <a:cs typeface="Calibri" panose="020F0502020204030204" pitchFamily="34" charset="0"/>
              </a:rPr>
              <a:t>-werben (Naturwissenschaften, Sport), Festivals (Musik und Kunst) und Modellprojekten (Student-UN</a:t>
            </a:r>
            <a:r>
              <a:rPr lang="de-DE" altLang="de-DE" sz="1600" dirty="0" smtClean="0">
                <a:latin typeface="Calibri" panose="020F0502020204030204" pitchFamily="34" charset="0"/>
                <a:cs typeface="Calibri" panose="020F0502020204030204" pitchFamily="34" charset="0"/>
              </a:rPr>
              <a:t>) um. </a:t>
            </a:r>
            <a:endParaRPr lang="de-DE" altLang="de-DE" sz="1600" dirty="0">
              <a:latin typeface="Calibri" panose="020F0502020204030204" pitchFamily="34" charset="0"/>
              <a:cs typeface="Calibri" panose="020F0502020204030204" pitchFamily="34" charset="0"/>
            </a:endParaRPr>
          </a:p>
        </p:txBody>
      </p:sp>
      <p:pic>
        <p:nvPicPr>
          <p:cNvPr id="40" name="Grafik 39">
            <a:extLst>
              <a:ext uri="{FF2B5EF4-FFF2-40B4-BE49-F238E27FC236}">
                <a16:creationId xmlns="" xmlns:a16="http://schemas.microsoft.com/office/drawing/2014/main" id="{839F16CF-3FE1-47CF-B33A-0296C0295947}"/>
              </a:ext>
            </a:extLst>
          </p:cNvPr>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148268" y="6166573"/>
            <a:ext cx="542035" cy="542035"/>
          </a:xfrm>
          <a:prstGeom prst="rect">
            <a:avLst/>
          </a:prstGeom>
        </p:spPr>
      </p:pic>
    </p:spTree>
    <p:extLst>
      <p:ext uri="{BB962C8B-B14F-4D97-AF65-F5344CB8AC3E}">
        <p14:creationId xmlns:p14="http://schemas.microsoft.com/office/powerpoint/2010/main" val="673666399"/>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10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10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10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10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10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10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left)">
                                      <p:cBhvr>
                                        <p:cTn id="42" dur="1000"/>
                                        <p:tgtEl>
                                          <p:spTgt spid="3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1000"/>
                                        <p:tgtEl>
                                          <p:spTgt spid="3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left)">
                                      <p:cBhvr>
                                        <p:cTn id="52" dur="10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left)">
                                      <p:cBhvr>
                                        <p:cTn id="57" dur="1000"/>
                                        <p:tgtEl>
                                          <p:spTgt spid="3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wipe(left)">
                                      <p:cBhvr>
                                        <p:cTn id="62"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8" grpId="0"/>
      <p:bldP spid="31" grpId="0"/>
      <p:bldP spid="21" grpId="0"/>
      <p:bldP spid="23" grpId="0"/>
      <p:bldP spid="33" grpId="0"/>
      <p:bldP spid="34" grpId="0"/>
      <p:bldP spid="35" grpId="0"/>
      <p:bldP spid="36" grpId="0"/>
      <p:bldP spid="37" grpId="0"/>
      <p:bldP spid="3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16"/>
          <p:cNvSpPr>
            <a:spLocks noChangeArrowheads="1"/>
          </p:cNvSpPr>
          <p:nvPr/>
        </p:nvSpPr>
        <p:spPr bwMode="auto">
          <a:xfrm>
            <a:off x="539440" y="917575"/>
            <a:ext cx="7993110" cy="5103785"/>
          </a:xfrm>
          <a:prstGeom prst="rect">
            <a:avLst/>
          </a:prstGeom>
          <a:solidFill>
            <a:srgbClr val="CCFFCC">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34821" name="Text Box 5"/>
          <p:cNvSpPr txBox="1">
            <a:spLocks noChangeArrowheads="1"/>
          </p:cNvSpPr>
          <p:nvPr/>
        </p:nvSpPr>
        <p:spPr bwMode="auto">
          <a:xfrm>
            <a:off x="1331913" y="4497388"/>
            <a:ext cx="64801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spcBef>
                <a:spcPct val="50000"/>
              </a:spcBef>
            </a:pPr>
            <a:r>
              <a:rPr lang="de-DE" altLang="de-DE" sz="2400" b="1" dirty="0">
                <a:latin typeface="Saar" panose="00000500000000000000" pitchFamily="2" charset="0"/>
              </a:rPr>
              <a:t>Wir wünschen Ihrem Kind </a:t>
            </a:r>
            <a:br>
              <a:rPr lang="de-DE" altLang="de-DE" sz="2400" b="1" dirty="0">
                <a:latin typeface="Saar" panose="00000500000000000000" pitchFamily="2" charset="0"/>
              </a:rPr>
            </a:br>
            <a:r>
              <a:rPr lang="de-DE" altLang="de-DE" sz="2400" b="1" dirty="0">
                <a:latin typeface="Saar" panose="00000500000000000000" pitchFamily="2" charset="0"/>
              </a:rPr>
              <a:t>alles Gute für seine weitere Schullaufbahn!</a:t>
            </a:r>
          </a:p>
        </p:txBody>
      </p:sp>
      <p:pic>
        <p:nvPicPr>
          <p:cNvPr id="34823" name="Picture 8" descr="Bil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8225" y="1196975"/>
            <a:ext cx="198755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dirty="0"/>
          </a:p>
        </p:txBody>
      </p:sp>
    </p:spTree>
    <p:extLst>
      <p:ext uri="{BB962C8B-B14F-4D97-AF65-F5344CB8AC3E}">
        <p14:creationId xmlns:p14="http://schemas.microsoft.com/office/powerpoint/2010/main" val="721168200"/>
      </p:ext>
    </p:extLst>
  </p:cSld>
  <p:clrMapOvr>
    <a:masterClrMapping/>
  </p:clrMapOvr>
  <p:transition>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5" name="Text Box 11"/>
          <p:cNvSpPr txBox="1">
            <a:spLocks noChangeArrowheads="1"/>
          </p:cNvSpPr>
          <p:nvPr/>
        </p:nvSpPr>
        <p:spPr bwMode="auto">
          <a:xfrm>
            <a:off x="366676" y="188458"/>
            <a:ext cx="2956556" cy="71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20000"/>
              </a:spcBef>
              <a:buFont typeface="Arial" panose="020B0604020202020204" pitchFamily="34" charset="0"/>
              <a:buNone/>
            </a:pPr>
            <a:r>
              <a:rPr lang="de-DE" altLang="de-DE" sz="4000" b="1" dirty="0">
                <a:latin typeface="+mn-lt"/>
              </a:rPr>
              <a:t>Abschlüsse</a:t>
            </a:r>
          </a:p>
        </p:txBody>
      </p:sp>
      <p:sp>
        <p:nvSpPr>
          <p:cNvPr id="5124" name="Rectangle 25"/>
          <p:cNvSpPr>
            <a:spLocks noChangeArrowheads="1"/>
          </p:cNvSpPr>
          <p:nvPr/>
        </p:nvSpPr>
        <p:spPr bwMode="auto">
          <a:xfrm>
            <a:off x="4727575" y="898525"/>
            <a:ext cx="3744000" cy="5122763"/>
          </a:xfrm>
          <a:prstGeom prst="rect">
            <a:avLst/>
          </a:prstGeom>
          <a:solidFill>
            <a:srgbClr val="FFBA97">
              <a:alpha val="59999"/>
            </a:srgbClr>
          </a:solidFill>
          <a:ln w="9525">
            <a:solidFill>
              <a:srgbClr val="000000"/>
            </a:solidFill>
            <a:miter lim="800000"/>
            <a:headEnd/>
            <a:tailEnd/>
          </a:ln>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5125" name="Rectangle 23"/>
          <p:cNvSpPr>
            <a:spLocks noChangeArrowheads="1"/>
          </p:cNvSpPr>
          <p:nvPr/>
        </p:nvSpPr>
        <p:spPr bwMode="auto">
          <a:xfrm>
            <a:off x="409575" y="898525"/>
            <a:ext cx="3744000" cy="5122763"/>
          </a:xfrm>
          <a:prstGeom prst="rect">
            <a:avLst/>
          </a:prstGeom>
          <a:solidFill>
            <a:srgbClr val="FFFF99">
              <a:alpha val="59999"/>
            </a:srgbClr>
          </a:solidFill>
          <a:ln w="9525">
            <a:solidFill>
              <a:srgbClr val="000000"/>
            </a:solidFill>
            <a:miter lim="800000"/>
            <a:headEnd/>
            <a:tailEnd/>
          </a:ln>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55306" name="AutoShape 10"/>
          <p:cNvSpPr>
            <a:spLocks noChangeArrowheads="1"/>
          </p:cNvSpPr>
          <p:nvPr/>
        </p:nvSpPr>
        <p:spPr bwMode="auto">
          <a:xfrm>
            <a:off x="2554288" y="2187575"/>
            <a:ext cx="719137" cy="215900"/>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400" b="1" dirty="0">
                <a:latin typeface="+mn-lt"/>
              </a:rPr>
              <a:t>3 Jahre</a:t>
            </a:r>
          </a:p>
        </p:txBody>
      </p:sp>
      <p:sp>
        <p:nvSpPr>
          <p:cNvPr id="55313" name="AutoShape 17"/>
          <p:cNvSpPr>
            <a:spLocks noChangeArrowheads="1"/>
          </p:cNvSpPr>
          <p:nvPr/>
        </p:nvSpPr>
        <p:spPr bwMode="auto">
          <a:xfrm>
            <a:off x="898525" y="3903663"/>
            <a:ext cx="2879725" cy="900112"/>
          </a:xfrm>
          <a:prstGeom prst="flowChartAlternateProcess">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800" dirty="0">
                <a:latin typeface="+mn-lt"/>
              </a:rPr>
              <a:t>Hauptschulabschluss</a:t>
            </a:r>
          </a:p>
        </p:txBody>
      </p:sp>
      <p:sp>
        <p:nvSpPr>
          <p:cNvPr id="55314" name="AutoShape 18"/>
          <p:cNvSpPr>
            <a:spLocks noChangeArrowheads="1"/>
          </p:cNvSpPr>
          <p:nvPr/>
        </p:nvSpPr>
        <p:spPr bwMode="auto">
          <a:xfrm>
            <a:off x="898525" y="1168400"/>
            <a:ext cx="2879725" cy="900113"/>
          </a:xfrm>
          <a:prstGeom prst="flowChartAlternateProcess">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800" dirty="0">
                <a:latin typeface="+mn-lt"/>
              </a:rPr>
              <a:t>Abitur</a:t>
            </a:r>
            <a:br>
              <a:rPr lang="de-DE" altLang="de-DE" sz="1800" dirty="0">
                <a:latin typeface="+mn-lt"/>
              </a:rPr>
            </a:br>
            <a:r>
              <a:rPr lang="de-DE" altLang="de-DE" sz="1400" dirty="0" smtClean="0">
                <a:latin typeface="+mn-lt"/>
              </a:rPr>
              <a:t>in 9 Jahren</a:t>
            </a:r>
            <a:endParaRPr lang="de-DE" altLang="de-DE" sz="1400" b="1" dirty="0">
              <a:latin typeface="+mn-lt"/>
            </a:endParaRPr>
          </a:p>
        </p:txBody>
      </p:sp>
      <p:sp>
        <p:nvSpPr>
          <p:cNvPr id="55315" name="AutoShape 19"/>
          <p:cNvSpPr>
            <a:spLocks noChangeArrowheads="1"/>
          </p:cNvSpPr>
          <p:nvPr/>
        </p:nvSpPr>
        <p:spPr bwMode="auto">
          <a:xfrm>
            <a:off x="898525" y="2536825"/>
            <a:ext cx="2879725" cy="900113"/>
          </a:xfrm>
          <a:prstGeom prst="flowChartAlternateProcess">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800" dirty="0">
                <a:latin typeface="+mn-lt"/>
              </a:rPr>
              <a:t>Mittlerer Bildungsabschluss</a:t>
            </a:r>
          </a:p>
        </p:txBody>
      </p:sp>
      <p:sp>
        <p:nvSpPr>
          <p:cNvPr id="55325" name="AutoShape 29"/>
          <p:cNvSpPr>
            <a:spLocks noChangeArrowheads="1"/>
          </p:cNvSpPr>
          <p:nvPr/>
        </p:nvSpPr>
        <p:spPr bwMode="auto">
          <a:xfrm>
            <a:off x="2159000" y="4814888"/>
            <a:ext cx="360363" cy="449262"/>
          </a:xfrm>
          <a:prstGeom prst="upArrow">
            <a:avLst>
              <a:gd name="adj1" fmla="val 55750"/>
              <a:gd name="adj2" fmla="val 63991"/>
            </a:avLst>
          </a:prstGeom>
          <a:solidFill>
            <a:srgbClr val="FFFFFF"/>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55327" name="AutoShape 31"/>
          <p:cNvSpPr>
            <a:spLocks noChangeArrowheads="1"/>
          </p:cNvSpPr>
          <p:nvPr/>
        </p:nvSpPr>
        <p:spPr bwMode="auto">
          <a:xfrm>
            <a:off x="2159000" y="3429000"/>
            <a:ext cx="360363" cy="457200"/>
          </a:xfrm>
          <a:prstGeom prst="upArrow">
            <a:avLst>
              <a:gd name="adj1" fmla="val 55750"/>
              <a:gd name="adj2" fmla="val 63991"/>
            </a:avLst>
          </a:prstGeom>
          <a:solidFill>
            <a:srgbClr val="FFFFFF"/>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55328" name="AutoShape 32"/>
          <p:cNvSpPr>
            <a:spLocks noChangeArrowheads="1"/>
          </p:cNvSpPr>
          <p:nvPr/>
        </p:nvSpPr>
        <p:spPr bwMode="auto">
          <a:xfrm>
            <a:off x="2159000" y="2068347"/>
            <a:ext cx="360363" cy="454025"/>
          </a:xfrm>
          <a:prstGeom prst="upArrow">
            <a:avLst>
              <a:gd name="adj1" fmla="val 55750"/>
              <a:gd name="adj2" fmla="val 63991"/>
            </a:avLst>
          </a:prstGeom>
          <a:solidFill>
            <a:srgbClr val="FFFFFF"/>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55330" name="AutoShape 34"/>
          <p:cNvSpPr>
            <a:spLocks noChangeArrowheads="1"/>
          </p:cNvSpPr>
          <p:nvPr/>
        </p:nvSpPr>
        <p:spPr bwMode="auto">
          <a:xfrm>
            <a:off x="2554288" y="3554413"/>
            <a:ext cx="719137" cy="215900"/>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400" b="1" dirty="0">
                <a:latin typeface="+mn-lt"/>
              </a:rPr>
              <a:t>1 Jahr</a:t>
            </a:r>
          </a:p>
        </p:txBody>
      </p:sp>
      <p:sp>
        <p:nvSpPr>
          <p:cNvPr id="55331" name="AutoShape 35"/>
          <p:cNvSpPr>
            <a:spLocks noChangeArrowheads="1"/>
          </p:cNvSpPr>
          <p:nvPr/>
        </p:nvSpPr>
        <p:spPr bwMode="auto">
          <a:xfrm>
            <a:off x="2554288" y="4922838"/>
            <a:ext cx="719137" cy="215900"/>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400" b="1" dirty="0">
                <a:latin typeface="+mn-lt"/>
              </a:rPr>
              <a:t>5 Jahre</a:t>
            </a:r>
          </a:p>
        </p:txBody>
      </p:sp>
      <p:sp>
        <p:nvSpPr>
          <p:cNvPr id="55333" name="AutoShape 37"/>
          <p:cNvSpPr>
            <a:spLocks noChangeArrowheads="1"/>
          </p:cNvSpPr>
          <p:nvPr/>
        </p:nvSpPr>
        <p:spPr bwMode="auto">
          <a:xfrm>
            <a:off x="5253038" y="1173164"/>
            <a:ext cx="2879725" cy="895350"/>
          </a:xfrm>
          <a:prstGeom prst="flowChartAlternateProcess">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endParaRPr lang="de-DE" altLang="de-DE" sz="1800" dirty="0" smtClean="0">
              <a:solidFill>
                <a:srgbClr val="FF0000"/>
              </a:solidFill>
              <a:latin typeface="+mn-lt"/>
            </a:endParaRPr>
          </a:p>
          <a:p>
            <a:pPr algn="ctr" eaLnBrk="1" hangingPunct="1"/>
            <a:r>
              <a:rPr lang="de-DE" altLang="de-DE" sz="1800" dirty="0" smtClean="0">
                <a:solidFill>
                  <a:srgbClr val="FF0000"/>
                </a:solidFill>
                <a:latin typeface="+mn-lt"/>
              </a:rPr>
              <a:t>Abitur</a:t>
            </a:r>
          </a:p>
          <a:p>
            <a:pPr algn="ctr" eaLnBrk="1" hangingPunct="1"/>
            <a:r>
              <a:rPr lang="de-DE" altLang="de-DE" sz="1400" dirty="0" smtClean="0">
                <a:solidFill>
                  <a:srgbClr val="FF0000"/>
                </a:solidFill>
                <a:latin typeface="+mn-lt"/>
              </a:rPr>
              <a:t>in neun Jahren geplant  seit dem Schuljahr 2023/24</a:t>
            </a:r>
            <a:r>
              <a:rPr lang="de-DE" altLang="de-DE" sz="1800" dirty="0">
                <a:solidFill>
                  <a:srgbClr val="FF0000"/>
                </a:solidFill>
                <a:latin typeface="+mn-lt"/>
              </a:rPr>
              <a:t/>
            </a:r>
            <a:br>
              <a:rPr lang="de-DE" altLang="de-DE" sz="1800" dirty="0">
                <a:solidFill>
                  <a:srgbClr val="FF0000"/>
                </a:solidFill>
                <a:latin typeface="+mn-lt"/>
              </a:rPr>
            </a:br>
            <a:endParaRPr lang="de-DE" altLang="de-DE" sz="1400" b="1" dirty="0">
              <a:solidFill>
                <a:srgbClr val="FF0000"/>
              </a:solidFill>
              <a:latin typeface="+mn-lt"/>
            </a:endParaRPr>
          </a:p>
        </p:txBody>
      </p:sp>
      <p:sp>
        <p:nvSpPr>
          <p:cNvPr id="55334" name="AutoShape 38"/>
          <p:cNvSpPr>
            <a:spLocks noChangeArrowheads="1"/>
          </p:cNvSpPr>
          <p:nvPr/>
        </p:nvSpPr>
        <p:spPr bwMode="auto">
          <a:xfrm>
            <a:off x="6444208" y="2068514"/>
            <a:ext cx="431255" cy="3201986"/>
          </a:xfrm>
          <a:prstGeom prst="upArrow">
            <a:avLst>
              <a:gd name="adj1" fmla="val 53306"/>
              <a:gd name="adj2" fmla="val 71877"/>
            </a:avLst>
          </a:prstGeom>
          <a:solidFill>
            <a:srgbClr val="FFFFFF"/>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5142" name="Rectangle 7"/>
          <p:cNvSpPr>
            <a:spLocks noChangeArrowheads="1"/>
          </p:cNvSpPr>
          <p:nvPr/>
        </p:nvSpPr>
        <p:spPr bwMode="auto">
          <a:xfrm>
            <a:off x="411163" y="5253038"/>
            <a:ext cx="8060412" cy="768250"/>
          </a:xfrm>
          <a:prstGeom prst="rect">
            <a:avLst/>
          </a:prstGeom>
          <a:solidFill>
            <a:srgbClr val="CCFFCC"/>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defTabSz="914400" eaLnBrk="1" hangingPunct="1"/>
            <a:r>
              <a:rPr lang="de-DE" altLang="de-DE" sz="2800" b="1" dirty="0">
                <a:latin typeface="+mn-lt"/>
              </a:rPr>
              <a:t>Grundschule</a:t>
            </a:r>
          </a:p>
        </p:txBody>
      </p:sp>
      <p:sp>
        <p:nvSpPr>
          <p:cNvPr id="5143" name="Text Box 8"/>
          <p:cNvSpPr txBox="1">
            <a:spLocks noChangeArrowheads="1"/>
          </p:cNvSpPr>
          <p:nvPr/>
        </p:nvSpPr>
        <p:spPr bwMode="auto">
          <a:xfrm>
            <a:off x="411163" y="898525"/>
            <a:ext cx="2510624" cy="369332"/>
          </a:xfrm>
          <a:prstGeom prst="rect">
            <a:avLst/>
          </a:prstGeom>
          <a:solidFill>
            <a:srgbClr val="92D050"/>
          </a:solidFill>
          <a:ln>
            <a:noFill/>
          </a:ln>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800" b="1" dirty="0">
                <a:latin typeface="+mn-lt"/>
              </a:rPr>
              <a:t>Gemeinschaftsschule</a:t>
            </a:r>
          </a:p>
        </p:txBody>
      </p:sp>
      <p:sp>
        <p:nvSpPr>
          <p:cNvPr id="5144" name="Text Box 8"/>
          <p:cNvSpPr txBox="1">
            <a:spLocks noChangeArrowheads="1"/>
          </p:cNvSpPr>
          <p:nvPr/>
        </p:nvSpPr>
        <p:spPr bwMode="auto">
          <a:xfrm>
            <a:off x="4727575" y="898525"/>
            <a:ext cx="1470274" cy="369332"/>
          </a:xfrm>
          <a:prstGeom prst="rect">
            <a:avLst/>
          </a:prstGeom>
          <a:solidFill>
            <a:srgbClr val="92D050"/>
          </a:solidFill>
          <a:ln>
            <a:noFill/>
          </a:ln>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800" b="1" dirty="0">
                <a:latin typeface="+mn-lt"/>
              </a:rPr>
              <a:t>Gymnasium</a:t>
            </a:r>
          </a:p>
        </p:txBody>
      </p:sp>
      <p:sp>
        <p:nvSpPr>
          <p:cNvPr id="22"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09.11.2022</a:t>
            </a:fld>
            <a:endParaRPr lang="de-DE" sz="1000" dirty="0"/>
          </a:p>
        </p:txBody>
      </p:sp>
      <p:sp>
        <p:nvSpPr>
          <p:cNvPr id="21" name="AutoShape 10"/>
          <p:cNvSpPr>
            <a:spLocks noChangeArrowheads="1"/>
          </p:cNvSpPr>
          <p:nvPr/>
        </p:nvSpPr>
        <p:spPr bwMode="auto">
          <a:xfrm>
            <a:off x="6875463" y="3366118"/>
            <a:ext cx="719137" cy="215900"/>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400" b="1" dirty="0">
                <a:latin typeface="+mn-lt"/>
              </a:rPr>
              <a:t>9</a:t>
            </a:r>
            <a:r>
              <a:rPr lang="de-DE" altLang="de-DE" sz="1400" b="1" dirty="0" smtClean="0">
                <a:latin typeface="+mn-lt"/>
              </a:rPr>
              <a:t> </a:t>
            </a:r>
            <a:r>
              <a:rPr lang="de-DE" altLang="de-DE" sz="1400" b="1" dirty="0">
                <a:latin typeface="+mn-lt"/>
              </a:rPr>
              <a:t>Jahre</a:t>
            </a:r>
          </a:p>
        </p:txBody>
      </p:sp>
    </p:spTree>
    <p:extLst>
      <p:ext uri="{BB962C8B-B14F-4D97-AF65-F5344CB8AC3E}">
        <p14:creationId xmlns:p14="http://schemas.microsoft.com/office/powerpoint/2010/main" val="171537867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3" name="Text Box 11"/>
          <p:cNvSpPr txBox="1">
            <a:spLocks noChangeArrowheads="1"/>
          </p:cNvSpPr>
          <p:nvPr/>
        </p:nvSpPr>
        <p:spPr bwMode="auto">
          <a:xfrm>
            <a:off x="358775" y="179388"/>
            <a:ext cx="5890052" cy="71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eaLnBrk="1" hangingPunct="1">
              <a:spcBef>
                <a:spcPct val="20000"/>
              </a:spcBef>
              <a:buFont typeface="Arial" panose="020B0604020202020204" pitchFamily="34" charset="0"/>
              <a:buNone/>
            </a:pPr>
            <a:r>
              <a:rPr lang="de-DE" altLang="de-DE" sz="4000" b="1" dirty="0">
                <a:latin typeface="+mn-lt"/>
              </a:rPr>
              <a:t>Unterrichtsorganisation</a:t>
            </a:r>
          </a:p>
        </p:txBody>
      </p:sp>
      <p:sp>
        <p:nvSpPr>
          <p:cNvPr id="11" name="Rechteck 10"/>
          <p:cNvSpPr/>
          <p:nvPr/>
        </p:nvSpPr>
        <p:spPr>
          <a:xfrm>
            <a:off x="1547307" y="6458837"/>
            <a:ext cx="861133" cy="246221"/>
          </a:xfrm>
          <a:prstGeom prst="rect">
            <a:avLst/>
          </a:prstGeom>
        </p:spPr>
        <p:txBody>
          <a:bodyPr wrap="none">
            <a:spAutoFit/>
          </a:bodyPr>
          <a:lstStyle/>
          <a:p>
            <a:fld id="{50C1CD8C-A5F2-470E-9B79-C7DA4DFF9EC9}" type="datetime1">
              <a:rPr lang="de-DE" sz="1000"/>
              <a:pPr/>
              <a:t>09.11.2022</a:t>
            </a:fld>
            <a:endParaRPr lang="de-DE" sz="1000" dirty="0"/>
          </a:p>
        </p:txBody>
      </p:sp>
      <p:grpSp>
        <p:nvGrpSpPr>
          <p:cNvPr id="12" name="Gruppieren 11"/>
          <p:cNvGrpSpPr/>
          <p:nvPr/>
        </p:nvGrpSpPr>
        <p:grpSpPr>
          <a:xfrm>
            <a:off x="986882" y="1035844"/>
            <a:ext cx="3959225" cy="5268665"/>
            <a:chOff x="4712334" y="898525"/>
            <a:chExt cx="3959225" cy="5268665"/>
          </a:xfrm>
        </p:grpSpPr>
        <p:sp>
          <p:nvSpPr>
            <p:cNvPr id="3077" name="Rectangle 2"/>
            <p:cNvSpPr>
              <a:spLocks noChangeArrowheads="1"/>
            </p:cNvSpPr>
            <p:nvPr/>
          </p:nvSpPr>
          <p:spPr bwMode="auto">
            <a:xfrm>
              <a:off x="4712334" y="912565"/>
              <a:ext cx="3959225" cy="5254625"/>
            </a:xfrm>
            <a:prstGeom prst="rect">
              <a:avLst/>
            </a:prstGeom>
            <a:solidFill>
              <a:srgbClr val="FFBA97">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eaLnBrk="1" hangingPunct="1"/>
              <a:endParaRPr lang="de-DE" altLang="de-DE" sz="1800">
                <a:latin typeface="Arial" panose="020B0604020202020204" pitchFamily="34" charset="0"/>
              </a:endParaRPr>
            </a:p>
          </p:txBody>
        </p:sp>
        <p:sp>
          <p:nvSpPr>
            <p:cNvPr id="8" name="Rectangle 3"/>
            <p:cNvSpPr>
              <a:spLocks noChangeArrowheads="1"/>
            </p:cNvSpPr>
            <p:nvPr/>
          </p:nvSpPr>
          <p:spPr bwMode="auto">
            <a:xfrm>
              <a:off x="5226369" y="4702318"/>
              <a:ext cx="2970118"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1588"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a:lnSpc>
                  <a:spcPct val="90000"/>
                </a:lnSpc>
                <a:spcBef>
                  <a:spcPct val="20000"/>
                </a:spcBef>
                <a:buFont typeface="Arial" panose="020B0604020202020204" pitchFamily="34" charset="0"/>
                <a:buNone/>
              </a:pPr>
              <a:r>
                <a:rPr lang="de-DE" altLang="de-DE" sz="1600" dirty="0">
                  <a:latin typeface="Saar" panose="00000500000000000000" pitchFamily="2" charset="0"/>
                </a:rPr>
                <a:t>Unterricht im Klassenverband</a:t>
              </a:r>
            </a:p>
          </p:txBody>
        </p:sp>
        <p:sp>
          <p:nvSpPr>
            <p:cNvPr id="10" name="AutoShape 32"/>
            <p:cNvSpPr>
              <a:spLocks noChangeArrowheads="1"/>
            </p:cNvSpPr>
            <p:nvPr/>
          </p:nvSpPr>
          <p:spPr bwMode="auto">
            <a:xfrm>
              <a:off x="6530975" y="2668588"/>
              <a:ext cx="360363" cy="472545"/>
            </a:xfrm>
            <a:prstGeom prst="upArrow">
              <a:avLst>
                <a:gd name="adj1" fmla="val 44491"/>
                <a:gd name="adj2" fmla="val 78854"/>
              </a:avLst>
            </a:prstGeom>
            <a:solidFill>
              <a:srgbClr val="FFFFFF"/>
            </a:solidFill>
            <a:ln w="9525">
              <a:solidFill>
                <a:schemeClr val="tx1"/>
              </a:solidFill>
              <a:miter lim="800000"/>
              <a:headEnd/>
              <a:tailEnd/>
            </a:ln>
          </p:spPr>
          <p:txBody>
            <a:bodyPr wrap="none" anchor="ctr"/>
            <a:lstStyle>
              <a:lvl1pPr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eaLnBrk="1" hangingPunct="1"/>
              <a:endParaRPr lang="de-DE" altLang="de-DE" sz="1800">
                <a:latin typeface="Arial" panose="020B0604020202020204" pitchFamily="34" charset="0"/>
              </a:endParaRPr>
            </a:p>
          </p:txBody>
        </p:sp>
        <p:sp>
          <p:nvSpPr>
            <p:cNvPr id="302128" name="AutoShape 48"/>
            <p:cNvSpPr>
              <a:spLocks noChangeArrowheads="1"/>
            </p:cNvSpPr>
            <p:nvPr/>
          </p:nvSpPr>
          <p:spPr bwMode="auto">
            <a:xfrm>
              <a:off x="4799277" y="3141133"/>
              <a:ext cx="3778250" cy="2977979"/>
            </a:xfrm>
            <a:prstGeom prst="roundRect">
              <a:avLst>
                <a:gd name="adj" fmla="val 1032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algn="ctr" eaLnBrk="1" hangingPunct="1"/>
              <a:endParaRPr lang="de-DE" altLang="de-DE" sz="1800" b="1" dirty="0">
                <a:latin typeface="Saar" panose="00000500000000000000" pitchFamily="2" charset="0"/>
              </a:endParaRPr>
            </a:p>
            <a:p>
              <a:pPr algn="ctr" eaLnBrk="1" hangingPunct="1"/>
              <a:endParaRPr lang="de-DE" altLang="de-DE" sz="1800" b="1" dirty="0" smtClean="0">
                <a:latin typeface="Saar" panose="00000500000000000000" pitchFamily="2" charset="0"/>
              </a:endParaRPr>
            </a:p>
            <a:p>
              <a:pPr algn="ctr" eaLnBrk="1" hangingPunct="1"/>
              <a:endParaRPr lang="de-DE" altLang="de-DE" sz="1800" b="1" dirty="0">
                <a:latin typeface="Saar" panose="00000500000000000000" pitchFamily="2" charset="0"/>
              </a:endParaRPr>
            </a:p>
            <a:p>
              <a:pPr algn="ctr" eaLnBrk="1" hangingPunct="1"/>
              <a:r>
                <a:rPr lang="de-DE" altLang="de-DE" sz="1800" b="1" dirty="0" smtClean="0">
                  <a:latin typeface="Saar" panose="00000500000000000000" pitchFamily="2" charset="0"/>
                </a:rPr>
                <a:t>Klassenstufen 5 bis 10</a:t>
              </a:r>
            </a:p>
            <a:p>
              <a:pPr algn="ctr" eaLnBrk="1" hangingPunct="1"/>
              <a:endParaRPr lang="de-DE" altLang="de-DE" sz="1800" b="1" dirty="0">
                <a:latin typeface="Saar" panose="00000500000000000000" pitchFamily="2" charset="0"/>
              </a:endParaRPr>
            </a:p>
            <a:p>
              <a:pPr algn="ctr" eaLnBrk="1" hangingPunct="1"/>
              <a:endParaRPr lang="de-DE" altLang="de-DE" sz="1800" b="1" dirty="0">
                <a:latin typeface="Saar" panose="00000500000000000000" pitchFamily="2" charset="0"/>
              </a:endParaRPr>
            </a:p>
          </p:txBody>
        </p:sp>
        <p:sp>
          <p:nvSpPr>
            <p:cNvPr id="302129" name="AutoShape 49"/>
            <p:cNvSpPr>
              <a:spLocks noChangeArrowheads="1"/>
            </p:cNvSpPr>
            <p:nvPr/>
          </p:nvSpPr>
          <p:spPr bwMode="auto">
            <a:xfrm>
              <a:off x="4799277" y="1083191"/>
              <a:ext cx="3778250" cy="1549152"/>
            </a:xfrm>
            <a:prstGeom prst="roundRect">
              <a:avLst>
                <a:gd name="adj" fmla="val 1666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algn="ctr" eaLnBrk="1" hangingPunct="1"/>
              <a:r>
                <a:rPr lang="de-DE" altLang="de-DE" sz="1800" b="1" dirty="0" smtClean="0">
                  <a:latin typeface="Saar" panose="00000500000000000000" pitchFamily="2" charset="0"/>
                </a:rPr>
                <a:t>     Hauptphase (12 und 13)</a:t>
              </a:r>
            </a:p>
            <a:p>
              <a:pPr eaLnBrk="1" hangingPunct="1"/>
              <a:endParaRPr lang="de-DE" altLang="de-DE" sz="1600" dirty="0" smtClean="0">
                <a:latin typeface="Saar" panose="00000500000000000000" pitchFamily="2" charset="0"/>
              </a:endParaRPr>
            </a:p>
            <a:p>
              <a:pPr algn="ctr" eaLnBrk="1" hangingPunct="1"/>
              <a:r>
                <a:rPr lang="de-DE" altLang="de-DE" sz="1800" b="1" dirty="0" smtClean="0">
                  <a:latin typeface="Saar" panose="00000500000000000000" pitchFamily="2" charset="0"/>
                </a:rPr>
                <a:t>Einführungsphase (11)</a:t>
              </a:r>
            </a:p>
            <a:p>
              <a:pPr algn="ctr" eaLnBrk="1" hangingPunct="1"/>
              <a:r>
                <a:rPr lang="de-DE" altLang="de-DE" sz="1800" b="1" dirty="0" smtClean="0">
                  <a:latin typeface="Saar" panose="00000500000000000000" pitchFamily="2" charset="0"/>
                </a:rPr>
                <a:t> </a:t>
              </a:r>
              <a:r>
                <a:rPr lang="de-DE" altLang="de-DE" sz="1600" dirty="0" smtClean="0">
                  <a:latin typeface="Saar" panose="00000500000000000000" pitchFamily="2" charset="0"/>
                </a:rPr>
                <a:t>Unterricht im Kurssystem</a:t>
              </a:r>
            </a:p>
            <a:p>
              <a:pPr algn="ctr" eaLnBrk="1" hangingPunct="1"/>
              <a:r>
                <a:rPr lang="de-DE" altLang="de-DE" sz="1600" dirty="0" smtClean="0">
                  <a:latin typeface="Saar" panose="00000500000000000000" pitchFamily="2" charset="0"/>
                </a:rPr>
                <a:t>bzw. Klassenverband</a:t>
              </a:r>
              <a:endParaRPr lang="de-DE" altLang="de-DE" sz="1600" dirty="0">
                <a:latin typeface="Saar" panose="00000500000000000000" pitchFamily="2" charset="0"/>
              </a:endParaRPr>
            </a:p>
            <a:p>
              <a:pPr marL="355600" eaLnBrk="1" hangingPunct="1"/>
              <a:endParaRPr lang="de-DE" altLang="de-DE" sz="1800" dirty="0">
                <a:latin typeface="Saar" panose="00000500000000000000" pitchFamily="2" charset="0"/>
              </a:endParaRPr>
            </a:p>
          </p:txBody>
        </p:sp>
        <p:sp>
          <p:nvSpPr>
            <p:cNvPr id="3098" name="Text Box 8"/>
            <p:cNvSpPr txBox="1">
              <a:spLocks noChangeArrowheads="1"/>
            </p:cNvSpPr>
            <p:nvPr/>
          </p:nvSpPr>
          <p:spPr bwMode="auto">
            <a:xfrm>
              <a:off x="4727575" y="898525"/>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eaLnBrk="1" hangingPunct="1">
                <a:spcBef>
                  <a:spcPct val="50000"/>
                </a:spcBef>
              </a:pPr>
              <a:endParaRPr lang="de-DE" altLang="de-DE" sz="1800" b="1" dirty="0">
                <a:latin typeface="Saar" panose="00000500000000000000" pitchFamily="2" charset="0"/>
              </a:endParaRPr>
            </a:p>
          </p:txBody>
        </p:sp>
        <p:sp>
          <p:nvSpPr>
            <p:cNvPr id="28" name="Rectangle 3"/>
            <p:cNvSpPr>
              <a:spLocks noChangeArrowheads="1"/>
            </p:cNvSpPr>
            <p:nvPr/>
          </p:nvSpPr>
          <p:spPr bwMode="auto">
            <a:xfrm>
              <a:off x="5455043" y="1455047"/>
              <a:ext cx="2512226"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indent="1588"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algn="ctr">
                <a:lnSpc>
                  <a:spcPct val="90000"/>
                </a:lnSpc>
                <a:spcBef>
                  <a:spcPct val="20000"/>
                </a:spcBef>
                <a:buFont typeface="Arial" panose="020B0604020202020204" pitchFamily="34" charset="0"/>
                <a:buNone/>
              </a:pPr>
              <a:r>
                <a:rPr lang="de-DE" altLang="de-DE" sz="1600" dirty="0">
                  <a:latin typeface="Saar" panose="00000500000000000000" pitchFamily="2" charset="0"/>
                </a:rPr>
                <a:t>Unterricht im Kurssystem</a:t>
              </a:r>
            </a:p>
          </p:txBody>
        </p:sp>
      </p:grpSp>
      <p:sp>
        <p:nvSpPr>
          <p:cNvPr id="13" name="Rechteck 12"/>
          <p:cNvSpPr/>
          <p:nvPr/>
        </p:nvSpPr>
        <p:spPr>
          <a:xfrm>
            <a:off x="5806867" y="1049884"/>
            <a:ext cx="2739853" cy="584775"/>
          </a:xfrm>
          <a:prstGeom prst="rect">
            <a:avLst/>
          </a:prstGeom>
          <a:solidFill>
            <a:srgbClr val="92D050"/>
          </a:solidFill>
        </p:spPr>
        <p:txBody>
          <a:bodyPr wrap="none">
            <a:spAutoFit/>
          </a:bodyPr>
          <a:lstStyle/>
          <a:p>
            <a:pPr lvl="0">
              <a:spcBef>
                <a:spcPct val="50000"/>
              </a:spcBef>
            </a:pPr>
            <a:r>
              <a:rPr lang="de-DE" altLang="de-DE" b="1" dirty="0" smtClean="0">
                <a:solidFill>
                  <a:prstClr val="black"/>
                </a:solidFill>
                <a:latin typeface="Saar" panose="00000500000000000000" pitchFamily="2" charset="0"/>
              </a:rPr>
              <a:t>Gymnasium</a:t>
            </a:r>
          </a:p>
          <a:p>
            <a:r>
              <a:rPr lang="de-DE" altLang="de-DE" sz="1400" b="1" dirty="0">
                <a:solidFill>
                  <a:srgbClr val="FF0000"/>
                </a:solidFill>
              </a:rPr>
              <a:t>(geplantes neunjähriges </a:t>
            </a:r>
            <a:r>
              <a:rPr lang="de-DE" altLang="de-DE" sz="1400" b="1" dirty="0" err="1" smtClean="0">
                <a:solidFill>
                  <a:srgbClr val="FF0000"/>
                </a:solidFill>
              </a:rPr>
              <a:t>Gym</a:t>
            </a:r>
            <a:r>
              <a:rPr lang="de-DE" altLang="de-DE" sz="1400" b="1" dirty="0" smtClean="0">
                <a:solidFill>
                  <a:srgbClr val="FF0000"/>
                </a:solidFill>
              </a:rPr>
              <a:t>)</a:t>
            </a:r>
            <a:endParaRPr lang="de-DE" altLang="de-DE" sz="1400" b="1" dirty="0">
              <a:solidFill>
                <a:srgbClr val="FF0000"/>
              </a:solidFill>
            </a:endParaRPr>
          </a:p>
        </p:txBody>
      </p:sp>
      <p:sp>
        <p:nvSpPr>
          <p:cNvPr id="14" name="Textfeld 13"/>
          <p:cNvSpPr txBox="1"/>
          <p:nvPr/>
        </p:nvSpPr>
        <p:spPr>
          <a:xfrm>
            <a:off x="5643522" y="3892682"/>
            <a:ext cx="3038011" cy="867930"/>
          </a:xfrm>
          <a:prstGeom prst="rect">
            <a:avLst/>
          </a:prstGeom>
          <a:noFill/>
        </p:spPr>
        <p:txBody>
          <a:bodyPr wrap="none" rtlCol="0">
            <a:spAutoFit/>
          </a:bodyPr>
          <a:lstStyle/>
          <a:p>
            <a:pPr algn="ctr">
              <a:lnSpc>
                <a:spcPct val="105000"/>
              </a:lnSpc>
            </a:pPr>
            <a:r>
              <a:rPr lang="de-DE" sz="1600" dirty="0">
                <a:latin typeface="Saar" panose="00000500000000000000" pitchFamily="2" charset="0"/>
                <a:ea typeface="Geneva"/>
                <a:cs typeface="Geneva"/>
              </a:rPr>
              <a:t>zielgleiche Unterrichtung </a:t>
            </a:r>
            <a:endParaRPr lang="de-DE" sz="1600" dirty="0" smtClean="0">
              <a:latin typeface="Saar" panose="00000500000000000000" pitchFamily="2" charset="0"/>
              <a:ea typeface="Geneva"/>
              <a:cs typeface="Geneva"/>
            </a:endParaRPr>
          </a:p>
          <a:p>
            <a:pPr algn="ctr">
              <a:lnSpc>
                <a:spcPct val="105000"/>
              </a:lnSpc>
            </a:pPr>
            <a:r>
              <a:rPr lang="de-DE" sz="1600" dirty="0" smtClean="0">
                <a:latin typeface="Saar" panose="00000500000000000000" pitchFamily="2" charset="0"/>
                <a:ea typeface="Geneva"/>
                <a:cs typeface="Geneva"/>
              </a:rPr>
              <a:t>im </a:t>
            </a:r>
            <a:r>
              <a:rPr lang="de-DE" sz="1600" dirty="0">
                <a:latin typeface="Saar" panose="00000500000000000000" pitchFamily="2" charset="0"/>
                <a:ea typeface="Geneva"/>
                <a:cs typeface="Geneva"/>
              </a:rPr>
              <a:t>Klassenverband </a:t>
            </a:r>
            <a:r>
              <a:rPr lang="de-DE" sz="1600" dirty="0" smtClean="0">
                <a:latin typeface="Saar" panose="00000500000000000000" pitchFamily="2" charset="0"/>
                <a:ea typeface="Geneva"/>
                <a:cs typeface="Geneva"/>
              </a:rPr>
              <a:t>auf </a:t>
            </a:r>
          </a:p>
          <a:p>
            <a:pPr algn="ctr">
              <a:lnSpc>
                <a:spcPct val="105000"/>
              </a:lnSpc>
            </a:pPr>
            <a:r>
              <a:rPr lang="de-DE" sz="1600" dirty="0" smtClean="0">
                <a:latin typeface="Saar" panose="00000500000000000000" pitchFamily="2" charset="0"/>
                <a:ea typeface="Geneva"/>
                <a:cs typeface="Geneva"/>
              </a:rPr>
              <a:t>erhöhtem </a:t>
            </a:r>
            <a:r>
              <a:rPr lang="de-DE" sz="1600" dirty="0">
                <a:latin typeface="Saar" panose="00000500000000000000" pitchFamily="2" charset="0"/>
                <a:ea typeface="Geneva"/>
                <a:cs typeface="Geneva"/>
              </a:rPr>
              <a:t>Anforderungsniveau </a:t>
            </a:r>
          </a:p>
        </p:txBody>
      </p:sp>
      <p:sp>
        <p:nvSpPr>
          <p:cNvPr id="15" name="Textfeld 14"/>
          <p:cNvSpPr txBox="1"/>
          <p:nvPr/>
        </p:nvSpPr>
        <p:spPr>
          <a:xfrm>
            <a:off x="6111854" y="3501242"/>
            <a:ext cx="1960793" cy="364523"/>
          </a:xfrm>
          <a:prstGeom prst="rect">
            <a:avLst/>
          </a:prstGeom>
          <a:noFill/>
        </p:spPr>
        <p:txBody>
          <a:bodyPr wrap="none" rtlCol="0">
            <a:spAutoFit/>
          </a:bodyPr>
          <a:lstStyle/>
          <a:p>
            <a:pPr>
              <a:lnSpc>
                <a:spcPct val="105000"/>
              </a:lnSpc>
            </a:pPr>
            <a:r>
              <a:rPr lang="de-DE" b="1" dirty="0" smtClean="0"/>
              <a:t>Sekundarstufe I </a:t>
            </a:r>
          </a:p>
        </p:txBody>
      </p:sp>
      <p:sp>
        <p:nvSpPr>
          <p:cNvPr id="16" name="Textfeld 15"/>
          <p:cNvSpPr txBox="1"/>
          <p:nvPr/>
        </p:nvSpPr>
        <p:spPr>
          <a:xfrm>
            <a:off x="5817676" y="2037244"/>
            <a:ext cx="2622834" cy="364523"/>
          </a:xfrm>
          <a:prstGeom prst="rect">
            <a:avLst/>
          </a:prstGeom>
          <a:noFill/>
        </p:spPr>
        <p:txBody>
          <a:bodyPr wrap="none" rtlCol="0">
            <a:spAutoFit/>
          </a:bodyPr>
          <a:lstStyle/>
          <a:p>
            <a:pPr>
              <a:lnSpc>
                <a:spcPct val="105000"/>
              </a:lnSpc>
            </a:pPr>
            <a:r>
              <a:rPr lang="de-DE" b="1" dirty="0" smtClean="0"/>
              <a:t>Gymnasiale Oberstufe </a:t>
            </a:r>
          </a:p>
        </p:txBody>
      </p:sp>
    </p:spTree>
    <p:extLst>
      <p:ext uri="{BB962C8B-B14F-4D97-AF65-F5344CB8AC3E}">
        <p14:creationId xmlns:p14="http://schemas.microsoft.com/office/powerpoint/2010/main" val="38654256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3"/>
          <p:cNvSpPr>
            <a:spLocks noChangeArrowheads="1"/>
          </p:cNvSpPr>
          <p:nvPr/>
        </p:nvSpPr>
        <p:spPr bwMode="auto">
          <a:xfrm>
            <a:off x="409575" y="898525"/>
            <a:ext cx="3959225" cy="5254625"/>
          </a:xfrm>
          <a:prstGeom prst="rect">
            <a:avLst/>
          </a:prstGeom>
          <a:solidFill>
            <a:srgbClr val="FFFF99">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eaLnBrk="1" hangingPunct="1"/>
            <a:endParaRPr lang="de-DE" altLang="de-DE" sz="1800">
              <a:latin typeface="Arial" panose="020B0604020202020204" pitchFamily="34" charset="0"/>
            </a:endParaRPr>
          </a:p>
        </p:txBody>
      </p:sp>
      <p:sp>
        <p:nvSpPr>
          <p:cNvPr id="2" name="Rectangle 3"/>
          <p:cNvSpPr>
            <a:spLocks noChangeArrowheads="1"/>
          </p:cNvSpPr>
          <p:nvPr/>
        </p:nvSpPr>
        <p:spPr bwMode="auto">
          <a:xfrm>
            <a:off x="574675" y="5644095"/>
            <a:ext cx="34242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588"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a:lnSpc>
                <a:spcPct val="90000"/>
              </a:lnSpc>
              <a:spcBef>
                <a:spcPct val="20000"/>
              </a:spcBef>
              <a:buFont typeface="Arial" panose="020B0604020202020204" pitchFamily="34" charset="0"/>
              <a:buNone/>
            </a:pPr>
            <a:r>
              <a:rPr lang="de-DE" altLang="de-DE" sz="1800" dirty="0">
                <a:latin typeface="Saar" panose="00000500000000000000" pitchFamily="2" charset="0"/>
              </a:rPr>
              <a:t>Unterricht im Klassenverband</a:t>
            </a:r>
          </a:p>
        </p:txBody>
      </p:sp>
      <p:sp>
        <p:nvSpPr>
          <p:cNvPr id="3" name="Rectangle 3"/>
          <p:cNvSpPr>
            <a:spLocks noChangeArrowheads="1"/>
          </p:cNvSpPr>
          <p:nvPr/>
        </p:nvSpPr>
        <p:spPr bwMode="auto">
          <a:xfrm>
            <a:off x="574675" y="3742802"/>
            <a:ext cx="3105017"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69875" indent="-268288"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a:lnSpc>
                <a:spcPct val="90000"/>
              </a:lnSpc>
              <a:spcBef>
                <a:spcPct val="20000"/>
              </a:spcBef>
              <a:buFont typeface="Arial" panose="020B0604020202020204" pitchFamily="34" charset="0"/>
              <a:buNone/>
            </a:pPr>
            <a:r>
              <a:rPr lang="de-DE" altLang="de-DE" sz="1800" dirty="0">
                <a:latin typeface="Saar" panose="00000500000000000000" pitchFamily="2" charset="0"/>
              </a:rPr>
              <a:t>Differenzierung bis Kl. 10 in </a:t>
            </a:r>
          </a:p>
        </p:txBody>
      </p:sp>
      <p:sp>
        <p:nvSpPr>
          <p:cNvPr id="3083" name="Text Box 11"/>
          <p:cNvSpPr txBox="1">
            <a:spLocks noChangeArrowheads="1"/>
          </p:cNvSpPr>
          <p:nvPr/>
        </p:nvSpPr>
        <p:spPr bwMode="auto">
          <a:xfrm>
            <a:off x="358775" y="179388"/>
            <a:ext cx="5890052" cy="71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eaLnBrk="1" hangingPunct="1">
              <a:spcBef>
                <a:spcPct val="20000"/>
              </a:spcBef>
              <a:buFont typeface="Arial" panose="020B0604020202020204" pitchFamily="34" charset="0"/>
              <a:buNone/>
            </a:pPr>
            <a:r>
              <a:rPr lang="de-DE" altLang="de-DE" sz="4000" b="1" dirty="0">
                <a:latin typeface="+mn-lt"/>
              </a:rPr>
              <a:t>Unterrichtsorganisation</a:t>
            </a:r>
          </a:p>
        </p:txBody>
      </p:sp>
      <p:sp>
        <p:nvSpPr>
          <p:cNvPr id="4" name="Rectangle 3"/>
          <p:cNvSpPr>
            <a:spLocks noChangeArrowheads="1"/>
          </p:cNvSpPr>
          <p:nvPr/>
        </p:nvSpPr>
        <p:spPr bwMode="auto">
          <a:xfrm>
            <a:off x="574675" y="4388386"/>
            <a:ext cx="3117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77800" indent="-177800"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a:buFont typeface="Arial" panose="020B0604020202020204" pitchFamily="34" charset="0"/>
              <a:buChar char="•"/>
            </a:pPr>
            <a:r>
              <a:rPr lang="de-DE" altLang="de-DE" sz="1800" dirty="0">
                <a:solidFill>
                  <a:srgbClr val="000000"/>
                </a:solidFill>
                <a:latin typeface="Arial" panose="020B0604020202020204" pitchFamily="34" charset="0"/>
              </a:rPr>
              <a:t>2 bzw. 3 Anspruchsebenen</a:t>
            </a:r>
          </a:p>
        </p:txBody>
      </p:sp>
      <p:sp>
        <p:nvSpPr>
          <p:cNvPr id="5" name="Rectangle 3"/>
          <p:cNvSpPr>
            <a:spLocks noChangeArrowheads="1"/>
          </p:cNvSpPr>
          <p:nvPr/>
        </p:nvSpPr>
        <p:spPr bwMode="auto">
          <a:xfrm>
            <a:off x="574675" y="4073003"/>
            <a:ext cx="3460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77800" indent="-177800"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a:buFont typeface="Arial" panose="020B0604020202020204" pitchFamily="34" charset="0"/>
              <a:buChar char="•"/>
            </a:pPr>
            <a:r>
              <a:rPr lang="de-DE" altLang="de-DE" sz="1800" dirty="0">
                <a:solidFill>
                  <a:srgbClr val="000000"/>
                </a:solidFill>
                <a:latin typeface="Arial" panose="020B0604020202020204" pitchFamily="34" charset="0"/>
              </a:rPr>
              <a:t>De, Ma, 1.FS, NW (Bi, </a:t>
            </a:r>
            <a:r>
              <a:rPr lang="de-DE" altLang="de-DE" sz="1800" dirty="0" err="1">
                <a:solidFill>
                  <a:srgbClr val="000000"/>
                </a:solidFill>
                <a:latin typeface="Arial" panose="020B0604020202020204" pitchFamily="34" charset="0"/>
              </a:rPr>
              <a:t>Ch</a:t>
            </a:r>
            <a:r>
              <a:rPr lang="de-DE" altLang="de-DE" sz="1800" dirty="0">
                <a:solidFill>
                  <a:srgbClr val="000000"/>
                </a:solidFill>
                <a:latin typeface="Arial" panose="020B0604020202020204" pitchFamily="34" charset="0"/>
              </a:rPr>
              <a:t>, </a:t>
            </a:r>
            <a:r>
              <a:rPr lang="de-DE" altLang="de-DE" sz="1800" dirty="0" err="1">
                <a:solidFill>
                  <a:srgbClr val="000000"/>
                </a:solidFill>
                <a:latin typeface="Arial" panose="020B0604020202020204" pitchFamily="34" charset="0"/>
              </a:rPr>
              <a:t>Ph</a:t>
            </a:r>
            <a:r>
              <a:rPr lang="de-DE" altLang="de-DE" sz="1800" dirty="0">
                <a:solidFill>
                  <a:srgbClr val="000000"/>
                </a:solidFill>
                <a:latin typeface="Arial" panose="020B0604020202020204" pitchFamily="34" charset="0"/>
              </a:rPr>
              <a:t>)</a:t>
            </a:r>
          </a:p>
        </p:txBody>
      </p:sp>
      <p:sp>
        <p:nvSpPr>
          <p:cNvPr id="6" name="Rectangle 3"/>
          <p:cNvSpPr>
            <a:spLocks noChangeArrowheads="1"/>
          </p:cNvSpPr>
          <p:nvPr/>
        </p:nvSpPr>
        <p:spPr bwMode="auto">
          <a:xfrm>
            <a:off x="574675" y="3459699"/>
            <a:ext cx="33353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indent="1588"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a:lnSpc>
                <a:spcPct val="90000"/>
              </a:lnSpc>
              <a:spcBef>
                <a:spcPct val="20000"/>
              </a:spcBef>
              <a:buFont typeface="Arial" panose="020B0604020202020204" pitchFamily="34" charset="0"/>
              <a:buNone/>
            </a:pPr>
            <a:r>
              <a:rPr lang="de-DE" altLang="de-DE" sz="1800" dirty="0">
                <a:latin typeface="Saar" panose="00000500000000000000" pitchFamily="2" charset="0"/>
              </a:rPr>
              <a:t>Unterricht im Klassenverband</a:t>
            </a:r>
          </a:p>
        </p:txBody>
      </p:sp>
      <p:sp>
        <p:nvSpPr>
          <p:cNvPr id="55328" name="AutoShape 32"/>
          <p:cNvSpPr>
            <a:spLocks noChangeArrowheads="1"/>
          </p:cNvSpPr>
          <p:nvPr/>
        </p:nvSpPr>
        <p:spPr bwMode="auto">
          <a:xfrm>
            <a:off x="2212975" y="2632343"/>
            <a:ext cx="360363" cy="395555"/>
          </a:xfrm>
          <a:prstGeom prst="upArrow">
            <a:avLst>
              <a:gd name="adj1" fmla="val 55750"/>
              <a:gd name="adj2" fmla="val 76880"/>
            </a:avLst>
          </a:prstGeom>
          <a:solidFill>
            <a:srgbClr val="FFFFFF"/>
          </a:solidFill>
          <a:ln w="9525">
            <a:solidFill>
              <a:schemeClr val="tx1"/>
            </a:solidFill>
            <a:miter lim="800000"/>
            <a:headEnd/>
            <a:tailEnd/>
          </a:ln>
        </p:spPr>
        <p:txBody>
          <a:bodyPr wrap="none" anchor="ctr"/>
          <a:lstStyle>
            <a:lvl1pPr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eaLnBrk="1" hangingPunct="1"/>
            <a:endParaRPr lang="de-DE" altLang="de-DE" sz="1800">
              <a:latin typeface="Arial" panose="020B0604020202020204" pitchFamily="34" charset="0"/>
            </a:endParaRPr>
          </a:p>
        </p:txBody>
      </p:sp>
      <p:sp>
        <p:nvSpPr>
          <p:cNvPr id="7" name="AutoShape 32"/>
          <p:cNvSpPr>
            <a:spLocks noChangeArrowheads="1"/>
          </p:cNvSpPr>
          <p:nvPr/>
        </p:nvSpPr>
        <p:spPr bwMode="auto">
          <a:xfrm>
            <a:off x="2212975" y="4805699"/>
            <a:ext cx="360363" cy="460570"/>
          </a:xfrm>
          <a:prstGeom prst="upArrow">
            <a:avLst>
              <a:gd name="adj1" fmla="val 55750"/>
              <a:gd name="adj2" fmla="val 76880"/>
            </a:avLst>
          </a:prstGeom>
          <a:solidFill>
            <a:srgbClr val="FFFFFF"/>
          </a:solidFill>
          <a:ln w="9525">
            <a:solidFill>
              <a:schemeClr val="tx1"/>
            </a:solidFill>
            <a:miter lim="800000"/>
            <a:headEnd/>
            <a:tailEnd/>
          </a:ln>
        </p:spPr>
        <p:txBody>
          <a:bodyPr wrap="none" anchor="ctr"/>
          <a:lstStyle>
            <a:lvl1pPr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eaLnBrk="1" hangingPunct="1"/>
            <a:endParaRPr lang="de-DE" altLang="de-DE" sz="1800">
              <a:latin typeface="Arial" panose="020B0604020202020204" pitchFamily="34" charset="0"/>
            </a:endParaRPr>
          </a:p>
        </p:txBody>
      </p:sp>
      <p:sp>
        <p:nvSpPr>
          <p:cNvPr id="302125" name="AutoShape 45"/>
          <p:cNvSpPr>
            <a:spLocks noChangeArrowheads="1"/>
          </p:cNvSpPr>
          <p:nvPr/>
        </p:nvSpPr>
        <p:spPr bwMode="auto">
          <a:xfrm>
            <a:off x="503238" y="5266266"/>
            <a:ext cx="3778250" cy="886883"/>
          </a:xfrm>
          <a:prstGeom prst="roundRect">
            <a:avLst>
              <a:gd name="adj" fmla="val 1666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eaLnBrk="1" hangingPunct="1"/>
            <a:r>
              <a:rPr lang="de-DE" altLang="de-DE" sz="1800" b="1" dirty="0">
                <a:latin typeface="Saar" panose="00000500000000000000" pitchFamily="2" charset="0"/>
              </a:rPr>
              <a:t>Klassenstufen 5 und 6</a:t>
            </a:r>
          </a:p>
        </p:txBody>
      </p:sp>
      <p:sp>
        <p:nvSpPr>
          <p:cNvPr id="302126" name="AutoShape 46"/>
          <p:cNvSpPr>
            <a:spLocks noChangeArrowheads="1"/>
          </p:cNvSpPr>
          <p:nvPr/>
        </p:nvSpPr>
        <p:spPr bwMode="auto">
          <a:xfrm>
            <a:off x="503238" y="3027899"/>
            <a:ext cx="3778250" cy="1800225"/>
          </a:xfrm>
          <a:prstGeom prst="roundRect">
            <a:avLst>
              <a:gd name="adj" fmla="val 1666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eaLnBrk="1" hangingPunct="1"/>
            <a:r>
              <a:rPr lang="de-DE" altLang="de-DE" sz="1800" b="1" dirty="0">
                <a:latin typeface="Saar" panose="00000500000000000000" pitchFamily="2" charset="0"/>
              </a:rPr>
              <a:t>Klassenstufen 7 bis </a:t>
            </a:r>
            <a:r>
              <a:rPr lang="de-DE" altLang="de-DE" sz="1800" b="1" dirty="0" smtClean="0">
                <a:latin typeface="Saar" panose="00000500000000000000" pitchFamily="2" charset="0"/>
              </a:rPr>
              <a:t>10</a:t>
            </a:r>
            <a:endParaRPr lang="de-DE" altLang="de-DE" sz="1800" b="1" dirty="0">
              <a:latin typeface="Saar" panose="00000500000000000000" pitchFamily="2" charset="0"/>
            </a:endParaRPr>
          </a:p>
        </p:txBody>
      </p:sp>
      <p:sp>
        <p:nvSpPr>
          <p:cNvPr id="3097" name="Text Box 8"/>
          <p:cNvSpPr txBox="1">
            <a:spLocks noChangeArrowheads="1"/>
          </p:cNvSpPr>
          <p:nvPr/>
        </p:nvSpPr>
        <p:spPr bwMode="auto">
          <a:xfrm>
            <a:off x="5288390" y="908942"/>
            <a:ext cx="2510624" cy="369332"/>
          </a:xfrm>
          <a:prstGeom prst="rect">
            <a:avLst/>
          </a:prstGeom>
          <a:solidFill>
            <a:srgbClr val="92D050"/>
          </a:solidFill>
          <a:ln>
            <a:noFill/>
          </a:ln>
          <a:extLst/>
        </p:spPr>
        <p:txBody>
          <a:bodyPr wrap="none">
            <a:spAutoFit/>
          </a:bodyPr>
          <a:lstStyle>
            <a:lvl1pPr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eaLnBrk="1" hangingPunct="1">
              <a:spcBef>
                <a:spcPct val="50000"/>
              </a:spcBef>
            </a:pPr>
            <a:r>
              <a:rPr lang="de-DE" altLang="de-DE" sz="1800" b="1" dirty="0">
                <a:latin typeface="Saar" panose="00000500000000000000" pitchFamily="2" charset="0"/>
              </a:rPr>
              <a:t>Gemeinschaftsschule</a:t>
            </a:r>
          </a:p>
        </p:txBody>
      </p:sp>
      <p:sp>
        <p:nvSpPr>
          <p:cNvPr id="11" name="Rechteck 10"/>
          <p:cNvSpPr/>
          <p:nvPr/>
        </p:nvSpPr>
        <p:spPr>
          <a:xfrm>
            <a:off x="1547307" y="6458837"/>
            <a:ext cx="861133" cy="246221"/>
          </a:xfrm>
          <a:prstGeom prst="rect">
            <a:avLst/>
          </a:prstGeom>
        </p:spPr>
        <p:txBody>
          <a:bodyPr wrap="none">
            <a:spAutoFit/>
          </a:bodyPr>
          <a:lstStyle/>
          <a:p>
            <a:fld id="{50C1CD8C-A5F2-470E-9B79-C7DA4DFF9EC9}" type="datetime1">
              <a:rPr lang="de-DE" sz="1000"/>
              <a:pPr/>
              <a:t>09.11.2022</a:t>
            </a:fld>
            <a:endParaRPr lang="de-DE" sz="1000" dirty="0"/>
          </a:p>
        </p:txBody>
      </p:sp>
      <p:sp>
        <p:nvSpPr>
          <p:cNvPr id="26" name="AutoShape 49"/>
          <p:cNvSpPr>
            <a:spLocks noChangeArrowheads="1"/>
          </p:cNvSpPr>
          <p:nvPr/>
        </p:nvSpPr>
        <p:spPr bwMode="auto">
          <a:xfrm>
            <a:off x="519315" y="1173163"/>
            <a:ext cx="3778250" cy="1450713"/>
          </a:xfrm>
          <a:prstGeom prst="roundRect">
            <a:avLst>
              <a:gd name="adj" fmla="val 1666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eaLnBrk="1" hangingPunct="1"/>
            <a:r>
              <a:rPr lang="de-DE" altLang="de-DE" sz="1800" b="1" dirty="0" smtClean="0">
                <a:latin typeface="Saar" panose="00000500000000000000" pitchFamily="2" charset="0"/>
              </a:rPr>
              <a:t>     Hauptphase (12 und 13)</a:t>
            </a:r>
          </a:p>
          <a:p>
            <a:pPr marL="355600" indent="-84138" eaLnBrk="1" hangingPunct="1"/>
            <a:endParaRPr lang="de-DE" altLang="de-DE" sz="1800" b="1" dirty="0" smtClean="0">
              <a:latin typeface="Saar" panose="00000500000000000000" pitchFamily="2" charset="0"/>
            </a:endParaRPr>
          </a:p>
          <a:p>
            <a:pPr marL="355600" indent="-84138" eaLnBrk="1" hangingPunct="1"/>
            <a:r>
              <a:rPr lang="de-DE" altLang="de-DE" sz="1800" b="1" dirty="0" smtClean="0">
                <a:latin typeface="Saar" panose="00000500000000000000" pitchFamily="2" charset="0"/>
              </a:rPr>
              <a:t>Einführungsphase (11)</a:t>
            </a:r>
          </a:p>
          <a:p>
            <a:pPr marL="355600" eaLnBrk="1" hangingPunct="1"/>
            <a:r>
              <a:rPr lang="de-DE" altLang="de-DE" sz="1800" b="1" dirty="0" smtClean="0">
                <a:latin typeface="Saar" panose="00000500000000000000" pitchFamily="2" charset="0"/>
              </a:rPr>
              <a:t> </a:t>
            </a:r>
            <a:r>
              <a:rPr lang="de-DE" altLang="de-DE" sz="1600" dirty="0" smtClean="0">
                <a:latin typeface="Saar" panose="00000500000000000000" pitchFamily="2" charset="0"/>
              </a:rPr>
              <a:t>Unterricht im Kurssystem </a:t>
            </a:r>
          </a:p>
          <a:p>
            <a:pPr marL="449263" eaLnBrk="1" hangingPunct="1"/>
            <a:r>
              <a:rPr lang="de-DE" altLang="de-DE" sz="1600" dirty="0" smtClean="0">
                <a:latin typeface="Saar" panose="00000500000000000000" pitchFamily="2" charset="0"/>
              </a:rPr>
              <a:t>bzw. Klassenverband</a:t>
            </a:r>
          </a:p>
          <a:p>
            <a:pPr marL="355600" eaLnBrk="1" hangingPunct="1"/>
            <a:endParaRPr lang="de-DE" altLang="de-DE" sz="1800" dirty="0">
              <a:latin typeface="Saar" panose="00000500000000000000" pitchFamily="2" charset="0"/>
            </a:endParaRPr>
          </a:p>
        </p:txBody>
      </p:sp>
      <p:sp>
        <p:nvSpPr>
          <p:cNvPr id="27" name="Rectangle 3"/>
          <p:cNvSpPr>
            <a:spLocks noChangeArrowheads="1"/>
          </p:cNvSpPr>
          <p:nvPr/>
        </p:nvSpPr>
        <p:spPr bwMode="auto">
          <a:xfrm>
            <a:off x="996686" y="1530181"/>
            <a:ext cx="2512226"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indent="1588"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a:lnSpc>
                <a:spcPct val="90000"/>
              </a:lnSpc>
              <a:spcBef>
                <a:spcPct val="20000"/>
              </a:spcBef>
              <a:buFont typeface="Arial" panose="020B0604020202020204" pitchFamily="34" charset="0"/>
              <a:buNone/>
            </a:pPr>
            <a:r>
              <a:rPr lang="de-DE" altLang="de-DE" sz="1600" dirty="0">
                <a:latin typeface="Saar" panose="00000500000000000000" pitchFamily="2" charset="0"/>
              </a:rPr>
              <a:t>Unterricht im Kurssystem</a:t>
            </a:r>
          </a:p>
        </p:txBody>
      </p:sp>
      <p:sp>
        <p:nvSpPr>
          <p:cNvPr id="25" name="Textfeld 24"/>
          <p:cNvSpPr txBox="1"/>
          <p:nvPr/>
        </p:nvSpPr>
        <p:spPr>
          <a:xfrm>
            <a:off x="4887977" y="3438103"/>
            <a:ext cx="3821880" cy="609398"/>
          </a:xfrm>
          <a:prstGeom prst="rect">
            <a:avLst/>
          </a:prstGeom>
          <a:noFill/>
        </p:spPr>
        <p:txBody>
          <a:bodyPr wrap="none" rtlCol="0">
            <a:spAutoFit/>
          </a:bodyPr>
          <a:lstStyle/>
          <a:p>
            <a:pPr algn="ctr">
              <a:lnSpc>
                <a:spcPct val="105000"/>
              </a:lnSpc>
            </a:pPr>
            <a:r>
              <a:rPr lang="de-DE" sz="1600" dirty="0" smtClean="0">
                <a:latin typeface="Saar" panose="00000500000000000000" pitchFamily="2" charset="0"/>
                <a:ea typeface="Geneva"/>
                <a:cs typeface="Geneva"/>
              </a:rPr>
              <a:t>zieldifferente </a:t>
            </a:r>
            <a:r>
              <a:rPr lang="de-DE" sz="1600" dirty="0">
                <a:latin typeface="Saar" panose="00000500000000000000" pitchFamily="2" charset="0"/>
                <a:ea typeface="Geneva"/>
                <a:cs typeface="Geneva"/>
              </a:rPr>
              <a:t>Unterrichtung </a:t>
            </a:r>
            <a:endParaRPr lang="de-DE" sz="1600" dirty="0" smtClean="0">
              <a:latin typeface="Saar" panose="00000500000000000000" pitchFamily="2" charset="0"/>
              <a:ea typeface="Geneva"/>
              <a:cs typeface="Geneva"/>
            </a:endParaRPr>
          </a:p>
          <a:p>
            <a:pPr algn="ctr">
              <a:lnSpc>
                <a:spcPct val="105000"/>
              </a:lnSpc>
            </a:pPr>
            <a:r>
              <a:rPr lang="de-DE" sz="1600" dirty="0" smtClean="0">
                <a:latin typeface="Saar" panose="00000500000000000000" pitchFamily="2" charset="0"/>
                <a:ea typeface="Geneva"/>
                <a:cs typeface="Geneva"/>
              </a:rPr>
              <a:t>auf verschiedenen Anforderungsniveau:</a:t>
            </a:r>
            <a:endParaRPr lang="de-DE" sz="1600" dirty="0">
              <a:latin typeface="Saar" panose="00000500000000000000" pitchFamily="2" charset="0"/>
              <a:ea typeface="Geneva"/>
              <a:cs typeface="Geneva"/>
            </a:endParaRPr>
          </a:p>
        </p:txBody>
      </p:sp>
      <p:sp>
        <p:nvSpPr>
          <p:cNvPr id="9" name="Rechteck 8"/>
          <p:cNvSpPr/>
          <p:nvPr/>
        </p:nvSpPr>
        <p:spPr>
          <a:xfrm>
            <a:off x="4512917" y="4256359"/>
            <a:ext cx="4572000" cy="1631216"/>
          </a:xfrm>
          <a:prstGeom prst="rect">
            <a:avLst/>
          </a:prstGeom>
        </p:spPr>
        <p:txBody>
          <a:bodyPr>
            <a:spAutoFit/>
          </a:bodyPr>
          <a:lstStyle/>
          <a:p>
            <a:pPr>
              <a:spcBef>
                <a:spcPts val="600"/>
              </a:spcBef>
            </a:pPr>
            <a:r>
              <a:rPr lang="de-DE" sz="1600" dirty="0" smtClean="0">
                <a:sym typeface="Wingdings" panose="05000000000000000000" pitchFamily="2" charset="2"/>
              </a:rPr>
              <a:t> </a:t>
            </a:r>
            <a:r>
              <a:rPr lang="de-DE" sz="1600" dirty="0" smtClean="0"/>
              <a:t>Individuelle Förderung und Forderung</a:t>
            </a:r>
            <a:endParaRPr lang="de-DE" sz="1600" dirty="0"/>
          </a:p>
          <a:p>
            <a:pPr>
              <a:spcBef>
                <a:spcPts val="600"/>
              </a:spcBef>
            </a:pPr>
            <a:r>
              <a:rPr lang="de-DE" sz="1600" dirty="0" smtClean="0">
                <a:sym typeface="Wingdings" panose="05000000000000000000" pitchFamily="2" charset="2"/>
              </a:rPr>
              <a:t> </a:t>
            </a:r>
            <a:r>
              <a:rPr lang="de-DE" sz="1600" dirty="0"/>
              <a:t>Projektartiges </a:t>
            </a:r>
            <a:r>
              <a:rPr lang="de-DE" sz="1600" dirty="0" smtClean="0"/>
              <a:t>Lernen</a:t>
            </a:r>
          </a:p>
          <a:p>
            <a:pPr>
              <a:spcBef>
                <a:spcPts val="600"/>
              </a:spcBef>
            </a:pPr>
            <a:r>
              <a:rPr lang="de-DE" sz="1600" dirty="0" smtClean="0">
                <a:sym typeface="Wingdings" panose="05000000000000000000" pitchFamily="2" charset="2"/>
              </a:rPr>
              <a:t> </a:t>
            </a:r>
            <a:r>
              <a:rPr lang="de-DE" sz="1600" dirty="0" smtClean="0"/>
              <a:t>selbstständiges </a:t>
            </a:r>
            <a:r>
              <a:rPr lang="de-DE" sz="1600" dirty="0"/>
              <a:t>Lernen in eigenem Tempo</a:t>
            </a:r>
          </a:p>
          <a:p>
            <a:pPr marL="285750" indent="-285750">
              <a:spcBef>
                <a:spcPts val="600"/>
              </a:spcBef>
              <a:buFont typeface="Wingdings" pitchFamily="2" charset="2"/>
              <a:buChar char="à"/>
            </a:pPr>
            <a:r>
              <a:rPr lang="de-DE" sz="1600" dirty="0" smtClean="0">
                <a:sym typeface="Wingdings" panose="05000000000000000000" pitchFamily="2" charset="2"/>
              </a:rPr>
              <a:t>l</a:t>
            </a:r>
            <a:r>
              <a:rPr lang="de-DE" sz="1600" dirty="0" smtClean="0"/>
              <a:t>ängerer </a:t>
            </a:r>
            <a:r>
              <a:rPr lang="de-DE" sz="1600" dirty="0"/>
              <a:t>offener </a:t>
            </a:r>
            <a:r>
              <a:rPr lang="de-DE" sz="1600" dirty="0" smtClean="0"/>
              <a:t>Bildungsweg: gemeinsames   </a:t>
            </a:r>
          </a:p>
          <a:p>
            <a:pPr>
              <a:spcBef>
                <a:spcPts val="600"/>
              </a:spcBef>
            </a:pPr>
            <a:r>
              <a:rPr lang="de-DE" sz="1600" dirty="0"/>
              <a:t> </a:t>
            </a:r>
            <a:r>
              <a:rPr lang="de-DE" sz="1600" dirty="0" smtClean="0"/>
              <a:t>     Lernen</a:t>
            </a:r>
            <a:endParaRPr lang="de-DE" sz="1600" dirty="0"/>
          </a:p>
        </p:txBody>
      </p:sp>
      <p:sp>
        <p:nvSpPr>
          <p:cNvPr id="12" name="Textfeld 11"/>
          <p:cNvSpPr txBox="1"/>
          <p:nvPr/>
        </p:nvSpPr>
        <p:spPr>
          <a:xfrm>
            <a:off x="5563305" y="2832661"/>
            <a:ext cx="1960793" cy="364523"/>
          </a:xfrm>
          <a:prstGeom prst="rect">
            <a:avLst/>
          </a:prstGeom>
          <a:noFill/>
        </p:spPr>
        <p:txBody>
          <a:bodyPr wrap="none" rtlCol="0">
            <a:spAutoFit/>
          </a:bodyPr>
          <a:lstStyle/>
          <a:p>
            <a:pPr>
              <a:lnSpc>
                <a:spcPct val="105000"/>
              </a:lnSpc>
            </a:pPr>
            <a:r>
              <a:rPr lang="de-DE" b="1" dirty="0" smtClean="0"/>
              <a:t>Sekundarstufe I </a:t>
            </a:r>
          </a:p>
        </p:txBody>
      </p:sp>
      <p:sp>
        <p:nvSpPr>
          <p:cNvPr id="29" name="Textfeld 28"/>
          <p:cNvSpPr txBox="1"/>
          <p:nvPr/>
        </p:nvSpPr>
        <p:spPr>
          <a:xfrm>
            <a:off x="5322376" y="1526704"/>
            <a:ext cx="2622834" cy="364523"/>
          </a:xfrm>
          <a:prstGeom prst="rect">
            <a:avLst/>
          </a:prstGeom>
          <a:noFill/>
        </p:spPr>
        <p:txBody>
          <a:bodyPr wrap="none" rtlCol="0">
            <a:spAutoFit/>
          </a:bodyPr>
          <a:lstStyle/>
          <a:p>
            <a:pPr>
              <a:lnSpc>
                <a:spcPct val="105000"/>
              </a:lnSpc>
            </a:pPr>
            <a:r>
              <a:rPr lang="de-DE" b="1" dirty="0" smtClean="0"/>
              <a:t>Gymnasiale Oberstufe </a:t>
            </a:r>
          </a:p>
        </p:txBody>
      </p:sp>
    </p:spTree>
    <p:extLst>
      <p:ext uri="{BB962C8B-B14F-4D97-AF65-F5344CB8AC3E}">
        <p14:creationId xmlns:p14="http://schemas.microsoft.com/office/powerpoint/2010/main" val="23275025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3"/>
          <p:cNvSpPr>
            <a:spLocks noChangeArrowheads="1"/>
          </p:cNvSpPr>
          <p:nvPr/>
        </p:nvSpPr>
        <p:spPr bwMode="auto">
          <a:xfrm>
            <a:off x="455613" y="657994"/>
            <a:ext cx="2293937" cy="5503380"/>
          </a:xfrm>
          <a:prstGeom prst="rect">
            <a:avLst/>
          </a:prstGeom>
          <a:solidFill>
            <a:srgbClr val="CCFFCC">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8197" name="Rectangle 2"/>
          <p:cNvSpPr>
            <a:spLocks noChangeArrowheads="1"/>
          </p:cNvSpPr>
          <p:nvPr/>
        </p:nvSpPr>
        <p:spPr bwMode="auto">
          <a:xfrm>
            <a:off x="2878139" y="657994"/>
            <a:ext cx="2702002" cy="5503380"/>
          </a:xfrm>
          <a:prstGeom prst="rect">
            <a:avLst/>
          </a:prstGeom>
          <a:solidFill>
            <a:srgbClr val="FFFF99">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237573" name="Text Box 5"/>
          <p:cNvSpPr txBox="1">
            <a:spLocks noChangeArrowheads="1"/>
          </p:cNvSpPr>
          <p:nvPr/>
        </p:nvSpPr>
        <p:spPr bwMode="auto">
          <a:xfrm>
            <a:off x="455613" y="632932"/>
            <a:ext cx="15875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800" b="1" dirty="0">
                <a:latin typeface="+mn-lt"/>
              </a:rPr>
              <a:t>Grundschule</a:t>
            </a:r>
          </a:p>
          <a:p>
            <a:pPr eaLnBrk="1" hangingPunct="1"/>
            <a:r>
              <a:rPr lang="de-DE" altLang="de-DE" sz="1400" b="1" dirty="0">
                <a:latin typeface="+mn-lt"/>
              </a:rPr>
              <a:t>(Klassenstufe 4</a:t>
            </a:r>
            <a:r>
              <a:rPr lang="de-DE" altLang="de-DE" sz="1400" b="1" dirty="0">
                <a:latin typeface="Saar" panose="00000500000000000000" pitchFamily="2" charset="0"/>
              </a:rPr>
              <a:t>)</a:t>
            </a:r>
          </a:p>
        </p:txBody>
      </p:sp>
      <p:sp>
        <p:nvSpPr>
          <p:cNvPr id="237576" name="Text Box 8"/>
          <p:cNvSpPr txBox="1">
            <a:spLocks noChangeArrowheads="1"/>
          </p:cNvSpPr>
          <p:nvPr/>
        </p:nvSpPr>
        <p:spPr bwMode="auto">
          <a:xfrm>
            <a:off x="2910523" y="632932"/>
            <a:ext cx="2514600" cy="579438"/>
          </a:xfrm>
          <a:prstGeom prst="rect">
            <a:avLst/>
          </a:prstGeom>
          <a:solidFill>
            <a:srgbClr val="92D050"/>
          </a:solidFill>
          <a:ln>
            <a:noFill/>
          </a:ln>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800" b="1" dirty="0">
                <a:latin typeface="+mn-lt"/>
              </a:rPr>
              <a:t>Gemeinschaftsschule</a:t>
            </a:r>
          </a:p>
          <a:p>
            <a:pPr eaLnBrk="1" hangingPunct="1"/>
            <a:r>
              <a:rPr lang="de-DE" altLang="de-DE" sz="1400" b="1" dirty="0">
                <a:latin typeface="+mn-lt"/>
              </a:rPr>
              <a:t>(Klassenstufe 5)</a:t>
            </a:r>
          </a:p>
        </p:txBody>
      </p:sp>
      <p:sp>
        <p:nvSpPr>
          <p:cNvPr id="237577" name="Text Box 9"/>
          <p:cNvSpPr txBox="1">
            <a:spLocks noChangeArrowheads="1"/>
          </p:cNvSpPr>
          <p:nvPr/>
        </p:nvSpPr>
        <p:spPr bwMode="auto">
          <a:xfrm>
            <a:off x="391815" y="2006567"/>
            <a:ext cx="2247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063750" algn="dec"/>
              </a:tabLst>
              <a:defRPr sz="900">
                <a:solidFill>
                  <a:schemeClr val="tx1"/>
                </a:solidFill>
                <a:latin typeface="Frutiger 45 Light" pitchFamily="34" charset="0"/>
                <a:ea typeface="Geneva" pitchFamily="47" charset="-128"/>
              </a:defRPr>
            </a:lvl1pPr>
            <a:lvl2pPr marL="742950" indent="-285750" eaLnBrk="0" hangingPunct="0">
              <a:tabLst>
                <a:tab pos="2063750" algn="dec"/>
              </a:tabLst>
              <a:defRPr sz="900">
                <a:solidFill>
                  <a:schemeClr val="tx1"/>
                </a:solidFill>
                <a:latin typeface="Frutiger 45 Light" pitchFamily="34" charset="0"/>
                <a:ea typeface="Geneva" pitchFamily="47" charset="-128"/>
              </a:defRPr>
            </a:lvl2pPr>
            <a:lvl3pPr marL="1143000" indent="-228600" eaLnBrk="0" hangingPunct="0">
              <a:tabLst>
                <a:tab pos="2063750" algn="dec"/>
              </a:tabLst>
              <a:defRPr sz="900">
                <a:solidFill>
                  <a:schemeClr val="tx1"/>
                </a:solidFill>
                <a:latin typeface="Frutiger 45 Light" pitchFamily="34" charset="0"/>
                <a:ea typeface="Geneva" pitchFamily="47" charset="-128"/>
              </a:defRPr>
            </a:lvl3pPr>
            <a:lvl4pPr marL="1600200" indent="-228600" eaLnBrk="0" hangingPunct="0">
              <a:tabLst>
                <a:tab pos="2063750" algn="dec"/>
              </a:tabLst>
              <a:defRPr sz="900">
                <a:solidFill>
                  <a:schemeClr val="tx1"/>
                </a:solidFill>
                <a:latin typeface="Frutiger 45 Light" pitchFamily="34" charset="0"/>
                <a:ea typeface="Geneva" pitchFamily="47" charset="-128"/>
              </a:defRPr>
            </a:lvl4pPr>
            <a:lvl5pPr marL="2057400" indent="-228600" eaLnBrk="0" hangingPunct="0">
              <a:tabLst>
                <a:tab pos="2063750"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Deutsch</a:t>
            </a:r>
            <a:r>
              <a:rPr lang="de-DE" altLang="de-DE" sz="1400" dirty="0">
                <a:latin typeface="Saar" panose="00000500000000000000" pitchFamily="2" charset="0"/>
              </a:rPr>
              <a:t>	</a:t>
            </a:r>
          </a:p>
        </p:txBody>
      </p:sp>
      <p:sp>
        <p:nvSpPr>
          <p:cNvPr id="237578" name="Text Box 10"/>
          <p:cNvSpPr txBox="1">
            <a:spLocks noChangeArrowheads="1"/>
          </p:cNvSpPr>
          <p:nvPr/>
        </p:nvSpPr>
        <p:spPr bwMode="auto">
          <a:xfrm>
            <a:off x="391815" y="2277252"/>
            <a:ext cx="2247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063750" algn="dec"/>
              </a:tabLst>
              <a:defRPr sz="900">
                <a:solidFill>
                  <a:schemeClr val="tx1"/>
                </a:solidFill>
                <a:latin typeface="Frutiger 45 Light" pitchFamily="34" charset="0"/>
                <a:ea typeface="Geneva" pitchFamily="47" charset="-128"/>
              </a:defRPr>
            </a:lvl1pPr>
            <a:lvl2pPr marL="742950" indent="-285750" eaLnBrk="0" hangingPunct="0">
              <a:tabLst>
                <a:tab pos="2063750" algn="dec"/>
              </a:tabLst>
              <a:defRPr sz="900">
                <a:solidFill>
                  <a:schemeClr val="tx1"/>
                </a:solidFill>
                <a:latin typeface="Frutiger 45 Light" pitchFamily="34" charset="0"/>
                <a:ea typeface="Geneva" pitchFamily="47" charset="-128"/>
              </a:defRPr>
            </a:lvl2pPr>
            <a:lvl3pPr marL="1143000" indent="-228600" eaLnBrk="0" hangingPunct="0">
              <a:tabLst>
                <a:tab pos="2063750" algn="dec"/>
              </a:tabLst>
              <a:defRPr sz="900">
                <a:solidFill>
                  <a:schemeClr val="tx1"/>
                </a:solidFill>
                <a:latin typeface="Frutiger 45 Light" pitchFamily="34" charset="0"/>
                <a:ea typeface="Geneva" pitchFamily="47" charset="-128"/>
              </a:defRPr>
            </a:lvl3pPr>
            <a:lvl4pPr marL="1600200" indent="-228600" eaLnBrk="0" hangingPunct="0">
              <a:tabLst>
                <a:tab pos="2063750" algn="dec"/>
              </a:tabLst>
              <a:defRPr sz="900">
                <a:solidFill>
                  <a:schemeClr val="tx1"/>
                </a:solidFill>
                <a:latin typeface="Frutiger 45 Light" pitchFamily="34" charset="0"/>
                <a:ea typeface="Geneva" pitchFamily="47" charset="-128"/>
              </a:defRPr>
            </a:lvl4pPr>
            <a:lvl5pPr marL="2057400" indent="-228600" eaLnBrk="0" hangingPunct="0">
              <a:tabLst>
                <a:tab pos="2063750"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Mathematik</a:t>
            </a:r>
            <a:r>
              <a:rPr lang="de-DE" altLang="de-DE" sz="1400" dirty="0">
                <a:latin typeface="Saar" panose="00000500000000000000" pitchFamily="2" charset="0"/>
              </a:rPr>
              <a:t>	</a:t>
            </a:r>
          </a:p>
        </p:txBody>
      </p:sp>
      <p:sp>
        <p:nvSpPr>
          <p:cNvPr id="237579" name="Text Box 11"/>
          <p:cNvSpPr txBox="1">
            <a:spLocks noChangeArrowheads="1"/>
          </p:cNvSpPr>
          <p:nvPr/>
        </p:nvSpPr>
        <p:spPr bwMode="auto">
          <a:xfrm>
            <a:off x="391815" y="2579836"/>
            <a:ext cx="2247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063750" algn="dec"/>
              </a:tabLst>
              <a:defRPr sz="900">
                <a:solidFill>
                  <a:schemeClr val="tx1"/>
                </a:solidFill>
                <a:latin typeface="Frutiger 45 Light" pitchFamily="34" charset="0"/>
                <a:ea typeface="Geneva" pitchFamily="47" charset="-128"/>
              </a:defRPr>
            </a:lvl1pPr>
            <a:lvl2pPr marL="742950" indent="-285750" eaLnBrk="0" hangingPunct="0">
              <a:tabLst>
                <a:tab pos="2063750" algn="dec"/>
              </a:tabLst>
              <a:defRPr sz="900">
                <a:solidFill>
                  <a:schemeClr val="tx1"/>
                </a:solidFill>
                <a:latin typeface="Frutiger 45 Light" pitchFamily="34" charset="0"/>
                <a:ea typeface="Geneva" pitchFamily="47" charset="-128"/>
              </a:defRPr>
            </a:lvl2pPr>
            <a:lvl3pPr marL="1143000" indent="-228600" eaLnBrk="0" hangingPunct="0">
              <a:tabLst>
                <a:tab pos="2063750" algn="dec"/>
              </a:tabLst>
              <a:defRPr sz="900">
                <a:solidFill>
                  <a:schemeClr val="tx1"/>
                </a:solidFill>
                <a:latin typeface="Frutiger 45 Light" pitchFamily="34" charset="0"/>
                <a:ea typeface="Geneva" pitchFamily="47" charset="-128"/>
              </a:defRPr>
            </a:lvl3pPr>
            <a:lvl4pPr marL="1600200" indent="-228600" eaLnBrk="0" hangingPunct="0">
              <a:tabLst>
                <a:tab pos="2063750" algn="dec"/>
              </a:tabLst>
              <a:defRPr sz="900">
                <a:solidFill>
                  <a:schemeClr val="tx1"/>
                </a:solidFill>
                <a:latin typeface="Frutiger 45 Light" pitchFamily="34" charset="0"/>
                <a:ea typeface="Geneva" pitchFamily="47" charset="-128"/>
              </a:defRPr>
            </a:lvl4pPr>
            <a:lvl5pPr marL="2057400" indent="-228600" eaLnBrk="0" hangingPunct="0">
              <a:tabLst>
                <a:tab pos="2063750"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Französisch</a:t>
            </a:r>
            <a:r>
              <a:rPr lang="de-DE" altLang="de-DE" sz="1400" dirty="0">
                <a:latin typeface="Saar" panose="00000500000000000000" pitchFamily="2" charset="0"/>
              </a:rPr>
              <a:t>	</a:t>
            </a:r>
          </a:p>
        </p:txBody>
      </p:sp>
      <p:sp>
        <p:nvSpPr>
          <p:cNvPr id="237580" name="Text Box 12"/>
          <p:cNvSpPr txBox="1">
            <a:spLocks noChangeArrowheads="1"/>
          </p:cNvSpPr>
          <p:nvPr/>
        </p:nvSpPr>
        <p:spPr bwMode="auto">
          <a:xfrm>
            <a:off x="402448" y="3185466"/>
            <a:ext cx="2247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063750" algn="dec"/>
              </a:tabLst>
              <a:defRPr sz="900">
                <a:solidFill>
                  <a:schemeClr val="tx1"/>
                </a:solidFill>
                <a:latin typeface="Frutiger 45 Light" pitchFamily="34" charset="0"/>
                <a:ea typeface="Geneva" pitchFamily="47" charset="-128"/>
              </a:defRPr>
            </a:lvl1pPr>
            <a:lvl2pPr marL="742950" indent="-285750" eaLnBrk="0" hangingPunct="0">
              <a:tabLst>
                <a:tab pos="2063750" algn="dec"/>
              </a:tabLst>
              <a:defRPr sz="900">
                <a:solidFill>
                  <a:schemeClr val="tx1"/>
                </a:solidFill>
                <a:latin typeface="Frutiger 45 Light" pitchFamily="34" charset="0"/>
                <a:ea typeface="Geneva" pitchFamily="47" charset="-128"/>
              </a:defRPr>
            </a:lvl2pPr>
            <a:lvl3pPr marL="1143000" indent="-228600" eaLnBrk="0" hangingPunct="0">
              <a:tabLst>
                <a:tab pos="2063750" algn="dec"/>
              </a:tabLst>
              <a:defRPr sz="900">
                <a:solidFill>
                  <a:schemeClr val="tx1"/>
                </a:solidFill>
                <a:latin typeface="Frutiger 45 Light" pitchFamily="34" charset="0"/>
                <a:ea typeface="Geneva" pitchFamily="47" charset="-128"/>
              </a:defRPr>
            </a:lvl3pPr>
            <a:lvl4pPr marL="1600200" indent="-228600" eaLnBrk="0" hangingPunct="0">
              <a:tabLst>
                <a:tab pos="2063750" algn="dec"/>
              </a:tabLst>
              <a:defRPr sz="900">
                <a:solidFill>
                  <a:schemeClr val="tx1"/>
                </a:solidFill>
                <a:latin typeface="Frutiger 45 Light" pitchFamily="34" charset="0"/>
                <a:ea typeface="Geneva" pitchFamily="47" charset="-128"/>
              </a:defRPr>
            </a:lvl4pPr>
            <a:lvl5pPr marL="2057400" indent="-228600" eaLnBrk="0" hangingPunct="0">
              <a:tabLst>
                <a:tab pos="2063750"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Sachunterricht</a:t>
            </a:r>
            <a:r>
              <a:rPr lang="de-DE" altLang="de-DE" sz="1400" dirty="0">
                <a:latin typeface="Saar" panose="00000500000000000000" pitchFamily="2" charset="0"/>
              </a:rPr>
              <a:t>	</a:t>
            </a:r>
          </a:p>
        </p:txBody>
      </p:sp>
      <p:sp>
        <p:nvSpPr>
          <p:cNvPr id="237581" name="Text Box 13"/>
          <p:cNvSpPr txBox="1">
            <a:spLocks noChangeArrowheads="1"/>
          </p:cNvSpPr>
          <p:nvPr/>
        </p:nvSpPr>
        <p:spPr bwMode="auto">
          <a:xfrm>
            <a:off x="391815" y="4092756"/>
            <a:ext cx="2247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063750" algn="dec"/>
              </a:tabLst>
              <a:defRPr sz="900">
                <a:solidFill>
                  <a:schemeClr val="tx1"/>
                </a:solidFill>
                <a:latin typeface="Frutiger 45 Light" pitchFamily="34" charset="0"/>
                <a:ea typeface="Geneva" pitchFamily="47" charset="-128"/>
              </a:defRPr>
            </a:lvl1pPr>
            <a:lvl2pPr marL="742950" indent="-285750" eaLnBrk="0" hangingPunct="0">
              <a:tabLst>
                <a:tab pos="2063750" algn="dec"/>
              </a:tabLst>
              <a:defRPr sz="900">
                <a:solidFill>
                  <a:schemeClr val="tx1"/>
                </a:solidFill>
                <a:latin typeface="Frutiger 45 Light" pitchFamily="34" charset="0"/>
                <a:ea typeface="Geneva" pitchFamily="47" charset="-128"/>
              </a:defRPr>
            </a:lvl2pPr>
            <a:lvl3pPr marL="1143000" indent="-228600" eaLnBrk="0" hangingPunct="0">
              <a:tabLst>
                <a:tab pos="2063750" algn="dec"/>
              </a:tabLst>
              <a:defRPr sz="900">
                <a:solidFill>
                  <a:schemeClr val="tx1"/>
                </a:solidFill>
                <a:latin typeface="Frutiger 45 Light" pitchFamily="34" charset="0"/>
                <a:ea typeface="Geneva" pitchFamily="47" charset="-128"/>
              </a:defRPr>
            </a:lvl3pPr>
            <a:lvl4pPr marL="1600200" indent="-228600" eaLnBrk="0" hangingPunct="0">
              <a:tabLst>
                <a:tab pos="2063750" algn="dec"/>
              </a:tabLst>
              <a:defRPr sz="900">
                <a:solidFill>
                  <a:schemeClr val="tx1"/>
                </a:solidFill>
                <a:latin typeface="Frutiger 45 Light" pitchFamily="34" charset="0"/>
                <a:ea typeface="Geneva" pitchFamily="47" charset="-128"/>
              </a:defRPr>
            </a:lvl4pPr>
            <a:lvl5pPr marL="2057400" indent="-228600" eaLnBrk="0" hangingPunct="0">
              <a:tabLst>
                <a:tab pos="2063750"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Religion</a:t>
            </a:r>
            <a:r>
              <a:rPr lang="de-DE" altLang="de-DE" sz="1400" dirty="0">
                <a:latin typeface="Saar" panose="00000500000000000000" pitchFamily="2" charset="0"/>
              </a:rPr>
              <a:t>	</a:t>
            </a:r>
          </a:p>
        </p:txBody>
      </p:sp>
      <p:sp>
        <p:nvSpPr>
          <p:cNvPr id="237582" name="Text Box 14"/>
          <p:cNvSpPr txBox="1">
            <a:spLocks noChangeArrowheads="1"/>
          </p:cNvSpPr>
          <p:nvPr/>
        </p:nvSpPr>
        <p:spPr bwMode="auto">
          <a:xfrm>
            <a:off x="2904497" y="4092756"/>
            <a:ext cx="2786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smtClean="0">
                <a:latin typeface="+mn-lt"/>
              </a:rPr>
              <a:t>Religion bzw. Allgemeine Ethik </a:t>
            </a:r>
            <a:r>
              <a:rPr lang="de-DE" altLang="de-DE" sz="1400" dirty="0">
                <a:latin typeface="Saar" panose="00000500000000000000" pitchFamily="2" charset="0"/>
              </a:rPr>
              <a:t>	</a:t>
            </a:r>
          </a:p>
        </p:txBody>
      </p:sp>
      <p:sp>
        <p:nvSpPr>
          <p:cNvPr id="237583" name="Text Box 15"/>
          <p:cNvSpPr txBox="1">
            <a:spLocks noChangeArrowheads="1"/>
          </p:cNvSpPr>
          <p:nvPr/>
        </p:nvSpPr>
        <p:spPr bwMode="auto">
          <a:xfrm>
            <a:off x="382934" y="5258986"/>
            <a:ext cx="2247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063750" algn="dec"/>
              </a:tabLst>
              <a:defRPr sz="900">
                <a:solidFill>
                  <a:schemeClr val="tx1"/>
                </a:solidFill>
                <a:latin typeface="Frutiger 45 Light" pitchFamily="34" charset="0"/>
                <a:ea typeface="Geneva" pitchFamily="47" charset="-128"/>
              </a:defRPr>
            </a:lvl1pPr>
            <a:lvl2pPr marL="742950" indent="-285750" eaLnBrk="0" hangingPunct="0">
              <a:tabLst>
                <a:tab pos="2063750" algn="dec"/>
              </a:tabLst>
              <a:defRPr sz="900">
                <a:solidFill>
                  <a:schemeClr val="tx1"/>
                </a:solidFill>
                <a:latin typeface="Frutiger 45 Light" pitchFamily="34" charset="0"/>
                <a:ea typeface="Geneva" pitchFamily="47" charset="-128"/>
              </a:defRPr>
            </a:lvl2pPr>
            <a:lvl3pPr marL="1143000" indent="-228600" eaLnBrk="0" hangingPunct="0">
              <a:tabLst>
                <a:tab pos="2063750" algn="dec"/>
              </a:tabLst>
              <a:defRPr sz="900">
                <a:solidFill>
                  <a:schemeClr val="tx1"/>
                </a:solidFill>
                <a:latin typeface="Frutiger 45 Light" pitchFamily="34" charset="0"/>
                <a:ea typeface="Geneva" pitchFamily="47" charset="-128"/>
              </a:defRPr>
            </a:lvl3pPr>
            <a:lvl4pPr marL="1600200" indent="-228600" eaLnBrk="0" hangingPunct="0">
              <a:tabLst>
                <a:tab pos="2063750" algn="dec"/>
              </a:tabLst>
              <a:defRPr sz="900">
                <a:solidFill>
                  <a:schemeClr val="tx1"/>
                </a:solidFill>
                <a:latin typeface="Frutiger 45 Light" pitchFamily="34" charset="0"/>
                <a:ea typeface="Geneva" pitchFamily="47" charset="-128"/>
              </a:defRPr>
            </a:lvl4pPr>
            <a:lvl5pPr marL="2057400" indent="-228600" eaLnBrk="0" hangingPunct="0">
              <a:tabLst>
                <a:tab pos="2063750"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Förderunterricht</a:t>
            </a:r>
            <a:r>
              <a:rPr lang="de-DE" altLang="de-DE" sz="1400" dirty="0">
                <a:latin typeface="Saar" panose="00000500000000000000" pitchFamily="2" charset="0"/>
              </a:rPr>
              <a:t>	</a:t>
            </a:r>
          </a:p>
        </p:txBody>
      </p:sp>
      <p:sp>
        <p:nvSpPr>
          <p:cNvPr id="237584" name="Text Box 16"/>
          <p:cNvSpPr txBox="1">
            <a:spLocks noChangeArrowheads="1"/>
          </p:cNvSpPr>
          <p:nvPr/>
        </p:nvSpPr>
        <p:spPr bwMode="auto">
          <a:xfrm>
            <a:off x="382934" y="4954186"/>
            <a:ext cx="2247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063750" algn="dec"/>
              </a:tabLst>
              <a:defRPr sz="900">
                <a:solidFill>
                  <a:schemeClr val="tx1"/>
                </a:solidFill>
                <a:latin typeface="Frutiger 45 Light" pitchFamily="34" charset="0"/>
                <a:ea typeface="Geneva" pitchFamily="47" charset="-128"/>
              </a:defRPr>
            </a:lvl1pPr>
            <a:lvl2pPr marL="742950" indent="-285750" eaLnBrk="0" hangingPunct="0">
              <a:tabLst>
                <a:tab pos="2063750" algn="dec"/>
              </a:tabLst>
              <a:defRPr sz="900">
                <a:solidFill>
                  <a:schemeClr val="tx1"/>
                </a:solidFill>
                <a:latin typeface="Frutiger 45 Light" pitchFamily="34" charset="0"/>
                <a:ea typeface="Geneva" pitchFamily="47" charset="-128"/>
              </a:defRPr>
            </a:lvl2pPr>
            <a:lvl3pPr marL="1143000" indent="-228600" eaLnBrk="0" hangingPunct="0">
              <a:tabLst>
                <a:tab pos="2063750" algn="dec"/>
              </a:tabLst>
              <a:defRPr sz="900">
                <a:solidFill>
                  <a:schemeClr val="tx1"/>
                </a:solidFill>
                <a:latin typeface="Frutiger 45 Light" pitchFamily="34" charset="0"/>
                <a:ea typeface="Geneva" pitchFamily="47" charset="-128"/>
              </a:defRPr>
            </a:lvl3pPr>
            <a:lvl4pPr marL="1600200" indent="-228600" eaLnBrk="0" hangingPunct="0">
              <a:tabLst>
                <a:tab pos="2063750" algn="dec"/>
              </a:tabLst>
              <a:defRPr sz="900">
                <a:solidFill>
                  <a:schemeClr val="tx1"/>
                </a:solidFill>
                <a:latin typeface="Frutiger 45 Light" pitchFamily="34" charset="0"/>
                <a:ea typeface="Geneva" pitchFamily="47" charset="-128"/>
              </a:defRPr>
            </a:lvl4pPr>
            <a:lvl5pPr marL="2057400" indent="-228600" eaLnBrk="0" hangingPunct="0">
              <a:tabLst>
                <a:tab pos="2063750"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Sport</a:t>
            </a:r>
            <a:r>
              <a:rPr lang="de-DE" altLang="de-DE" sz="1400" dirty="0">
                <a:latin typeface="Saar" panose="00000500000000000000" pitchFamily="2" charset="0"/>
              </a:rPr>
              <a:t>	</a:t>
            </a:r>
          </a:p>
        </p:txBody>
      </p:sp>
      <p:sp>
        <p:nvSpPr>
          <p:cNvPr id="237585" name="Text Box 17"/>
          <p:cNvSpPr txBox="1">
            <a:spLocks noChangeArrowheads="1"/>
          </p:cNvSpPr>
          <p:nvPr/>
        </p:nvSpPr>
        <p:spPr bwMode="auto">
          <a:xfrm>
            <a:off x="2904497" y="1263170"/>
            <a:ext cx="2786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solidFill>
                  <a:srgbClr val="0070C0"/>
                </a:solidFill>
                <a:latin typeface="+mn-lt"/>
              </a:rPr>
              <a:t>Klassenrat</a:t>
            </a:r>
            <a:r>
              <a:rPr lang="de-DE" altLang="de-DE" sz="1400" dirty="0">
                <a:solidFill>
                  <a:srgbClr val="FF0000"/>
                </a:solidFill>
                <a:latin typeface="Saar" panose="00000500000000000000" pitchFamily="2" charset="0"/>
              </a:rPr>
              <a:t>	</a:t>
            </a:r>
          </a:p>
        </p:txBody>
      </p:sp>
      <p:sp>
        <p:nvSpPr>
          <p:cNvPr id="237586" name="Text Box 18"/>
          <p:cNvSpPr txBox="1">
            <a:spLocks noChangeArrowheads="1"/>
          </p:cNvSpPr>
          <p:nvPr/>
        </p:nvSpPr>
        <p:spPr bwMode="auto">
          <a:xfrm>
            <a:off x="2904497" y="1693350"/>
            <a:ext cx="2786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solidFill>
                  <a:srgbClr val="FF0000"/>
                </a:solidFill>
                <a:latin typeface="+mn-lt"/>
              </a:rPr>
              <a:t>Lernen </a:t>
            </a:r>
            <a:r>
              <a:rPr lang="de-DE" altLang="de-DE" sz="1400" dirty="0" err="1">
                <a:solidFill>
                  <a:srgbClr val="FF0000"/>
                </a:solidFill>
                <a:latin typeface="+mn-lt"/>
              </a:rPr>
              <a:t>lernen</a:t>
            </a:r>
            <a:r>
              <a:rPr lang="de-DE" altLang="de-DE" sz="1400" dirty="0">
                <a:latin typeface="Saar" panose="00000500000000000000" pitchFamily="2" charset="0"/>
              </a:rPr>
              <a:t>	</a:t>
            </a:r>
          </a:p>
        </p:txBody>
      </p:sp>
      <p:sp>
        <p:nvSpPr>
          <p:cNvPr id="237587" name="Text Box 19"/>
          <p:cNvSpPr txBox="1">
            <a:spLocks noChangeArrowheads="1"/>
          </p:cNvSpPr>
          <p:nvPr/>
        </p:nvSpPr>
        <p:spPr bwMode="auto">
          <a:xfrm>
            <a:off x="2904497" y="2006567"/>
            <a:ext cx="2786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Deutsch</a:t>
            </a:r>
            <a:r>
              <a:rPr lang="de-DE" altLang="de-DE" sz="1400" dirty="0">
                <a:latin typeface="Saar" panose="00000500000000000000" pitchFamily="2" charset="0"/>
              </a:rPr>
              <a:t>	</a:t>
            </a:r>
          </a:p>
        </p:txBody>
      </p:sp>
      <p:sp>
        <p:nvSpPr>
          <p:cNvPr id="237588" name="Text Box 20"/>
          <p:cNvSpPr txBox="1">
            <a:spLocks noChangeArrowheads="1"/>
          </p:cNvSpPr>
          <p:nvPr/>
        </p:nvSpPr>
        <p:spPr bwMode="auto">
          <a:xfrm>
            <a:off x="2904497" y="2277252"/>
            <a:ext cx="2786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Mathematik</a:t>
            </a:r>
            <a:r>
              <a:rPr lang="de-DE" altLang="de-DE" sz="1400" dirty="0">
                <a:latin typeface="Saar" panose="00000500000000000000" pitchFamily="2" charset="0"/>
              </a:rPr>
              <a:t>	</a:t>
            </a:r>
          </a:p>
        </p:txBody>
      </p:sp>
      <p:sp>
        <p:nvSpPr>
          <p:cNvPr id="237589" name="Text Box 21"/>
          <p:cNvSpPr txBox="1">
            <a:spLocks noChangeArrowheads="1"/>
          </p:cNvSpPr>
          <p:nvPr/>
        </p:nvSpPr>
        <p:spPr bwMode="auto">
          <a:xfrm>
            <a:off x="2915130" y="2579836"/>
            <a:ext cx="2786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1</a:t>
            </a:r>
            <a:r>
              <a:rPr lang="de-DE" altLang="de-DE" sz="1400" dirty="0" smtClean="0">
                <a:latin typeface="+mn-lt"/>
              </a:rPr>
              <a:t>./2. </a:t>
            </a:r>
            <a:r>
              <a:rPr lang="de-DE" altLang="de-DE" sz="1400" dirty="0">
                <a:latin typeface="+mn-lt"/>
              </a:rPr>
              <a:t>Fremdsprache (Fr/En)</a:t>
            </a:r>
            <a:r>
              <a:rPr lang="de-DE" altLang="de-DE" sz="1400" dirty="0">
                <a:latin typeface="Saar" panose="00000500000000000000" pitchFamily="2" charset="0"/>
              </a:rPr>
              <a:t>	</a:t>
            </a:r>
          </a:p>
        </p:txBody>
      </p:sp>
      <p:sp>
        <p:nvSpPr>
          <p:cNvPr id="237590" name="Text Box 22"/>
          <p:cNvSpPr txBox="1">
            <a:spLocks noChangeArrowheads="1"/>
          </p:cNvSpPr>
          <p:nvPr/>
        </p:nvSpPr>
        <p:spPr bwMode="auto">
          <a:xfrm>
            <a:off x="2904497" y="2882420"/>
            <a:ext cx="2786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Sprachkurs (En/Fr)</a:t>
            </a:r>
            <a:r>
              <a:rPr lang="de-DE" altLang="de-DE" sz="1400" dirty="0">
                <a:latin typeface="Saar" panose="00000500000000000000" pitchFamily="2" charset="0"/>
              </a:rPr>
              <a:t>	</a:t>
            </a:r>
          </a:p>
        </p:txBody>
      </p:sp>
      <p:sp>
        <p:nvSpPr>
          <p:cNvPr id="237591" name="Text Box 23"/>
          <p:cNvSpPr txBox="1">
            <a:spLocks noChangeArrowheads="1"/>
          </p:cNvSpPr>
          <p:nvPr/>
        </p:nvSpPr>
        <p:spPr bwMode="auto">
          <a:xfrm>
            <a:off x="2904497" y="3174371"/>
            <a:ext cx="2786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solidFill>
                  <a:srgbClr val="0070C0"/>
                </a:solidFill>
                <a:latin typeface="+mn-lt"/>
              </a:rPr>
              <a:t>Naturwissenschaften</a:t>
            </a:r>
            <a:r>
              <a:rPr lang="de-DE" altLang="de-DE" sz="1400" dirty="0">
                <a:solidFill>
                  <a:srgbClr val="FF0000"/>
                </a:solidFill>
                <a:latin typeface="Saar" panose="00000500000000000000" pitchFamily="2" charset="0"/>
              </a:rPr>
              <a:t>	</a:t>
            </a:r>
          </a:p>
        </p:txBody>
      </p:sp>
      <p:sp>
        <p:nvSpPr>
          <p:cNvPr id="237592" name="Text Box 24"/>
          <p:cNvSpPr txBox="1">
            <a:spLocks noChangeArrowheads="1"/>
          </p:cNvSpPr>
          <p:nvPr/>
        </p:nvSpPr>
        <p:spPr bwMode="auto">
          <a:xfrm>
            <a:off x="2904497" y="3476955"/>
            <a:ext cx="2786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solidFill>
                  <a:srgbClr val="0070C0"/>
                </a:solidFill>
                <a:latin typeface="+mn-lt"/>
              </a:rPr>
              <a:t>Gesellschaftswissenschaften</a:t>
            </a:r>
            <a:r>
              <a:rPr lang="de-DE" altLang="de-DE" sz="1400" dirty="0">
                <a:solidFill>
                  <a:srgbClr val="FF0000"/>
                </a:solidFill>
                <a:latin typeface="+mn-lt"/>
              </a:rPr>
              <a:t>	</a:t>
            </a:r>
          </a:p>
        </p:txBody>
      </p:sp>
      <p:sp>
        <p:nvSpPr>
          <p:cNvPr id="237593" name="Text Box 25"/>
          <p:cNvSpPr txBox="1">
            <a:spLocks noChangeArrowheads="1"/>
          </p:cNvSpPr>
          <p:nvPr/>
        </p:nvSpPr>
        <p:spPr bwMode="auto">
          <a:xfrm>
            <a:off x="2915130" y="3779539"/>
            <a:ext cx="2786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solidFill>
                  <a:srgbClr val="FF0000"/>
                </a:solidFill>
                <a:latin typeface="+mn-lt"/>
              </a:rPr>
              <a:t>Arbeitslehre</a:t>
            </a:r>
            <a:r>
              <a:rPr lang="de-DE" altLang="de-DE" sz="1400" dirty="0">
                <a:latin typeface="Saar" panose="00000500000000000000" pitchFamily="2" charset="0"/>
              </a:rPr>
              <a:t>	</a:t>
            </a:r>
          </a:p>
        </p:txBody>
      </p:sp>
      <p:sp>
        <p:nvSpPr>
          <p:cNvPr id="237594" name="Text Box 26"/>
          <p:cNvSpPr txBox="1">
            <a:spLocks noChangeArrowheads="1"/>
          </p:cNvSpPr>
          <p:nvPr/>
        </p:nvSpPr>
        <p:spPr bwMode="auto">
          <a:xfrm>
            <a:off x="382934" y="4392979"/>
            <a:ext cx="2247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063750" algn="dec"/>
              </a:tabLst>
              <a:defRPr sz="900">
                <a:solidFill>
                  <a:schemeClr val="tx1"/>
                </a:solidFill>
                <a:latin typeface="Frutiger 45 Light" pitchFamily="34" charset="0"/>
                <a:ea typeface="Geneva" pitchFamily="47" charset="-128"/>
              </a:defRPr>
            </a:lvl1pPr>
            <a:lvl2pPr marL="742950" indent="-285750" eaLnBrk="0" hangingPunct="0">
              <a:tabLst>
                <a:tab pos="2063750" algn="dec"/>
              </a:tabLst>
              <a:defRPr sz="900">
                <a:solidFill>
                  <a:schemeClr val="tx1"/>
                </a:solidFill>
                <a:latin typeface="Frutiger 45 Light" pitchFamily="34" charset="0"/>
                <a:ea typeface="Geneva" pitchFamily="47" charset="-128"/>
              </a:defRPr>
            </a:lvl2pPr>
            <a:lvl3pPr marL="1143000" indent="-228600" eaLnBrk="0" hangingPunct="0">
              <a:tabLst>
                <a:tab pos="2063750" algn="dec"/>
              </a:tabLst>
              <a:defRPr sz="900">
                <a:solidFill>
                  <a:schemeClr val="tx1"/>
                </a:solidFill>
                <a:latin typeface="Frutiger 45 Light" pitchFamily="34" charset="0"/>
                <a:ea typeface="Geneva" pitchFamily="47" charset="-128"/>
              </a:defRPr>
            </a:lvl3pPr>
            <a:lvl4pPr marL="1600200" indent="-228600" eaLnBrk="0" hangingPunct="0">
              <a:tabLst>
                <a:tab pos="2063750" algn="dec"/>
              </a:tabLst>
              <a:defRPr sz="900">
                <a:solidFill>
                  <a:schemeClr val="tx1"/>
                </a:solidFill>
                <a:latin typeface="Frutiger 45 Light" pitchFamily="34" charset="0"/>
                <a:ea typeface="Geneva" pitchFamily="47" charset="-128"/>
              </a:defRPr>
            </a:lvl4pPr>
            <a:lvl5pPr marL="2057400" indent="-228600" eaLnBrk="0" hangingPunct="0">
              <a:tabLst>
                <a:tab pos="2063750"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Bildende Kunst</a:t>
            </a:r>
            <a:r>
              <a:rPr lang="de-DE" altLang="de-DE" sz="1400" dirty="0">
                <a:latin typeface="Saar" panose="00000500000000000000" pitchFamily="2" charset="0"/>
              </a:rPr>
              <a:t>	</a:t>
            </a:r>
          </a:p>
        </p:txBody>
      </p:sp>
      <p:sp>
        <p:nvSpPr>
          <p:cNvPr id="237595" name="Text Box 27"/>
          <p:cNvSpPr txBox="1">
            <a:spLocks noChangeArrowheads="1"/>
          </p:cNvSpPr>
          <p:nvPr/>
        </p:nvSpPr>
        <p:spPr bwMode="auto">
          <a:xfrm>
            <a:off x="2904497" y="4386705"/>
            <a:ext cx="2786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Bildende Kunst</a:t>
            </a:r>
            <a:r>
              <a:rPr lang="de-DE" altLang="de-DE" sz="1400" dirty="0">
                <a:latin typeface="Saar" panose="00000500000000000000" pitchFamily="2" charset="0"/>
              </a:rPr>
              <a:t>	</a:t>
            </a:r>
          </a:p>
        </p:txBody>
      </p:sp>
      <p:sp>
        <p:nvSpPr>
          <p:cNvPr id="237596" name="Text Box 28"/>
          <p:cNvSpPr txBox="1">
            <a:spLocks noChangeArrowheads="1"/>
          </p:cNvSpPr>
          <p:nvPr/>
        </p:nvSpPr>
        <p:spPr bwMode="auto">
          <a:xfrm>
            <a:off x="387896" y="4686036"/>
            <a:ext cx="2247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063750" algn="dec"/>
              </a:tabLst>
              <a:defRPr sz="900">
                <a:solidFill>
                  <a:schemeClr val="tx1"/>
                </a:solidFill>
                <a:latin typeface="Frutiger 45 Light" pitchFamily="34" charset="0"/>
                <a:ea typeface="Geneva" pitchFamily="47" charset="-128"/>
              </a:defRPr>
            </a:lvl1pPr>
            <a:lvl2pPr marL="742950" indent="-285750" eaLnBrk="0" hangingPunct="0">
              <a:tabLst>
                <a:tab pos="2063750" algn="dec"/>
              </a:tabLst>
              <a:defRPr sz="900">
                <a:solidFill>
                  <a:schemeClr val="tx1"/>
                </a:solidFill>
                <a:latin typeface="Frutiger 45 Light" pitchFamily="34" charset="0"/>
                <a:ea typeface="Geneva" pitchFamily="47" charset="-128"/>
              </a:defRPr>
            </a:lvl2pPr>
            <a:lvl3pPr marL="1143000" indent="-228600" eaLnBrk="0" hangingPunct="0">
              <a:tabLst>
                <a:tab pos="2063750" algn="dec"/>
              </a:tabLst>
              <a:defRPr sz="900">
                <a:solidFill>
                  <a:schemeClr val="tx1"/>
                </a:solidFill>
                <a:latin typeface="Frutiger 45 Light" pitchFamily="34" charset="0"/>
                <a:ea typeface="Geneva" pitchFamily="47" charset="-128"/>
              </a:defRPr>
            </a:lvl3pPr>
            <a:lvl4pPr marL="1600200" indent="-228600" eaLnBrk="0" hangingPunct="0">
              <a:tabLst>
                <a:tab pos="2063750" algn="dec"/>
              </a:tabLst>
              <a:defRPr sz="900">
                <a:solidFill>
                  <a:schemeClr val="tx1"/>
                </a:solidFill>
                <a:latin typeface="Frutiger 45 Light" pitchFamily="34" charset="0"/>
                <a:ea typeface="Geneva" pitchFamily="47" charset="-128"/>
              </a:defRPr>
            </a:lvl4pPr>
            <a:lvl5pPr marL="2057400" indent="-228600" eaLnBrk="0" hangingPunct="0">
              <a:tabLst>
                <a:tab pos="2063750"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Musik</a:t>
            </a:r>
            <a:r>
              <a:rPr lang="de-DE" altLang="de-DE" sz="1400" dirty="0">
                <a:latin typeface="Saar" panose="00000500000000000000" pitchFamily="2" charset="0"/>
              </a:rPr>
              <a:t>	</a:t>
            </a:r>
          </a:p>
        </p:txBody>
      </p:sp>
      <p:sp>
        <p:nvSpPr>
          <p:cNvPr id="237597" name="Text Box 29"/>
          <p:cNvSpPr txBox="1">
            <a:spLocks noChangeArrowheads="1"/>
          </p:cNvSpPr>
          <p:nvPr/>
        </p:nvSpPr>
        <p:spPr bwMode="auto">
          <a:xfrm>
            <a:off x="2904497" y="4946765"/>
            <a:ext cx="2786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Sport</a:t>
            </a:r>
            <a:r>
              <a:rPr lang="de-DE" altLang="de-DE" sz="1400" dirty="0">
                <a:latin typeface="Saar" panose="00000500000000000000" pitchFamily="2" charset="0"/>
              </a:rPr>
              <a:t>	</a:t>
            </a:r>
          </a:p>
        </p:txBody>
      </p:sp>
      <p:sp>
        <p:nvSpPr>
          <p:cNvPr id="237598" name="Text Box 30"/>
          <p:cNvSpPr txBox="1">
            <a:spLocks noChangeArrowheads="1"/>
          </p:cNvSpPr>
          <p:nvPr/>
        </p:nvSpPr>
        <p:spPr bwMode="auto">
          <a:xfrm>
            <a:off x="2904497" y="4697924"/>
            <a:ext cx="2786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Musik</a:t>
            </a:r>
            <a:r>
              <a:rPr lang="de-DE" altLang="de-DE" sz="1400" dirty="0">
                <a:latin typeface="Saar" panose="00000500000000000000" pitchFamily="2" charset="0"/>
              </a:rPr>
              <a:t>	</a:t>
            </a:r>
          </a:p>
        </p:txBody>
      </p:sp>
      <p:sp>
        <p:nvSpPr>
          <p:cNvPr id="237599" name="Text Box 31"/>
          <p:cNvSpPr txBox="1">
            <a:spLocks noChangeArrowheads="1"/>
          </p:cNvSpPr>
          <p:nvPr/>
        </p:nvSpPr>
        <p:spPr bwMode="auto">
          <a:xfrm>
            <a:off x="2909118" y="5251565"/>
            <a:ext cx="25479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Schuleigene Förderkonzepte</a:t>
            </a:r>
          </a:p>
        </p:txBody>
      </p:sp>
      <p:sp>
        <p:nvSpPr>
          <p:cNvPr id="8225" name="Rectangle 2"/>
          <p:cNvSpPr>
            <a:spLocks noChangeArrowheads="1"/>
          </p:cNvSpPr>
          <p:nvPr/>
        </p:nvSpPr>
        <p:spPr bwMode="auto">
          <a:xfrm>
            <a:off x="5711825" y="657994"/>
            <a:ext cx="2934759" cy="5466074"/>
          </a:xfrm>
          <a:prstGeom prst="rect">
            <a:avLst/>
          </a:prstGeom>
          <a:solidFill>
            <a:srgbClr val="FFBA97">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237603" name="Text Box 35"/>
          <p:cNvSpPr txBox="1">
            <a:spLocks noChangeArrowheads="1"/>
          </p:cNvSpPr>
          <p:nvPr/>
        </p:nvSpPr>
        <p:spPr bwMode="auto">
          <a:xfrm>
            <a:off x="5723096" y="651168"/>
            <a:ext cx="1554163" cy="579438"/>
          </a:xfrm>
          <a:prstGeom prst="rect">
            <a:avLst/>
          </a:prstGeom>
          <a:solidFill>
            <a:srgbClr val="92D050"/>
          </a:solidFill>
          <a:ln>
            <a:noFill/>
          </a:ln>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800" b="1" dirty="0">
                <a:latin typeface="+mn-lt"/>
              </a:rPr>
              <a:t>Gymnasium</a:t>
            </a:r>
          </a:p>
          <a:p>
            <a:pPr eaLnBrk="1" hangingPunct="1"/>
            <a:r>
              <a:rPr lang="de-DE" altLang="de-DE" sz="1400" b="1" dirty="0">
                <a:latin typeface="+mn-lt"/>
              </a:rPr>
              <a:t>(Klassenstufe 5)</a:t>
            </a:r>
          </a:p>
        </p:txBody>
      </p:sp>
      <p:sp>
        <p:nvSpPr>
          <p:cNvPr id="237604" name="Text Box 36"/>
          <p:cNvSpPr txBox="1">
            <a:spLocks noChangeArrowheads="1"/>
          </p:cNvSpPr>
          <p:nvPr/>
        </p:nvSpPr>
        <p:spPr bwMode="auto">
          <a:xfrm>
            <a:off x="5665868" y="1263170"/>
            <a:ext cx="28123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smtClean="0">
                <a:solidFill>
                  <a:srgbClr val="0070C0"/>
                </a:solidFill>
                <a:latin typeface="+mn-lt"/>
              </a:rPr>
              <a:t>Klassenrat</a:t>
            </a:r>
            <a:r>
              <a:rPr lang="de-DE" altLang="de-DE" sz="1400" dirty="0">
                <a:latin typeface="Saar" panose="00000500000000000000" pitchFamily="2" charset="0"/>
              </a:rPr>
              <a:t>	</a:t>
            </a:r>
          </a:p>
        </p:txBody>
      </p:sp>
      <p:sp>
        <p:nvSpPr>
          <p:cNvPr id="237605" name="Text Box 37"/>
          <p:cNvSpPr txBox="1">
            <a:spLocks noChangeArrowheads="1"/>
          </p:cNvSpPr>
          <p:nvPr/>
        </p:nvSpPr>
        <p:spPr bwMode="auto">
          <a:xfrm>
            <a:off x="5657729" y="2008861"/>
            <a:ext cx="278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Deutsch</a:t>
            </a:r>
            <a:r>
              <a:rPr lang="de-DE" altLang="de-DE" sz="1400" dirty="0">
                <a:latin typeface="Saar" panose="00000500000000000000" pitchFamily="2" charset="0"/>
              </a:rPr>
              <a:t>	</a:t>
            </a:r>
          </a:p>
        </p:txBody>
      </p:sp>
      <p:sp>
        <p:nvSpPr>
          <p:cNvPr id="8229" name="Text Box 11"/>
          <p:cNvSpPr txBox="1">
            <a:spLocks noChangeArrowheads="1"/>
          </p:cNvSpPr>
          <p:nvPr/>
        </p:nvSpPr>
        <p:spPr bwMode="auto">
          <a:xfrm>
            <a:off x="455613" y="179388"/>
            <a:ext cx="8190971" cy="52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20000"/>
              </a:spcBef>
              <a:buFont typeface="Arial" panose="020B0604020202020204" pitchFamily="34" charset="0"/>
              <a:buNone/>
            </a:pPr>
            <a:r>
              <a:rPr lang="de-DE" altLang="de-DE" sz="2800" b="1" dirty="0" smtClean="0">
                <a:latin typeface="+mn-lt"/>
              </a:rPr>
              <a:t>Fächer in der Eingangsklasse 5</a:t>
            </a:r>
            <a:endParaRPr lang="de-DE" altLang="de-DE" sz="2800" b="1" dirty="0">
              <a:latin typeface="+mn-lt"/>
            </a:endParaRPr>
          </a:p>
        </p:txBody>
      </p:sp>
      <p:sp>
        <p:nvSpPr>
          <p:cNvPr id="237607" name="Text Box 39"/>
          <p:cNvSpPr txBox="1">
            <a:spLocks noChangeArrowheads="1"/>
          </p:cNvSpPr>
          <p:nvPr/>
        </p:nvSpPr>
        <p:spPr bwMode="auto">
          <a:xfrm>
            <a:off x="5674816" y="2277252"/>
            <a:ext cx="278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Mathematik</a:t>
            </a:r>
            <a:r>
              <a:rPr lang="de-DE" altLang="de-DE" sz="1400" dirty="0">
                <a:latin typeface="Saar" panose="00000500000000000000" pitchFamily="2" charset="0"/>
              </a:rPr>
              <a:t>	</a:t>
            </a:r>
          </a:p>
        </p:txBody>
      </p:sp>
      <p:sp>
        <p:nvSpPr>
          <p:cNvPr id="237608" name="Text Box 40"/>
          <p:cNvSpPr txBox="1">
            <a:spLocks noChangeArrowheads="1"/>
          </p:cNvSpPr>
          <p:nvPr/>
        </p:nvSpPr>
        <p:spPr bwMode="auto">
          <a:xfrm>
            <a:off x="5669635" y="2576435"/>
            <a:ext cx="278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1</a:t>
            </a:r>
            <a:r>
              <a:rPr lang="de-DE" altLang="de-DE" sz="1400" dirty="0" smtClean="0">
                <a:latin typeface="+mn-lt"/>
              </a:rPr>
              <a:t>./2. </a:t>
            </a:r>
            <a:r>
              <a:rPr lang="de-DE" altLang="de-DE" sz="1400" dirty="0">
                <a:latin typeface="+mn-lt"/>
              </a:rPr>
              <a:t>Fremdsprache (Fr/En/La)	</a:t>
            </a:r>
          </a:p>
        </p:txBody>
      </p:sp>
      <p:sp>
        <p:nvSpPr>
          <p:cNvPr id="237615" name="Text Box 47"/>
          <p:cNvSpPr txBox="1">
            <a:spLocks noChangeArrowheads="1"/>
          </p:cNvSpPr>
          <p:nvPr/>
        </p:nvSpPr>
        <p:spPr bwMode="auto">
          <a:xfrm>
            <a:off x="5674815" y="3171739"/>
            <a:ext cx="278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smtClean="0">
                <a:solidFill>
                  <a:srgbClr val="0070C0"/>
                </a:solidFill>
                <a:latin typeface="+mn-lt"/>
              </a:rPr>
              <a:t>Naturwissenschaften</a:t>
            </a:r>
            <a:r>
              <a:rPr lang="de-DE" altLang="de-DE" sz="1400" dirty="0">
                <a:solidFill>
                  <a:srgbClr val="0070C0"/>
                </a:solidFill>
                <a:latin typeface="Saar" panose="00000500000000000000" pitchFamily="2" charset="0"/>
              </a:rPr>
              <a:t>	</a:t>
            </a:r>
          </a:p>
        </p:txBody>
      </p:sp>
      <p:sp>
        <p:nvSpPr>
          <p:cNvPr id="237616" name="Text Box 48"/>
          <p:cNvSpPr txBox="1">
            <a:spLocks noChangeArrowheads="1"/>
          </p:cNvSpPr>
          <p:nvPr/>
        </p:nvSpPr>
        <p:spPr bwMode="auto">
          <a:xfrm>
            <a:off x="5669127" y="3476955"/>
            <a:ext cx="278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solidFill>
                  <a:srgbClr val="0070C0"/>
                </a:solidFill>
                <a:latin typeface="+mn-lt"/>
              </a:rPr>
              <a:t>Erdkunde</a:t>
            </a:r>
            <a:r>
              <a:rPr lang="de-DE" altLang="de-DE" sz="1400" dirty="0">
                <a:latin typeface="Saar" panose="00000500000000000000" pitchFamily="2" charset="0"/>
              </a:rPr>
              <a:t>	</a:t>
            </a:r>
          </a:p>
        </p:txBody>
      </p:sp>
      <p:sp>
        <p:nvSpPr>
          <p:cNvPr id="237617" name="Text Box 49"/>
          <p:cNvSpPr txBox="1">
            <a:spLocks noChangeArrowheads="1"/>
          </p:cNvSpPr>
          <p:nvPr/>
        </p:nvSpPr>
        <p:spPr bwMode="auto">
          <a:xfrm>
            <a:off x="5671109" y="4089218"/>
            <a:ext cx="278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smtClean="0">
                <a:latin typeface="+mn-lt"/>
              </a:rPr>
              <a:t>Religion </a:t>
            </a:r>
            <a:r>
              <a:rPr lang="de-DE" altLang="de-DE" sz="1400" dirty="0">
                <a:latin typeface="+mn-lt"/>
              </a:rPr>
              <a:t>bzw. Allgemeine Ethik </a:t>
            </a:r>
            <a:r>
              <a:rPr lang="de-DE" altLang="de-DE" sz="1400" dirty="0">
                <a:latin typeface="Saar" panose="00000500000000000000" pitchFamily="2" charset="0"/>
              </a:rPr>
              <a:t>	</a:t>
            </a:r>
          </a:p>
        </p:txBody>
      </p:sp>
      <p:sp>
        <p:nvSpPr>
          <p:cNvPr id="237618" name="Text Box 50"/>
          <p:cNvSpPr txBox="1">
            <a:spLocks noChangeArrowheads="1"/>
          </p:cNvSpPr>
          <p:nvPr/>
        </p:nvSpPr>
        <p:spPr bwMode="auto">
          <a:xfrm>
            <a:off x="5669293" y="4382898"/>
            <a:ext cx="278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Bildende Kunst</a:t>
            </a:r>
            <a:r>
              <a:rPr lang="de-DE" altLang="de-DE" sz="1400" dirty="0">
                <a:latin typeface="Saar" panose="00000500000000000000" pitchFamily="2" charset="0"/>
              </a:rPr>
              <a:t>	</a:t>
            </a:r>
          </a:p>
        </p:txBody>
      </p:sp>
      <p:sp>
        <p:nvSpPr>
          <p:cNvPr id="237619" name="Text Box 51"/>
          <p:cNvSpPr txBox="1">
            <a:spLocks noChangeArrowheads="1"/>
          </p:cNvSpPr>
          <p:nvPr/>
        </p:nvSpPr>
        <p:spPr bwMode="auto">
          <a:xfrm>
            <a:off x="5674816" y="4954186"/>
            <a:ext cx="278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Sport</a:t>
            </a:r>
            <a:r>
              <a:rPr lang="de-DE" altLang="de-DE" sz="1400" dirty="0">
                <a:latin typeface="Saar" panose="00000500000000000000" pitchFamily="2" charset="0"/>
              </a:rPr>
              <a:t>	</a:t>
            </a:r>
          </a:p>
        </p:txBody>
      </p:sp>
      <p:sp>
        <p:nvSpPr>
          <p:cNvPr id="237620" name="Text Box 52"/>
          <p:cNvSpPr txBox="1">
            <a:spLocks noChangeArrowheads="1"/>
          </p:cNvSpPr>
          <p:nvPr/>
        </p:nvSpPr>
        <p:spPr bwMode="auto">
          <a:xfrm>
            <a:off x="5670856" y="4687408"/>
            <a:ext cx="278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Musik</a:t>
            </a:r>
            <a:r>
              <a:rPr lang="de-DE" altLang="de-DE" sz="1400" dirty="0">
                <a:latin typeface="Saar" panose="00000500000000000000" pitchFamily="2" charset="0"/>
              </a:rPr>
              <a:t>	</a:t>
            </a:r>
          </a:p>
        </p:txBody>
      </p:sp>
      <p:sp>
        <p:nvSpPr>
          <p:cNvPr id="237625" name="Text Box 57"/>
          <p:cNvSpPr txBox="1">
            <a:spLocks noChangeArrowheads="1"/>
          </p:cNvSpPr>
          <p:nvPr/>
        </p:nvSpPr>
        <p:spPr bwMode="auto">
          <a:xfrm>
            <a:off x="5674318" y="5260354"/>
            <a:ext cx="24673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Schuleigene </a:t>
            </a:r>
            <a:r>
              <a:rPr lang="de-DE" altLang="de-DE" sz="1400" dirty="0" smtClean="0">
                <a:latin typeface="+mn-lt"/>
              </a:rPr>
              <a:t>Förderkonzepte</a:t>
            </a:r>
            <a:endParaRPr lang="de-DE" altLang="de-DE" sz="1400" dirty="0">
              <a:latin typeface="Saar" panose="00000500000000000000" pitchFamily="2" charset="0"/>
            </a:endParaRPr>
          </a:p>
        </p:txBody>
      </p:sp>
      <p:sp>
        <p:nvSpPr>
          <p:cNvPr id="48"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09.11.2022</a:t>
            </a:fld>
            <a:endParaRPr lang="de-DE" sz="1000" dirty="0"/>
          </a:p>
        </p:txBody>
      </p:sp>
    </p:spTree>
    <p:extLst>
      <p:ext uri="{BB962C8B-B14F-4D97-AF65-F5344CB8AC3E}">
        <p14:creationId xmlns:p14="http://schemas.microsoft.com/office/powerpoint/2010/main" val="17717697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7576"/>
                                        </p:tgtEl>
                                        <p:attrNameLst>
                                          <p:attrName>style.visibility</p:attrName>
                                        </p:attrNameLst>
                                      </p:cBhvr>
                                      <p:to>
                                        <p:strVal val="visible"/>
                                      </p:to>
                                    </p:set>
                                    <p:animEffect transition="in" filter="wipe(left)">
                                      <p:cBhvr>
                                        <p:cTn id="7" dur="1000"/>
                                        <p:tgtEl>
                                          <p:spTgt spid="23757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7603"/>
                                        </p:tgtEl>
                                        <p:attrNameLst>
                                          <p:attrName>style.visibility</p:attrName>
                                        </p:attrNameLst>
                                      </p:cBhvr>
                                      <p:to>
                                        <p:strVal val="visible"/>
                                      </p:to>
                                    </p:set>
                                    <p:animEffect transition="in" filter="wipe(left)">
                                      <p:cBhvr>
                                        <p:cTn id="10" dur="1000"/>
                                        <p:tgtEl>
                                          <p:spTgt spid="23760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237585"/>
                                        </p:tgtEl>
                                        <p:attrNameLst>
                                          <p:attrName>style.visibility</p:attrName>
                                        </p:attrNameLst>
                                      </p:cBhvr>
                                      <p:to>
                                        <p:strVal val="visible"/>
                                      </p:to>
                                    </p:set>
                                    <p:anim calcmode="lin" valueType="num">
                                      <p:cBhvr additive="base">
                                        <p:cTn id="15" dur="1000" fill="hold"/>
                                        <p:tgtEl>
                                          <p:spTgt spid="237585"/>
                                        </p:tgtEl>
                                        <p:attrNameLst>
                                          <p:attrName>ppt_x</p:attrName>
                                        </p:attrNameLst>
                                      </p:cBhvr>
                                      <p:tavLst>
                                        <p:tav tm="0">
                                          <p:val>
                                            <p:strVal val="1+#ppt_w/2"/>
                                          </p:val>
                                        </p:tav>
                                        <p:tav tm="100000">
                                          <p:val>
                                            <p:strVal val="#ppt_x"/>
                                          </p:val>
                                        </p:tav>
                                      </p:tavLst>
                                    </p:anim>
                                    <p:anim calcmode="lin" valueType="num">
                                      <p:cBhvr additive="base">
                                        <p:cTn id="16" dur="1000" fill="hold"/>
                                        <p:tgtEl>
                                          <p:spTgt spid="23758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37604"/>
                                        </p:tgtEl>
                                        <p:attrNameLst>
                                          <p:attrName>style.visibility</p:attrName>
                                        </p:attrNameLst>
                                      </p:cBhvr>
                                      <p:to>
                                        <p:strVal val="visible"/>
                                      </p:to>
                                    </p:set>
                                    <p:anim calcmode="lin" valueType="num">
                                      <p:cBhvr additive="base">
                                        <p:cTn id="19" dur="1000" fill="hold"/>
                                        <p:tgtEl>
                                          <p:spTgt spid="237604"/>
                                        </p:tgtEl>
                                        <p:attrNameLst>
                                          <p:attrName>ppt_x</p:attrName>
                                        </p:attrNameLst>
                                      </p:cBhvr>
                                      <p:tavLst>
                                        <p:tav tm="0">
                                          <p:val>
                                            <p:strVal val="1+#ppt_w/2"/>
                                          </p:val>
                                        </p:tav>
                                        <p:tav tm="100000">
                                          <p:val>
                                            <p:strVal val="#ppt_x"/>
                                          </p:val>
                                        </p:tav>
                                      </p:tavLst>
                                    </p:anim>
                                    <p:anim calcmode="lin" valueType="num">
                                      <p:cBhvr additive="base">
                                        <p:cTn id="20" dur="1000" fill="hold"/>
                                        <p:tgtEl>
                                          <p:spTgt spid="23760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37586"/>
                                        </p:tgtEl>
                                        <p:attrNameLst>
                                          <p:attrName>style.visibility</p:attrName>
                                        </p:attrNameLst>
                                      </p:cBhvr>
                                      <p:to>
                                        <p:strVal val="visible"/>
                                      </p:to>
                                    </p:set>
                                    <p:anim calcmode="lin" valueType="num">
                                      <p:cBhvr additive="base">
                                        <p:cTn id="25" dur="1000" fill="hold"/>
                                        <p:tgtEl>
                                          <p:spTgt spid="237586"/>
                                        </p:tgtEl>
                                        <p:attrNameLst>
                                          <p:attrName>ppt_x</p:attrName>
                                        </p:attrNameLst>
                                      </p:cBhvr>
                                      <p:tavLst>
                                        <p:tav tm="0">
                                          <p:val>
                                            <p:strVal val="1+#ppt_w/2"/>
                                          </p:val>
                                        </p:tav>
                                        <p:tav tm="100000">
                                          <p:val>
                                            <p:strVal val="#ppt_x"/>
                                          </p:val>
                                        </p:tav>
                                      </p:tavLst>
                                    </p:anim>
                                    <p:anim calcmode="lin" valueType="num">
                                      <p:cBhvr additive="base">
                                        <p:cTn id="26" dur="1000" fill="hold"/>
                                        <p:tgtEl>
                                          <p:spTgt spid="237586"/>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37587"/>
                                        </p:tgtEl>
                                        <p:attrNameLst>
                                          <p:attrName>style.visibility</p:attrName>
                                        </p:attrNameLst>
                                      </p:cBhvr>
                                      <p:to>
                                        <p:strVal val="visible"/>
                                      </p:to>
                                    </p:set>
                                    <p:anim calcmode="lin" valueType="num">
                                      <p:cBhvr additive="base">
                                        <p:cTn id="31" dur="1000" fill="hold"/>
                                        <p:tgtEl>
                                          <p:spTgt spid="237587"/>
                                        </p:tgtEl>
                                        <p:attrNameLst>
                                          <p:attrName>ppt_x</p:attrName>
                                        </p:attrNameLst>
                                      </p:cBhvr>
                                      <p:tavLst>
                                        <p:tav tm="0">
                                          <p:val>
                                            <p:strVal val="0-#ppt_w/2"/>
                                          </p:val>
                                        </p:tav>
                                        <p:tav tm="100000">
                                          <p:val>
                                            <p:strVal val="#ppt_x"/>
                                          </p:val>
                                        </p:tav>
                                      </p:tavLst>
                                    </p:anim>
                                    <p:anim calcmode="lin" valueType="num">
                                      <p:cBhvr additive="base">
                                        <p:cTn id="32" dur="1000" fill="hold"/>
                                        <p:tgtEl>
                                          <p:spTgt spid="23758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37605"/>
                                        </p:tgtEl>
                                        <p:attrNameLst>
                                          <p:attrName>style.visibility</p:attrName>
                                        </p:attrNameLst>
                                      </p:cBhvr>
                                      <p:to>
                                        <p:strVal val="visible"/>
                                      </p:to>
                                    </p:set>
                                    <p:anim calcmode="lin" valueType="num">
                                      <p:cBhvr additive="base">
                                        <p:cTn id="35" dur="1000" fill="hold"/>
                                        <p:tgtEl>
                                          <p:spTgt spid="237605"/>
                                        </p:tgtEl>
                                        <p:attrNameLst>
                                          <p:attrName>ppt_x</p:attrName>
                                        </p:attrNameLst>
                                      </p:cBhvr>
                                      <p:tavLst>
                                        <p:tav tm="0">
                                          <p:val>
                                            <p:strVal val="0-#ppt_w/2"/>
                                          </p:val>
                                        </p:tav>
                                        <p:tav tm="100000">
                                          <p:val>
                                            <p:strVal val="#ppt_x"/>
                                          </p:val>
                                        </p:tav>
                                      </p:tavLst>
                                    </p:anim>
                                    <p:anim calcmode="lin" valueType="num">
                                      <p:cBhvr additive="base">
                                        <p:cTn id="36" dur="1000" fill="hold"/>
                                        <p:tgtEl>
                                          <p:spTgt spid="237605"/>
                                        </p:tgtEl>
                                        <p:attrNameLst>
                                          <p:attrName>ppt_y</p:attrName>
                                        </p:attrNameLst>
                                      </p:cBhvr>
                                      <p:tavLst>
                                        <p:tav tm="0">
                                          <p:val>
                                            <p:strVal val="#ppt_y"/>
                                          </p:val>
                                        </p:tav>
                                        <p:tav tm="100000">
                                          <p:val>
                                            <p:strVal val="#ppt_y"/>
                                          </p:val>
                                        </p:tav>
                                      </p:tavLst>
                                    </p:anim>
                                  </p:childTnLst>
                                </p:cTn>
                              </p:par>
                              <p:par>
                                <p:cTn id="37" presetID="9" presetClass="emph" presetSubtype="0" grpId="1" nodeType="withEffect">
                                  <p:stCondLst>
                                    <p:cond delay="0"/>
                                  </p:stCondLst>
                                  <p:childTnLst>
                                    <p:set>
                                      <p:cBhvr rctx="PPT">
                                        <p:cTn id="38" dur="indefinite"/>
                                        <p:tgtEl>
                                          <p:spTgt spid="237577"/>
                                        </p:tgtEl>
                                        <p:attrNameLst>
                                          <p:attrName>style.opacity</p:attrName>
                                        </p:attrNameLst>
                                      </p:cBhvr>
                                      <p:to>
                                        <p:strVal val="0.25"/>
                                      </p:to>
                                    </p:set>
                                    <p:animEffect filter="image" prLst="opacity: 0.25">
                                      <p:cBhvr rctx="IE">
                                        <p:cTn id="39" dur="indefinite"/>
                                        <p:tgtEl>
                                          <p:spTgt spid="237577"/>
                                        </p:tgtEl>
                                      </p:cBhvr>
                                    </p:animEffect>
                                  </p:childTnLst>
                                </p:cTn>
                              </p:par>
                              <p:par>
                                <p:cTn id="40" presetID="2" presetClass="entr" presetSubtype="8" fill="hold" grpId="0" nodeType="withEffect">
                                  <p:stCondLst>
                                    <p:cond delay="0"/>
                                  </p:stCondLst>
                                  <p:childTnLst>
                                    <p:set>
                                      <p:cBhvr>
                                        <p:cTn id="41" dur="1" fill="hold">
                                          <p:stCondLst>
                                            <p:cond delay="0"/>
                                          </p:stCondLst>
                                        </p:cTn>
                                        <p:tgtEl>
                                          <p:spTgt spid="237588"/>
                                        </p:tgtEl>
                                        <p:attrNameLst>
                                          <p:attrName>style.visibility</p:attrName>
                                        </p:attrNameLst>
                                      </p:cBhvr>
                                      <p:to>
                                        <p:strVal val="visible"/>
                                      </p:to>
                                    </p:set>
                                    <p:anim calcmode="lin" valueType="num">
                                      <p:cBhvr additive="base">
                                        <p:cTn id="42" dur="1000" fill="hold"/>
                                        <p:tgtEl>
                                          <p:spTgt spid="237588"/>
                                        </p:tgtEl>
                                        <p:attrNameLst>
                                          <p:attrName>ppt_x</p:attrName>
                                        </p:attrNameLst>
                                      </p:cBhvr>
                                      <p:tavLst>
                                        <p:tav tm="0">
                                          <p:val>
                                            <p:strVal val="0-#ppt_w/2"/>
                                          </p:val>
                                        </p:tav>
                                        <p:tav tm="100000">
                                          <p:val>
                                            <p:strVal val="#ppt_x"/>
                                          </p:val>
                                        </p:tav>
                                      </p:tavLst>
                                    </p:anim>
                                    <p:anim calcmode="lin" valueType="num">
                                      <p:cBhvr additive="base">
                                        <p:cTn id="43" dur="1000" fill="hold"/>
                                        <p:tgtEl>
                                          <p:spTgt spid="237588"/>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237607"/>
                                        </p:tgtEl>
                                        <p:attrNameLst>
                                          <p:attrName>style.visibility</p:attrName>
                                        </p:attrNameLst>
                                      </p:cBhvr>
                                      <p:to>
                                        <p:strVal val="visible"/>
                                      </p:to>
                                    </p:set>
                                    <p:anim calcmode="lin" valueType="num">
                                      <p:cBhvr additive="base">
                                        <p:cTn id="46" dur="1000" fill="hold"/>
                                        <p:tgtEl>
                                          <p:spTgt spid="237607"/>
                                        </p:tgtEl>
                                        <p:attrNameLst>
                                          <p:attrName>ppt_x</p:attrName>
                                        </p:attrNameLst>
                                      </p:cBhvr>
                                      <p:tavLst>
                                        <p:tav tm="0">
                                          <p:val>
                                            <p:strVal val="0-#ppt_w/2"/>
                                          </p:val>
                                        </p:tav>
                                        <p:tav tm="100000">
                                          <p:val>
                                            <p:strVal val="#ppt_x"/>
                                          </p:val>
                                        </p:tav>
                                      </p:tavLst>
                                    </p:anim>
                                    <p:anim calcmode="lin" valueType="num">
                                      <p:cBhvr additive="base">
                                        <p:cTn id="47" dur="1000" fill="hold"/>
                                        <p:tgtEl>
                                          <p:spTgt spid="237607"/>
                                        </p:tgtEl>
                                        <p:attrNameLst>
                                          <p:attrName>ppt_y</p:attrName>
                                        </p:attrNameLst>
                                      </p:cBhvr>
                                      <p:tavLst>
                                        <p:tav tm="0">
                                          <p:val>
                                            <p:strVal val="#ppt_y"/>
                                          </p:val>
                                        </p:tav>
                                        <p:tav tm="100000">
                                          <p:val>
                                            <p:strVal val="#ppt_y"/>
                                          </p:val>
                                        </p:tav>
                                      </p:tavLst>
                                    </p:anim>
                                  </p:childTnLst>
                                </p:cTn>
                              </p:par>
                              <p:par>
                                <p:cTn id="48" presetID="9" presetClass="emph" presetSubtype="0" grpId="1" nodeType="withEffect">
                                  <p:stCondLst>
                                    <p:cond delay="0"/>
                                  </p:stCondLst>
                                  <p:childTnLst>
                                    <p:set>
                                      <p:cBhvr rctx="PPT">
                                        <p:cTn id="49" dur="indefinite"/>
                                        <p:tgtEl>
                                          <p:spTgt spid="237578"/>
                                        </p:tgtEl>
                                        <p:attrNameLst>
                                          <p:attrName>style.opacity</p:attrName>
                                        </p:attrNameLst>
                                      </p:cBhvr>
                                      <p:to>
                                        <p:strVal val="0.25"/>
                                      </p:to>
                                    </p:set>
                                    <p:animEffect filter="image" prLst="opacity: 0.25">
                                      <p:cBhvr rctx="IE">
                                        <p:cTn id="50" dur="indefinite"/>
                                        <p:tgtEl>
                                          <p:spTgt spid="237578"/>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37589"/>
                                        </p:tgtEl>
                                        <p:attrNameLst>
                                          <p:attrName>style.visibility</p:attrName>
                                        </p:attrNameLst>
                                      </p:cBhvr>
                                      <p:to>
                                        <p:strVal val="visible"/>
                                      </p:to>
                                    </p:set>
                                    <p:anim calcmode="lin" valueType="num">
                                      <p:cBhvr additive="base">
                                        <p:cTn id="53" dur="1000" fill="hold"/>
                                        <p:tgtEl>
                                          <p:spTgt spid="237589"/>
                                        </p:tgtEl>
                                        <p:attrNameLst>
                                          <p:attrName>ppt_x</p:attrName>
                                        </p:attrNameLst>
                                      </p:cBhvr>
                                      <p:tavLst>
                                        <p:tav tm="0">
                                          <p:val>
                                            <p:strVal val="0-#ppt_w/2"/>
                                          </p:val>
                                        </p:tav>
                                        <p:tav tm="100000">
                                          <p:val>
                                            <p:strVal val="#ppt_x"/>
                                          </p:val>
                                        </p:tav>
                                      </p:tavLst>
                                    </p:anim>
                                    <p:anim calcmode="lin" valueType="num">
                                      <p:cBhvr additive="base">
                                        <p:cTn id="54" dur="1000" fill="hold"/>
                                        <p:tgtEl>
                                          <p:spTgt spid="237589"/>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237590"/>
                                        </p:tgtEl>
                                        <p:attrNameLst>
                                          <p:attrName>style.visibility</p:attrName>
                                        </p:attrNameLst>
                                      </p:cBhvr>
                                      <p:to>
                                        <p:strVal val="visible"/>
                                      </p:to>
                                    </p:set>
                                    <p:anim calcmode="lin" valueType="num">
                                      <p:cBhvr additive="base">
                                        <p:cTn id="57" dur="1000" fill="hold"/>
                                        <p:tgtEl>
                                          <p:spTgt spid="237590"/>
                                        </p:tgtEl>
                                        <p:attrNameLst>
                                          <p:attrName>ppt_x</p:attrName>
                                        </p:attrNameLst>
                                      </p:cBhvr>
                                      <p:tavLst>
                                        <p:tav tm="0">
                                          <p:val>
                                            <p:strVal val="0-#ppt_w/2"/>
                                          </p:val>
                                        </p:tav>
                                        <p:tav tm="100000">
                                          <p:val>
                                            <p:strVal val="#ppt_x"/>
                                          </p:val>
                                        </p:tav>
                                      </p:tavLst>
                                    </p:anim>
                                    <p:anim calcmode="lin" valueType="num">
                                      <p:cBhvr additive="base">
                                        <p:cTn id="58" dur="1000" fill="hold"/>
                                        <p:tgtEl>
                                          <p:spTgt spid="237590"/>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237608"/>
                                        </p:tgtEl>
                                        <p:attrNameLst>
                                          <p:attrName>style.visibility</p:attrName>
                                        </p:attrNameLst>
                                      </p:cBhvr>
                                      <p:to>
                                        <p:strVal val="visible"/>
                                      </p:to>
                                    </p:set>
                                    <p:anim calcmode="lin" valueType="num">
                                      <p:cBhvr additive="base">
                                        <p:cTn id="61" dur="1000" fill="hold"/>
                                        <p:tgtEl>
                                          <p:spTgt spid="237608"/>
                                        </p:tgtEl>
                                        <p:attrNameLst>
                                          <p:attrName>ppt_x</p:attrName>
                                        </p:attrNameLst>
                                      </p:cBhvr>
                                      <p:tavLst>
                                        <p:tav tm="0">
                                          <p:val>
                                            <p:strVal val="0-#ppt_w/2"/>
                                          </p:val>
                                        </p:tav>
                                        <p:tav tm="100000">
                                          <p:val>
                                            <p:strVal val="#ppt_x"/>
                                          </p:val>
                                        </p:tav>
                                      </p:tavLst>
                                    </p:anim>
                                    <p:anim calcmode="lin" valueType="num">
                                      <p:cBhvr additive="base">
                                        <p:cTn id="62" dur="1000" fill="hold"/>
                                        <p:tgtEl>
                                          <p:spTgt spid="237608"/>
                                        </p:tgtEl>
                                        <p:attrNameLst>
                                          <p:attrName>ppt_y</p:attrName>
                                        </p:attrNameLst>
                                      </p:cBhvr>
                                      <p:tavLst>
                                        <p:tav tm="0">
                                          <p:val>
                                            <p:strVal val="#ppt_y"/>
                                          </p:val>
                                        </p:tav>
                                        <p:tav tm="100000">
                                          <p:val>
                                            <p:strVal val="#ppt_y"/>
                                          </p:val>
                                        </p:tav>
                                      </p:tavLst>
                                    </p:anim>
                                  </p:childTnLst>
                                </p:cTn>
                              </p:par>
                              <p:par>
                                <p:cTn id="63" presetID="9" presetClass="emph" presetSubtype="0" grpId="1" nodeType="withEffect">
                                  <p:stCondLst>
                                    <p:cond delay="0"/>
                                  </p:stCondLst>
                                  <p:childTnLst>
                                    <p:set>
                                      <p:cBhvr rctx="PPT">
                                        <p:cTn id="64" dur="indefinite"/>
                                        <p:tgtEl>
                                          <p:spTgt spid="237579"/>
                                        </p:tgtEl>
                                        <p:attrNameLst>
                                          <p:attrName>style.opacity</p:attrName>
                                        </p:attrNameLst>
                                      </p:cBhvr>
                                      <p:to>
                                        <p:strVal val="0.25"/>
                                      </p:to>
                                    </p:set>
                                    <p:animEffect filter="image" prLst="opacity: 0.25">
                                      <p:cBhvr rctx="IE">
                                        <p:cTn id="65" dur="indefinite"/>
                                        <p:tgtEl>
                                          <p:spTgt spid="237579"/>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ntr" presetSubtype="8" fill="hold" grpId="0" nodeType="clickEffect">
                                  <p:stCondLst>
                                    <p:cond delay="0"/>
                                  </p:stCondLst>
                                  <p:childTnLst>
                                    <p:set>
                                      <p:cBhvr>
                                        <p:cTn id="69" dur="1" fill="hold">
                                          <p:stCondLst>
                                            <p:cond delay="0"/>
                                          </p:stCondLst>
                                        </p:cTn>
                                        <p:tgtEl>
                                          <p:spTgt spid="237591"/>
                                        </p:tgtEl>
                                        <p:attrNameLst>
                                          <p:attrName>style.visibility</p:attrName>
                                        </p:attrNameLst>
                                      </p:cBhvr>
                                      <p:to>
                                        <p:strVal val="visible"/>
                                      </p:to>
                                    </p:set>
                                    <p:anim calcmode="lin" valueType="num">
                                      <p:cBhvr additive="base">
                                        <p:cTn id="70" dur="1000" fill="hold"/>
                                        <p:tgtEl>
                                          <p:spTgt spid="237591"/>
                                        </p:tgtEl>
                                        <p:attrNameLst>
                                          <p:attrName>ppt_x</p:attrName>
                                        </p:attrNameLst>
                                      </p:cBhvr>
                                      <p:tavLst>
                                        <p:tav tm="0">
                                          <p:val>
                                            <p:strVal val="0-#ppt_w/2"/>
                                          </p:val>
                                        </p:tav>
                                        <p:tav tm="100000">
                                          <p:val>
                                            <p:strVal val="#ppt_x"/>
                                          </p:val>
                                        </p:tav>
                                      </p:tavLst>
                                    </p:anim>
                                    <p:anim calcmode="lin" valueType="num">
                                      <p:cBhvr additive="base">
                                        <p:cTn id="71" dur="1000" fill="hold"/>
                                        <p:tgtEl>
                                          <p:spTgt spid="237591"/>
                                        </p:tgtEl>
                                        <p:attrNameLst>
                                          <p:attrName>ppt_y</p:attrName>
                                        </p:attrNameLst>
                                      </p:cBhvr>
                                      <p:tavLst>
                                        <p:tav tm="0">
                                          <p:val>
                                            <p:strVal val="#ppt_y"/>
                                          </p:val>
                                        </p:tav>
                                        <p:tav tm="100000">
                                          <p:val>
                                            <p:strVal val="#ppt_y"/>
                                          </p:val>
                                        </p:tav>
                                      </p:tavLst>
                                    </p:anim>
                                  </p:childTnLst>
                                </p:cTn>
                              </p:par>
                              <p:par>
                                <p:cTn id="72" presetID="2" presetClass="entr" presetSubtype="8" fill="hold" grpId="0" nodeType="withEffect">
                                  <p:stCondLst>
                                    <p:cond delay="0"/>
                                  </p:stCondLst>
                                  <p:childTnLst>
                                    <p:set>
                                      <p:cBhvr>
                                        <p:cTn id="73" dur="1" fill="hold">
                                          <p:stCondLst>
                                            <p:cond delay="0"/>
                                          </p:stCondLst>
                                        </p:cTn>
                                        <p:tgtEl>
                                          <p:spTgt spid="237592"/>
                                        </p:tgtEl>
                                        <p:attrNameLst>
                                          <p:attrName>style.visibility</p:attrName>
                                        </p:attrNameLst>
                                      </p:cBhvr>
                                      <p:to>
                                        <p:strVal val="visible"/>
                                      </p:to>
                                    </p:set>
                                    <p:anim calcmode="lin" valueType="num">
                                      <p:cBhvr additive="base">
                                        <p:cTn id="74" dur="1000" fill="hold"/>
                                        <p:tgtEl>
                                          <p:spTgt spid="237592"/>
                                        </p:tgtEl>
                                        <p:attrNameLst>
                                          <p:attrName>ppt_x</p:attrName>
                                        </p:attrNameLst>
                                      </p:cBhvr>
                                      <p:tavLst>
                                        <p:tav tm="0">
                                          <p:val>
                                            <p:strVal val="0-#ppt_w/2"/>
                                          </p:val>
                                        </p:tav>
                                        <p:tav tm="100000">
                                          <p:val>
                                            <p:strVal val="#ppt_x"/>
                                          </p:val>
                                        </p:tav>
                                      </p:tavLst>
                                    </p:anim>
                                    <p:anim calcmode="lin" valueType="num">
                                      <p:cBhvr additive="base">
                                        <p:cTn id="75" dur="1000" fill="hold"/>
                                        <p:tgtEl>
                                          <p:spTgt spid="237592"/>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237615"/>
                                        </p:tgtEl>
                                        <p:attrNameLst>
                                          <p:attrName>style.visibility</p:attrName>
                                        </p:attrNameLst>
                                      </p:cBhvr>
                                      <p:to>
                                        <p:strVal val="visible"/>
                                      </p:to>
                                    </p:set>
                                    <p:anim calcmode="lin" valueType="num">
                                      <p:cBhvr additive="base">
                                        <p:cTn id="78" dur="1000" fill="hold"/>
                                        <p:tgtEl>
                                          <p:spTgt spid="237615"/>
                                        </p:tgtEl>
                                        <p:attrNameLst>
                                          <p:attrName>ppt_x</p:attrName>
                                        </p:attrNameLst>
                                      </p:cBhvr>
                                      <p:tavLst>
                                        <p:tav tm="0">
                                          <p:val>
                                            <p:strVal val="0-#ppt_w/2"/>
                                          </p:val>
                                        </p:tav>
                                        <p:tav tm="100000">
                                          <p:val>
                                            <p:strVal val="#ppt_x"/>
                                          </p:val>
                                        </p:tav>
                                      </p:tavLst>
                                    </p:anim>
                                    <p:anim calcmode="lin" valueType="num">
                                      <p:cBhvr additive="base">
                                        <p:cTn id="79" dur="1000" fill="hold"/>
                                        <p:tgtEl>
                                          <p:spTgt spid="237615"/>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237616"/>
                                        </p:tgtEl>
                                        <p:attrNameLst>
                                          <p:attrName>style.visibility</p:attrName>
                                        </p:attrNameLst>
                                      </p:cBhvr>
                                      <p:to>
                                        <p:strVal val="visible"/>
                                      </p:to>
                                    </p:set>
                                    <p:anim calcmode="lin" valueType="num">
                                      <p:cBhvr additive="base">
                                        <p:cTn id="82" dur="1000" fill="hold"/>
                                        <p:tgtEl>
                                          <p:spTgt spid="237616"/>
                                        </p:tgtEl>
                                        <p:attrNameLst>
                                          <p:attrName>ppt_x</p:attrName>
                                        </p:attrNameLst>
                                      </p:cBhvr>
                                      <p:tavLst>
                                        <p:tav tm="0">
                                          <p:val>
                                            <p:strVal val="0-#ppt_w/2"/>
                                          </p:val>
                                        </p:tav>
                                        <p:tav tm="100000">
                                          <p:val>
                                            <p:strVal val="#ppt_x"/>
                                          </p:val>
                                        </p:tav>
                                      </p:tavLst>
                                    </p:anim>
                                    <p:anim calcmode="lin" valueType="num">
                                      <p:cBhvr additive="base">
                                        <p:cTn id="83" dur="1000" fill="hold"/>
                                        <p:tgtEl>
                                          <p:spTgt spid="237616"/>
                                        </p:tgtEl>
                                        <p:attrNameLst>
                                          <p:attrName>ppt_y</p:attrName>
                                        </p:attrNameLst>
                                      </p:cBhvr>
                                      <p:tavLst>
                                        <p:tav tm="0">
                                          <p:val>
                                            <p:strVal val="#ppt_y"/>
                                          </p:val>
                                        </p:tav>
                                        <p:tav tm="100000">
                                          <p:val>
                                            <p:strVal val="#ppt_y"/>
                                          </p:val>
                                        </p:tav>
                                      </p:tavLst>
                                    </p:anim>
                                  </p:childTnLst>
                                </p:cTn>
                              </p:par>
                              <p:par>
                                <p:cTn id="84" presetID="2" presetClass="entr" presetSubtype="8" fill="hold" grpId="0" nodeType="withEffect">
                                  <p:stCondLst>
                                    <p:cond delay="0"/>
                                  </p:stCondLst>
                                  <p:childTnLst>
                                    <p:set>
                                      <p:cBhvr>
                                        <p:cTn id="85" dur="1" fill="hold">
                                          <p:stCondLst>
                                            <p:cond delay="0"/>
                                          </p:stCondLst>
                                        </p:cTn>
                                        <p:tgtEl>
                                          <p:spTgt spid="237593"/>
                                        </p:tgtEl>
                                        <p:attrNameLst>
                                          <p:attrName>style.visibility</p:attrName>
                                        </p:attrNameLst>
                                      </p:cBhvr>
                                      <p:to>
                                        <p:strVal val="visible"/>
                                      </p:to>
                                    </p:set>
                                    <p:anim calcmode="lin" valueType="num">
                                      <p:cBhvr additive="base">
                                        <p:cTn id="86" dur="1000" fill="hold"/>
                                        <p:tgtEl>
                                          <p:spTgt spid="237593"/>
                                        </p:tgtEl>
                                        <p:attrNameLst>
                                          <p:attrName>ppt_x</p:attrName>
                                        </p:attrNameLst>
                                      </p:cBhvr>
                                      <p:tavLst>
                                        <p:tav tm="0">
                                          <p:val>
                                            <p:strVal val="0-#ppt_w/2"/>
                                          </p:val>
                                        </p:tav>
                                        <p:tav tm="100000">
                                          <p:val>
                                            <p:strVal val="#ppt_x"/>
                                          </p:val>
                                        </p:tav>
                                      </p:tavLst>
                                    </p:anim>
                                    <p:anim calcmode="lin" valueType="num">
                                      <p:cBhvr additive="base">
                                        <p:cTn id="87" dur="1000" fill="hold"/>
                                        <p:tgtEl>
                                          <p:spTgt spid="237593"/>
                                        </p:tgtEl>
                                        <p:attrNameLst>
                                          <p:attrName>ppt_y</p:attrName>
                                        </p:attrNameLst>
                                      </p:cBhvr>
                                      <p:tavLst>
                                        <p:tav tm="0">
                                          <p:val>
                                            <p:strVal val="#ppt_y"/>
                                          </p:val>
                                        </p:tav>
                                        <p:tav tm="100000">
                                          <p:val>
                                            <p:strVal val="#ppt_y"/>
                                          </p:val>
                                        </p:tav>
                                      </p:tavLst>
                                    </p:anim>
                                  </p:childTnLst>
                                </p:cTn>
                              </p:par>
                              <p:par>
                                <p:cTn id="88" presetID="9" presetClass="emph" presetSubtype="0" grpId="1" nodeType="withEffect">
                                  <p:stCondLst>
                                    <p:cond delay="0"/>
                                  </p:stCondLst>
                                  <p:childTnLst>
                                    <p:set>
                                      <p:cBhvr rctx="PPT">
                                        <p:cTn id="89" dur="indefinite"/>
                                        <p:tgtEl>
                                          <p:spTgt spid="237580"/>
                                        </p:tgtEl>
                                        <p:attrNameLst>
                                          <p:attrName>style.opacity</p:attrName>
                                        </p:attrNameLst>
                                      </p:cBhvr>
                                      <p:to>
                                        <p:strVal val="0.25"/>
                                      </p:to>
                                    </p:set>
                                    <p:animEffect filter="image" prLst="opacity: 0.25">
                                      <p:cBhvr rctx="IE">
                                        <p:cTn id="90" dur="indefinite"/>
                                        <p:tgtEl>
                                          <p:spTgt spid="237580"/>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2" presetClass="entr" presetSubtype="8" fill="hold" grpId="0" nodeType="clickEffect">
                                  <p:stCondLst>
                                    <p:cond delay="0"/>
                                  </p:stCondLst>
                                  <p:childTnLst>
                                    <p:set>
                                      <p:cBhvr>
                                        <p:cTn id="94" dur="1" fill="hold">
                                          <p:stCondLst>
                                            <p:cond delay="0"/>
                                          </p:stCondLst>
                                        </p:cTn>
                                        <p:tgtEl>
                                          <p:spTgt spid="237617"/>
                                        </p:tgtEl>
                                        <p:attrNameLst>
                                          <p:attrName>style.visibility</p:attrName>
                                        </p:attrNameLst>
                                      </p:cBhvr>
                                      <p:to>
                                        <p:strVal val="visible"/>
                                      </p:to>
                                    </p:set>
                                    <p:anim calcmode="lin" valueType="num">
                                      <p:cBhvr additive="base">
                                        <p:cTn id="95" dur="1000" fill="hold"/>
                                        <p:tgtEl>
                                          <p:spTgt spid="237617"/>
                                        </p:tgtEl>
                                        <p:attrNameLst>
                                          <p:attrName>ppt_x</p:attrName>
                                        </p:attrNameLst>
                                      </p:cBhvr>
                                      <p:tavLst>
                                        <p:tav tm="0">
                                          <p:val>
                                            <p:strVal val="0-#ppt_w/2"/>
                                          </p:val>
                                        </p:tav>
                                        <p:tav tm="100000">
                                          <p:val>
                                            <p:strVal val="#ppt_x"/>
                                          </p:val>
                                        </p:tav>
                                      </p:tavLst>
                                    </p:anim>
                                    <p:anim calcmode="lin" valueType="num">
                                      <p:cBhvr additive="base">
                                        <p:cTn id="96" dur="1000" fill="hold"/>
                                        <p:tgtEl>
                                          <p:spTgt spid="237617"/>
                                        </p:tgtEl>
                                        <p:attrNameLst>
                                          <p:attrName>ppt_y</p:attrName>
                                        </p:attrNameLst>
                                      </p:cBhvr>
                                      <p:tavLst>
                                        <p:tav tm="0">
                                          <p:val>
                                            <p:strVal val="#ppt_y"/>
                                          </p:val>
                                        </p:tav>
                                        <p:tav tm="100000">
                                          <p:val>
                                            <p:strVal val="#ppt_y"/>
                                          </p:val>
                                        </p:tav>
                                      </p:tavLst>
                                    </p:anim>
                                  </p:childTnLst>
                                </p:cTn>
                              </p:par>
                              <p:par>
                                <p:cTn id="97" presetID="2" presetClass="entr" presetSubtype="8" fill="hold" grpId="0" nodeType="withEffect">
                                  <p:stCondLst>
                                    <p:cond delay="0"/>
                                  </p:stCondLst>
                                  <p:childTnLst>
                                    <p:set>
                                      <p:cBhvr>
                                        <p:cTn id="98" dur="1" fill="hold">
                                          <p:stCondLst>
                                            <p:cond delay="0"/>
                                          </p:stCondLst>
                                        </p:cTn>
                                        <p:tgtEl>
                                          <p:spTgt spid="237582"/>
                                        </p:tgtEl>
                                        <p:attrNameLst>
                                          <p:attrName>style.visibility</p:attrName>
                                        </p:attrNameLst>
                                      </p:cBhvr>
                                      <p:to>
                                        <p:strVal val="visible"/>
                                      </p:to>
                                    </p:set>
                                    <p:anim calcmode="lin" valueType="num">
                                      <p:cBhvr additive="base">
                                        <p:cTn id="99" dur="1000" fill="hold"/>
                                        <p:tgtEl>
                                          <p:spTgt spid="237582"/>
                                        </p:tgtEl>
                                        <p:attrNameLst>
                                          <p:attrName>ppt_x</p:attrName>
                                        </p:attrNameLst>
                                      </p:cBhvr>
                                      <p:tavLst>
                                        <p:tav tm="0">
                                          <p:val>
                                            <p:strVal val="0-#ppt_w/2"/>
                                          </p:val>
                                        </p:tav>
                                        <p:tav tm="100000">
                                          <p:val>
                                            <p:strVal val="#ppt_x"/>
                                          </p:val>
                                        </p:tav>
                                      </p:tavLst>
                                    </p:anim>
                                    <p:anim calcmode="lin" valueType="num">
                                      <p:cBhvr additive="base">
                                        <p:cTn id="100" dur="1000" fill="hold"/>
                                        <p:tgtEl>
                                          <p:spTgt spid="237582"/>
                                        </p:tgtEl>
                                        <p:attrNameLst>
                                          <p:attrName>ppt_y</p:attrName>
                                        </p:attrNameLst>
                                      </p:cBhvr>
                                      <p:tavLst>
                                        <p:tav tm="0">
                                          <p:val>
                                            <p:strVal val="#ppt_y"/>
                                          </p:val>
                                        </p:tav>
                                        <p:tav tm="100000">
                                          <p:val>
                                            <p:strVal val="#ppt_y"/>
                                          </p:val>
                                        </p:tav>
                                      </p:tavLst>
                                    </p:anim>
                                  </p:childTnLst>
                                </p:cTn>
                              </p:par>
                              <p:par>
                                <p:cTn id="101" presetID="9" presetClass="emph" presetSubtype="0" grpId="1" nodeType="withEffect">
                                  <p:stCondLst>
                                    <p:cond delay="0"/>
                                  </p:stCondLst>
                                  <p:childTnLst>
                                    <p:set>
                                      <p:cBhvr rctx="PPT">
                                        <p:cTn id="102" dur="indefinite"/>
                                        <p:tgtEl>
                                          <p:spTgt spid="237581"/>
                                        </p:tgtEl>
                                        <p:attrNameLst>
                                          <p:attrName>style.opacity</p:attrName>
                                        </p:attrNameLst>
                                      </p:cBhvr>
                                      <p:to>
                                        <p:strVal val="0.25"/>
                                      </p:to>
                                    </p:set>
                                    <p:animEffect filter="image" prLst="opacity: 0.25">
                                      <p:cBhvr rctx="IE">
                                        <p:cTn id="103" dur="indefinite"/>
                                        <p:tgtEl>
                                          <p:spTgt spid="237581"/>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2" presetClass="entr" presetSubtype="8" fill="hold" grpId="0" nodeType="clickEffect">
                                  <p:stCondLst>
                                    <p:cond delay="0"/>
                                  </p:stCondLst>
                                  <p:childTnLst>
                                    <p:set>
                                      <p:cBhvr>
                                        <p:cTn id="107" dur="1" fill="hold">
                                          <p:stCondLst>
                                            <p:cond delay="0"/>
                                          </p:stCondLst>
                                        </p:cTn>
                                        <p:tgtEl>
                                          <p:spTgt spid="237595"/>
                                        </p:tgtEl>
                                        <p:attrNameLst>
                                          <p:attrName>style.visibility</p:attrName>
                                        </p:attrNameLst>
                                      </p:cBhvr>
                                      <p:to>
                                        <p:strVal val="visible"/>
                                      </p:to>
                                    </p:set>
                                    <p:anim calcmode="lin" valueType="num">
                                      <p:cBhvr additive="base">
                                        <p:cTn id="108" dur="1000" fill="hold"/>
                                        <p:tgtEl>
                                          <p:spTgt spid="237595"/>
                                        </p:tgtEl>
                                        <p:attrNameLst>
                                          <p:attrName>ppt_x</p:attrName>
                                        </p:attrNameLst>
                                      </p:cBhvr>
                                      <p:tavLst>
                                        <p:tav tm="0">
                                          <p:val>
                                            <p:strVal val="0-#ppt_w/2"/>
                                          </p:val>
                                        </p:tav>
                                        <p:tav tm="100000">
                                          <p:val>
                                            <p:strVal val="#ppt_x"/>
                                          </p:val>
                                        </p:tav>
                                      </p:tavLst>
                                    </p:anim>
                                    <p:anim calcmode="lin" valueType="num">
                                      <p:cBhvr additive="base">
                                        <p:cTn id="109" dur="1000" fill="hold"/>
                                        <p:tgtEl>
                                          <p:spTgt spid="237595"/>
                                        </p:tgtEl>
                                        <p:attrNameLst>
                                          <p:attrName>ppt_y</p:attrName>
                                        </p:attrNameLst>
                                      </p:cBhvr>
                                      <p:tavLst>
                                        <p:tav tm="0">
                                          <p:val>
                                            <p:strVal val="#ppt_y"/>
                                          </p:val>
                                        </p:tav>
                                        <p:tav tm="100000">
                                          <p:val>
                                            <p:strVal val="#ppt_y"/>
                                          </p:val>
                                        </p:tav>
                                      </p:tavLst>
                                    </p:anim>
                                  </p:childTnLst>
                                </p:cTn>
                              </p:par>
                              <p:par>
                                <p:cTn id="110" presetID="2" presetClass="entr" presetSubtype="8" fill="hold" grpId="0" nodeType="withEffect">
                                  <p:stCondLst>
                                    <p:cond delay="0"/>
                                  </p:stCondLst>
                                  <p:childTnLst>
                                    <p:set>
                                      <p:cBhvr>
                                        <p:cTn id="111" dur="1" fill="hold">
                                          <p:stCondLst>
                                            <p:cond delay="0"/>
                                          </p:stCondLst>
                                        </p:cTn>
                                        <p:tgtEl>
                                          <p:spTgt spid="237618"/>
                                        </p:tgtEl>
                                        <p:attrNameLst>
                                          <p:attrName>style.visibility</p:attrName>
                                        </p:attrNameLst>
                                      </p:cBhvr>
                                      <p:to>
                                        <p:strVal val="visible"/>
                                      </p:to>
                                    </p:set>
                                    <p:anim calcmode="lin" valueType="num">
                                      <p:cBhvr additive="base">
                                        <p:cTn id="112" dur="1000" fill="hold"/>
                                        <p:tgtEl>
                                          <p:spTgt spid="237618"/>
                                        </p:tgtEl>
                                        <p:attrNameLst>
                                          <p:attrName>ppt_x</p:attrName>
                                        </p:attrNameLst>
                                      </p:cBhvr>
                                      <p:tavLst>
                                        <p:tav tm="0">
                                          <p:val>
                                            <p:strVal val="0-#ppt_w/2"/>
                                          </p:val>
                                        </p:tav>
                                        <p:tav tm="100000">
                                          <p:val>
                                            <p:strVal val="#ppt_x"/>
                                          </p:val>
                                        </p:tav>
                                      </p:tavLst>
                                    </p:anim>
                                    <p:anim calcmode="lin" valueType="num">
                                      <p:cBhvr additive="base">
                                        <p:cTn id="113" dur="1000" fill="hold"/>
                                        <p:tgtEl>
                                          <p:spTgt spid="237618"/>
                                        </p:tgtEl>
                                        <p:attrNameLst>
                                          <p:attrName>ppt_y</p:attrName>
                                        </p:attrNameLst>
                                      </p:cBhvr>
                                      <p:tavLst>
                                        <p:tav tm="0">
                                          <p:val>
                                            <p:strVal val="#ppt_y"/>
                                          </p:val>
                                        </p:tav>
                                        <p:tav tm="100000">
                                          <p:val>
                                            <p:strVal val="#ppt_y"/>
                                          </p:val>
                                        </p:tav>
                                      </p:tavLst>
                                    </p:anim>
                                  </p:childTnLst>
                                </p:cTn>
                              </p:par>
                              <p:par>
                                <p:cTn id="114" presetID="9" presetClass="emph" presetSubtype="0" grpId="1" nodeType="withEffect">
                                  <p:stCondLst>
                                    <p:cond delay="0"/>
                                  </p:stCondLst>
                                  <p:childTnLst>
                                    <p:set>
                                      <p:cBhvr rctx="PPT">
                                        <p:cTn id="115" dur="indefinite"/>
                                        <p:tgtEl>
                                          <p:spTgt spid="237594"/>
                                        </p:tgtEl>
                                        <p:attrNameLst>
                                          <p:attrName>style.opacity</p:attrName>
                                        </p:attrNameLst>
                                      </p:cBhvr>
                                      <p:to>
                                        <p:strVal val="0.25"/>
                                      </p:to>
                                    </p:set>
                                    <p:animEffect filter="image" prLst="opacity: 0.25">
                                      <p:cBhvr rctx="IE">
                                        <p:cTn id="116" dur="indefinite"/>
                                        <p:tgtEl>
                                          <p:spTgt spid="237594"/>
                                        </p:tgtEl>
                                      </p:cBhvr>
                                    </p:animEffect>
                                  </p:childTnLst>
                                </p:cTn>
                              </p:par>
                              <p:par>
                                <p:cTn id="117" presetID="2" presetClass="entr" presetSubtype="8" fill="hold" grpId="0" nodeType="withEffect">
                                  <p:stCondLst>
                                    <p:cond delay="0"/>
                                  </p:stCondLst>
                                  <p:childTnLst>
                                    <p:set>
                                      <p:cBhvr>
                                        <p:cTn id="118" dur="1" fill="hold">
                                          <p:stCondLst>
                                            <p:cond delay="0"/>
                                          </p:stCondLst>
                                        </p:cTn>
                                        <p:tgtEl>
                                          <p:spTgt spid="237598"/>
                                        </p:tgtEl>
                                        <p:attrNameLst>
                                          <p:attrName>style.visibility</p:attrName>
                                        </p:attrNameLst>
                                      </p:cBhvr>
                                      <p:to>
                                        <p:strVal val="visible"/>
                                      </p:to>
                                    </p:set>
                                    <p:anim calcmode="lin" valueType="num">
                                      <p:cBhvr additive="base">
                                        <p:cTn id="119" dur="1000" fill="hold"/>
                                        <p:tgtEl>
                                          <p:spTgt spid="237598"/>
                                        </p:tgtEl>
                                        <p:attrNameLst>
                                          <p:attrName>ppt_x</p:attrName>
                                        </p:attrNameLst>
                                      </p:cBhvr>
                                      <p:tavLst>
                                        <p:tav tm="0">
                                          <p:val>
                                            <p:strVal val="0-#ppt_w/2"/>
                                          </p:val>
                                        </p:tav>
                                        <p:tav tm="100000">
                                          <p:val>
                                            <p:strVal val="#ppt_x"/>
                                          </p:val>
                                        </p:tav>
                                      </p:tavLst>
                                    </p:anim>
                                    <p:anim calcmode="lin" valueType="num">
                                      <p:cBhvr additive="base">
                                        <p:cTn id="120" dur="1000" fill="hold"/>
                                        <p:tgtEl>
                                          <p:spTgt spid="237598"/>
                                        </p:tgtEl>
                                        <p:attrNameLst>
                                          <p:attrName>ppt_y</p:attrName>
                                        </p:attrNameLst>
                                      </p:cBhvr>
                                      <p:tavLst>
                                        <p:tav tm="0">
                                          <p:val>
                                            <p:strVal val="#ppt_y"/>
                                          </p:val>
                                        </p:tav>
                                        <p:tav tm="100000">
                                          <p:val>
                                            <p:strVal val="#ppt_y"/>
                                          </p:val>
                                        </p:tav>
                                      </p:tavLst>
                                    </p:anim>
                                  </p:childTnLst>
                                </p:cTn>
                              </p:par>
                              <p:par>
                                <p:cTn id="121" presetID="2" presetClass="entr" presetSubtype="8" fill="hold" grpId="0" nodeType="withEffect">
                                  <p:stCondLst>
                                    <p:cond delay="0"/>
                                  </p:stCondLst>
                                  <p:childTnLst>
                                    <p:set>
                                      <p:cBhvr>
                                        <p:cTn id="122" dur="1" fill="hold">
                                          <p:stCondLst>
                                            <p:cond delay="0"/>
                                          </p:stCondLst>
                                        </p:cTn>
                                        <p:tgtEl>
                                          <p:spTgt spid="237620"/>
                                        </p:tgtEl>
                                        <p:attrNameLst>
                                          <p:attrName>style.visibility</p:attrName>
                                        </p:attrNameLst>
                                      </p:cBhvr>
                                      <p:to>
                                        <p:strVal val="visible"/>
                                      </p:to>
                                    </p:set>
                                    <p:anim calcmode="lin" valueType="num">
                                      <p:cBhvr additive="base">
                                        <p:cTn id="123" dur="1000" fill="hold"/>
                                        <p:tgtEl>
                                          <p:spTgt spid="237620"/>
                                        </p:tgtEl>
                                        <p:attrNameLst>
                                          <p:attrName>ppt_x</p:attrName>
                                        </p:attrNameLst>
                                      </p:cBhvr>
                                      <p:tavLst>
                                        <p:tav tm="0">
                                          <p:val>
                                            <p:strVal val="0-#ppt_w/2"/>
                                          </p:val>
                                        </p:tav>
                                        <p:tav tm="100000">
                                          <p:val>
                                            <p:strVal val="#ppt_x"/>
                                          </p:val>
                                        </p:tav>
                                      </p:tavLst>
                                    </p:anim>
                                    <p:anim calcmode="lin" valueType="num">
                                      <p:cBhvr additive="base">
                                        <p:cTn id="124" dur="1000" fill="hold"/>
                                        <p:tgtEl>
                                          <p:spTgt spid="237620"/>
                                        </p:tgtEl>
                                        <p:attrNameLst>
                                          <p:attrName>ppt_y</p:attrName>
                                        </p:attrNameLst>
                                      </p:cBhvr>
                                      <p:tavLst>
                                        <p:tav tm="0">
                                          <p:val>
                                            <p:strVal val="#ppt_y"/>
                                          </p:val>
                                        </p:tav>
                                        <p:tav tm="100000">
                                          <p:val>
                                            <p:strVal val="#ppt_y"/>
                                          </p:val>
                                        </p:tav>
                                      </p:tavLst>
                                    </p:anim>
                                  </p:childTnLst>
                                </p:cTn>
                              </p:par>
                              <p:par>
                                <p:cTn id="125" presetID="9" presetClass="emph" presetSubtype="0" grpId="1" nodeType="withEffect">
                                  <p:stCondLst>
                                    <p:cond delay="0"/>
                                  </p:stCondLst>
                                  <p:childTnLst>
                                    <p:set>
                                      <p:cBhvr rctx="PPT">
                                        <p:cTn id="126" dur="indefinite"/>
                                        <p:tgtEl>
                                          <p:spTgt spid="237596"/>
                                        </p:tgtEl>
                                        <p:attrNameLst>
                                          <p:attrName>style.opacity</p:attrName>
                                        </p:attrNameLst>
                                      </p:cBhvr>
                                      <p:to>
                                        <p:strVal val="0.25"/>
                                      </p:to>
                                    </p:set>
                                    <p:animEffect filter="image" prLst="opacity: 0.25">
                                      <p:cBhvr rctx="IE">
                                        <p:cTn id="127" dur="indefinite"/>
                                        <p:tgtEl>
                                          <p:spTgt spid="237596"/>
                                        </p:tgtEl>
                                      </p:cBhvr>
                                    </p:animEffect>
                                  </p:childTnLst>
                                </p:cTn>
                              </p:par>
                              <p:par>
                                <p:cTn id="128" presetID="2" presetClass="entr" presetSubtype="8" fill="hold" grpId="0" nodeType="withEffect">
                                  <p:stCondLst>
                                    <p:cond delay="0"/>
                                  </p:stCondLst>
                                  <p:childTnLst>
                                    <p:set>
                                      <p:cBhvr>
                                        <p:cTn id="129" dur="1" fill="hold">
                                          <p:stCondLst>
                                            <p:cond delay="0"/>
                                          </p:stCondLst>
                                        </p:cTn>
                                        <p:tgtEl>
                                          <p:spTgt spid="237597"/>
                                        </p:tgtEl>
                                        <p:attrNameLst>
                                          <p:attrName>style.visibility</p:attrName>
                                        </p:attrNameLst>
                                      </p:cBhvr>
                                      <p:to>
                                        <p:strVal val="visible"/>
                                      </p:to>
                                    </p:set>
                                    <p:anim calcmode="lin" valueType="num">
                                      <p:cBhvr additive="base">
                                        <p:cTn id="130" dur="1000" fill="hold"/>
                                        <p:tgtEl>
                                          <p:spTgt spid="237597"/>
                                        </p:tgtEl>
                                        <p:attrNameLst>
                                          <p:attrName>ppt_x</p:attrName>
                                        </p:attrNameLst>
                                      </p:cBhvr>
                                      <p:tavLst>
                                        <p:tav tm="0">
                                          <p:val>
                                            <p:strVal val="0-#ppt_w/2"/>
                                          </p:val>
                                        </p:tav>
                                        <p:tav tm="100000">
                                          <p:val>
                                            <p:strVal val="#ppt_x"/>
                                          </p:val>
                                        </p:tav>
                                      </p:tavLst>
                                    </p:anim>
                                    <p:anim calcmode="lin" valueType="num">
                                      <p:cBhvr additive="base">
                                        <p:cTn id="131" dur="1000" fill="hold"/>
                                        <p:tgtEl>
                                          <p:spTgt spid="237597"/>
                                        </p:tgtEl>
                                        <p:attrNameLst>
                                          <p:attrName>ppt_y</p:attrName>
                                        </p:attrNameLst>
                                      </p:cBhvr>
                                      <p:tavLst>
                                        <p:tav tm="0">
                                          <p:val>
                                            <p:strVal val="#ppt_y"/>
                                          </p:val>
                                        </p:tav>
                                        <p:tav tm="100000">
                                          <p:val>
                                            <p:strVal val="#ppt_y"/>
                                          </p:val>
                                        </p:tav>
                                      </p:tavLst>
                                    </p:anim>
                                  </p:childTnLst>
                                </p:cTn>
                              </p:par>
                              <p:par>
                                <p:cTn id="132" presetID="2" presetClass="entr" presetSubtype="8" fill="hold" grpId="0" nodeType="withEffect">
                                  <p:stCondLst>
                                    <p:cond delay="0"/>
                                  </p:stCondLst>
                                  <p:childTnLst>
                                    <p:set>
                                      <p:cBhvr>
                                        <p:cTn id="133" dur="1" fill="hold">
                                          <p:stCondLst>
                                            <p:cond delay="0"/>
                                          </p:stCondLst>
                                        </p:cTn>
                                        <p:tgtEl>
                                          <p:spTgt spid="237619"/>
                                        </p:tgtEl>
                                        <p:attrNameLst>
                                          <p:attrName>style.visibility</p:attrName>
                                        </p:attrNameLst>
                                      </p:cBhvr>
                                      <p:to>
                                        <p:strVal val="visible"/>
                                      </p:to>
                                    </p:set>
                                    <p:anim calcmode="lin" valueType="num">
                                      <p:cBhvr additive="base">
                                        <p:cTn id="134" dur="1000" fill="hold"/>
                                        <p:tgtEl>
                                          <p:spTgt spid="237619"/>
                                        </p:tgtEl>
                                        <p:attrNameLst>
                                          <p:attrName>ppt_x</p:attrName>
                                        </p:attrNameLst>
                                      </p:cBhvr>
                                      <p:tavLst>
                                        <p:tav tm="0">
                                          <p:val>
                                            <p:strVal val="0-#ppt_w/2"/>
                                          </p:val>
                                        </p:tav>
                                        <p:tav tm="100000">
                                          <p:val>
                                            <p:strVal val="#ppt_x"/>
                                          </p:val>
                                        </p:tav>
                                      </p:tavLst>
                                    </p:anim>
                                    <p:anim calcmode="lin" valueType="num">
                                      <p:cBhvr additive="base">
                                        <p:cTn id="135" dur="1000" fill="hold"/>
                                        <p:tgtEl>
                                          <p:spTgt spid="237619"/>
                                        </p:tgtEl>
                                        <p:attrNameLst>
                                          <p:attrName>ppt_y</p:attrName>
                                        </p:attrNameLst>
                                      </p:cBhvr>
                                      <p:tavLst>
                                        <p:tav tm="0">
                                          <p:val>
                                            <p:strVal val="#ppt_y"/>
                                          </p:val>
                                        </p:tav>
                                        <p:tav tm="100000">
                                          <p:val>
                                            <p:strVal val="#ppt_y"/>
                                          </p:val>
                                        </p:tav>
                                      </p:tavLst>
                                    </p:anim>
                                  </p:childTnLst>
                                </p:cTn>
                              </p:par>
                              <p:par>
                                <p:cTn id="136" presetID="9" presetClass="emph" presetSubtype="0" grpId="1" nodeType="withEffect">
                                  <p:stCondLst>
                                    <p:cond delay="0"/>
                                  </p:stCondLst>
                                  <p:childTnLst>
                                    <p:set>
                                      <p:cBhvr rctx="PPT">
                                        <p:cTn id="137" dur="indefinite"/>
                                        <p:tgtEl>
                                          <p:spTgt spid="237584"/>
                                        </p:tgtEl>
                                        <p:attrNameLst>
                                          <p:attrName>style.opacity</p:attrName>
                                        </p:attrNameLst>
                                      </p:cBhvr>
                                      <p:to>
                                        <p:strVal val="0.25"/>
                                      </p:to>
                                    </p:set>
                                    <p:animEffect filter="image" prLst="opacity: 0.25">
                                      <p:cBhvr rctx="IE">
                                        <p:cTn id="138" dur="indefinite"/>
                                        <p:tgtEl>
                                          <p:spTgt spid="237584"/>
                                        </p:tgtEl>
                                      </p:cBhvr>
                                    </p:animEffect>
                                  </p:childTnLst>
                                </p:cTn>
                              </p:par>
                            </p:childTnLst>
                          </p:cTn>
                        </p:par>
                      </p:childTnLst>
                    </p:cTn>
                  </p:par>
                  <p:par>
                    <p:cTn id="139" fill="hold" nodeType="clickPar">
                      <p:stCondLst>
                        <p:cond delay="indefinite"/>
                      </p:stCondLst>
                      <p:childTnLst>
                        <p:par>
                          <p:cTn id="140" fill="hold" nodeType="withGroup">
                            <p:stCondLst>
                              <p:cond delay="0"/>
                            </p:stCondLst>
                            <p:childTnLst>
                              <p:par>
                                <p:cTn id="141" presetID="2" presetClass="entr" presetSubtype="8" fill="hold" grpId="0" nodeType="clickEffect">
                                  <p:stCondLst>
                                    <p:cond delay="0"/>
                                  </p:stCondLst>
                                  <p:childTnLst>
                                    <p:set>
                                      <p:cBhvr>
                                        <p:cTn id="142" dur="1" fill="hold">
                                          <p:stCondLst>
                                            <p:cond delay="0"/>
                                          </p:stCondLst>
                                        </p:cTn>
                                        <p:tgtEl>
                                          <p:spTgt spid="237599"/>
                                        </p:tgtEl>
                                        <p:attrNameLst>
                                          <p:attrName>style.visibility</p:attrName>
                                        </p:attrNameLst>
                                      </p:cBhvr>
                                      <p:to>
                                        <p:strVal val="visible"/>
                                      </p:to>
                                    </p:set>
                                    <p:anim calcmode="lin" valueType="num">
                                      <p:cBhvr additive="base">
                                        <p:cTn id="143" dur="1000" fill="hold"/>
                                        <p:tgtEl>
                                          <p:spTgt spid="237599"/>
                                        </p:tgtEl>
                                        <p:attrNameLst>
                                          <p:attrName>ppt_x</p:attrName>
                                        </p:attrNameLst>
                                      </p:cBhvr>
                                      <p:tavLst>
                                        <p:tav tm="0">
                                          <p:val>
                                            <p:strVal val="0-#ppt_w/2"/>
                                          </p:val>
                                        </p:tav>
                                        <p:tav tm="100000">
                                          <p:val>
                                            <p:strVal val="#ppt_x"/>
                                          </p:val>
                                        </p:tav>
                                      </p:tavLst>
                                    </p:anim>
                                    <p:anim calcmode="lin" valueType="num">
                                      <p:cBhvr additive="base">
                                        <p:cTn id="144" dur="1000" fill="hold"/>
                                        <p:tgtEl>
                                          <p:spTgt spid="237599"/>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237625"/>
                                        </p:tgtEl>
                                        <p:attrNameLst>
                                          <p:attrName>style.visibility</p:attrName>
                                        </p:attrNameLst>
                                      </p:cBhvr>
                                      <p:to>
                                        <p:strVal val="visible"/>
                                      </p:to>
                                    </p:set>
                                    <p:anim calcmode="lin" valueType="num">
                                      <p:cBhvr additive="base">
                                        <p:cTn id="147" dur="1000" fill="hold"/>
                                        <p:tgtEl>
                                          <p:spTgt spid="237625"/>
                                        </p:tgtEl>
                                        <p:attrNameLst>
                                          <p:attrName>ppt_x</p:attrName>
                                        </p:attrNameLst>
                                      </p:cBhvr>
                                      <p:tavLst>
                                        <p:tav tm="0">
                                          <p:val>
                                            <p:strVal val="0-#ppt_w/2"/>
                                          </p:val>
                                        </p:tav>
                                        <p:tav tm="100000">
                                          <p:val>
                                            <p:strVal val="#ppt_x"/>
                                          </p:val>
                                        </p:tav>
                                      </p:tavLst>
                                    </p:anim>
                                    <p:anim calcmode="lin" valueType="num">
                                      <p:cBhvr additive="base">
                                        <p:cTn id="148" dur="1000" fill="hold"/>
                                        <p:tgtEl>
                                          <p:spTgt spid="237625"/>
                                        </p:tgtEl>
                                        <p:attrNameLst>
                                          <p:attrName>ppt_y</p:attrName>
                                        </p:attrNameLst>
                                      </p:cBhvr>
                                      <p:tavLst>
                                        <p:tav tm="0">
                                          <p:val>
                                            <p:strVal val="#ppt_y"/>
                                          </p:val>
                                        </p:tav>
                                        <p:tav tm="100000">
                                          <p:val>
                                            <p:strVal val="#ppt_y"/>
                                          </p:val>
                                        </p:tav>
                                      </p:tavLst>
                                    </p:anim>
                                  </p:childTnLst>
                                </p:cTn>
                              </p:par>
                              <p:par>
                                <p:cTn id="149" presetID="9" presetClass="emph" presetSubtype="0" grpId="1" nodeType="withEffect">
                                  <p:stCondLst>
                                    <p:cond delay="0"/>
                                  </p:stCondLst>
                                  <p:childTnLst>
                                    <p:set>
                                      <p:cBhvr rctx="PPT">
                                        <p:cTn id="150" dur="indefinite"/>
                                        <p:tgtEl>
                                          <p:spTgt spid="237583"/>
                                        </p:tgtEl>
                                        <p:attrNameLst>
                                          <p:attrName>style.opacity</p:attrName>
                                        </p:attrNameLst>
                                      </p:cBhvr>
                                      <p:to>
                                        <p:strVal val="0.25"/>
                                      </p:to>
                                    </p:set>
                                    <p:animEffect filter="image" prLst="opacity: 0.25">
                                      <p:cBhvr rctx="IE">
                                        <p:cTn id="151" dur="indefinite"/>
                                        <p:tgtEl>
                                          <p:spTgt spid="2375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6" grpId="0" animBg="1"/>
      <p:bldP spid="237577" grpId="1"/>
      <p:bldP spid="237578" grpId="1"/>
      <p:bldP spid="237579" grpId="1"/>
      <p:bldP spid="237580" grpId="1"/>
      <p:bldP spid="237581" grpId="1"/>
      <p:bldP spid="237582" grpId="0"/>
      <p:bldP spid="237583" grpId="1"/>
      <p:bldP spid="237584" grpId="1"/>
      <p:bldP spid="237585" grpId="0"/>
      <p:bldP spid="237586" grpId="0"/>
      <p:bldP spid="237587" grpId="0"/>
      <p:bldP spid="237588" grpId="0"/>
      <p:bldP spid="237589" grpId="0"/>
      <p:bldP spid="237590" grpId="0"/>
      <p:bldP spid="237591" grpId="0"/>
      <p:bldP spid="237592" grpId="0"/>
      <p:bldP spid="237593" grpId="0"/>
      <p:bldP spid="237594" grpId="1"/>
      <p:bldP spid="237595" grpId="0"/>
      <p:bldP spid="237596" grpId="1"/>
      <p:bldP spid="237597" grpId="0"/>
      <p:bldP spid="237598" grpId="0"/>
      <p:bldP spid="237599" grpId="0"/>
      <p:bldP spid="237603" grpId="0" animBg="1"/>
      <p:bldP spid="237604" grpId="0"/>
      <p:bldP spid="237605" grpId="0"/>
      <p:bldP spid="237607" grpId="0"/>
      <p:bldP spid="237608" grpId="0"/>
      <p:bldP spid="237615" grpId="0"/>
      <p:bldP spid="237616" grpId="0"/>
      <p:bldP spid="237617" grpId="0"/>
      <p:bldP spid="237618" grpId="0"/>
      <p:bldP spid="237619" grpId="0"/>
      <p:bldP spid="237620" grpId="0"/>
      <p:bldP spid="2376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5419570" y="5386951"/>
            <a:ext cx="2636520" cy="10287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pPr>
            <a:endParaRPr lang="de-DE" sz="1500" dirty="0" smtClean="0">
              <a:solidFill>
                <a:schemeClr val="tx1"/>
              </a:solidFill>
            </a:endParaRPr>
          </a:p>
        </p:txBody>
      </p:sp>
      <p:sp>
        <p:nvSpPr>
          <p:cNvPr id="5" name="Text Box 11"/>
          <p:cNvSpPr txBox="1">
            <a:spLocks noChangeArrowheads="1"/>
          </p:cNvSpPr>
          <p:nvPr/>
        </p:nvSpPr>
        <p:spPr bwMode="auto">
          <a:xfrm>
            <a:off x="366676" y="111446"/>
            <a:ext cx="2666412" cy="586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20000"/>
              </a:spcBef>
              <a:buFont typeface="Arial" panose="020B0604020202020204" pitchFamily="34" charset="0"/>
              <a:buNone/>
            </a:pPr>
            <a:r>
              <a:rPr lang="de-DE" altLang="de-DE" sz="3200" b="1" dirty="0" smtClean="0">
                <a:latin typeface="+mn-lt"/>
              </a:rPr>
              <a:t>Stundentafel</a:t>
            </a:r>
            <a:endParaRPr lang="de-DE" altLang="de-DE" sz="3200" b="1" dirty="0">
              <a:latin typeface="+mn-lt"/>
            </a:endParaRP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445" y="631190"/>
            <a:ext cx="7973696" cy="5802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58465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5"/>
          <p:cNvSpPr>
            <a:spLocks noChangeArrowheads="1"/>
          </p:cNvSpPr>
          <p:nvPr/>
        </p:nvSpPr>
        <p:spPr bwMode="auto">
          <a:xfrm>
            <a:off x="4727575" y="898525"/>
            <a:ext cx="3876985" cy="5194845"/>
          </a:xfrm>
          <a:prstGeom prst="rect">
            <a:avLst/>
          </a:prstGeom>
          <a:solidFill>
            <a:srgbClr val="FFBA97">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9221" name="Rectangle 23"/>
          <p:cNvSpPr>
            <a:spLocks noChangeArrowheads="1"/>
          </p:cNvSpPr>
          <p:nvPr/>
        </p:nvSpPr>
        <p:spPr bwMode="auto">
          <a:xfrm>
            <a:off x="409575" y="898525"/>
            <a:ext cx="3959225" cy="5194845"/>
          </a:xfrm>
          <a:prstGeom prst="rect">
            <a:avLst/>
          </a:prstGeom>
          <a:solidFill>
            <a:srgbClr val="FFFF99">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9222" name="Text Box 11"/>
          <p:cNvSpPr txBox="1">
            <a:spLocks noChangeArrowheads="1"/>
          </p:cNvSpPr>
          <p:nvPr/>
        </p:nvSpPr>
        <p:spPr bwMode="auto">
          <a:xfrm>
            <a:off x="358775" y="179388"/>
            <a:ext cx="8371500" cy="71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20000"/>
              </a:spcBef>
              <a:buFont typeface="Arial" panose="020B0604020202020204" pitchFamily="34" charset="0"/>
              <a:buNone/>
            </a:pPr>
            <a:r>
              <a:rPr lang="de-DE" altLang="de-DE" sz="4000" b="1" dirty="0">
                <a:latin typeface="+mn-lt"/>
              </a:rPr>
              <a:t>Fremdsprachen </a:t>
            </a:r>
            <a:r>
              <a:rPr lang="de-DE" altLang="de-DE" sz="4000" b="1" dirty="0" smtClean="0">
                <a:latin typeface="+mn-lt"/>
              </a:rPr>
              <a:t>lernen für 5 und 6</a:t>
            </a:r>
            <a:endParaRPr lang="de-DE" altLang="de-DE" sz="4000" b="1" dirty="0">
              <a:latin typeface="+mn-lt"/>
            </a:endParaRPr>
          </a:p>
        </p:txBody>
      </p:sp>
      <p:sp>
        <p:nvSpPr>
          <p:cNvPr id="25615" name="Text Box 7"/>
          <p:cNvSpPr txBox="1">
            <a:spLocks noChangeArrowheads="1"/>
          </p:cNvSpPr>
          <p:nvPr/>
        </p:nvSpPr>
        <p:spPr bwMode="auto">
          <a:xfrm>
            <a:off x="409575" y="1346052"/>
            <a:ext cx="3410206"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eaLnBrk="0" hangingPunct="0">
              <a:tabLst>
                <a:tab pos="8074025" algn="r"/>
              </a:tabLst>
              <a:defRPr sz="900">
                <a:solidFill>
                  <a:schemeClr val="tx1"/>
                </a:solidFill>
                <a:latin typeface="Frutiger 45 Light" pitchFamily="34" charset="0"/>
                <a:ea typeface="Geneva" pitchFamily="47" charset="-128"/>
              </a:defRPr>
            </a:lvl1pPr>
            <a:lvl2pPr marL="742950" indent="-285750" eaLnBrk="0" hangingPunct="0">
              <a:tabLst>
                <a:tab pos="8074025" algn="r"/>
              </a:tabLst>
              <a:defRPr sz="900">
                <a:solidFill>
                  <a:schemeClr val="tx1"/>
                </a:solidFill>
                <a:latin typeface="Frutiger 45 Light" pitchFamily="34" charset="0"/>
                <a:ea typeface="Geneva" pitchFamily="47" charset="-128"/>
              </a:defRPr>
            </a:lvl2pPr>
            <a:lvl3pPr marL="1143000" indent="-228600" eaLnBrk="0" hangingPunct="0">
              <a:tabLst>
                <a:tab pos="8074025" algn="r"/>
              </a:tabLst>
              <a:defRPr sz="900">
                <a:solidFill>
                  <a:schemeClr val="tx1"/>
                </a:solidFill>
                <a:latin typeface="Frutiger 45 Light" pitchFamily="34" charset="0"/>
                <a:ea typeface="Geneva" pitchFamily="47" charset="-128"/>
              </a:defRPr>
            </a:lvl3pPr>
            <a:lvl4pPr marL="1600200" indent="-228600" eaLnBrk="0" hangingPunct="0">
              <a:tabLst>
                <a:tab pos="8074025" algn="r"/>
              </a:tabLst>
              <a:defRPr sz="900">
                <a:solidFill>
                  <a:schemeClr val="tx1"/>
                </a:solidFill>
                <a:latin typeface="Frutiger 45 Light" pitchFamily="34" charset="0"/>
                <a:ea typeface="Geneva" pitchFamily="47" charset="-128"/>
              </a:defRPr>
            </a:lvl4pPr>
            <a:lvl5pPr marL="2057400" indent="-228600" eaLnBrk="0" hangingPunct="0">
              <a:tabLst>
                <a:tab pos="8074025" algn="r"/>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9pPr>
          </a:lstStyle>
          <a:p>
            <a:pPr eaLnBrk="1" hangingPunct="1"/>
            <a:r>
              <a:rPr lang="de-DE" altLang="de-DE" sz="2400" b="1" dirty="0">
                <a:latin typeface="+mn-lt"/>
              </a:rPr>
              <a:t>Klassenstufen 5 und 6</a:t>
            </a:r>
          </a:p>
        </p:txBody>
      </p:sp>
      <p:sp>
        <p:nvSpPr>
          <p:cNvPr id="4" name="Text Box 7"/>
          <p:cNvSpPr txBox="1">
            <a:spLocks noChangeArrowheads="1"/>
          </p:cNvSpPr>
          <p:nvPr/>
        </p:nvSpPr>
        <p:spPr bwMode="auto">
          <a:xfrm>
            <a:off x="4727575" y="1346052"/>
            <a:ext cx="2744960"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eaLnBrk="0" hangingPunct="0">
              <a:tabLst>
                <a:tab pos="8074025" algn="r"/>
              </a:tabLst>
              <a:defRPr sz="900">
                <a:solidFill>
                  <a:schemeClr val="tx1"/>
                </a:solidFill>
                <a:latin typeface="Frutiger 45 Light" pitchFamily="34" charset="0"/>
                <a:ea typeface="Geneva" pitchFamily="47" charset="-128"/>
              </a:defRPr>
            </a:lvl1pPr>
            <a:lvl2pPr marL="742950" indent="-285750" eaLnBrk="0" hangingPunct="0">
              <a:tabLst>
                <a:tab pos="8074025" algn="r"/>
              </a:tabLst>
              <a:defRPr sz="900">
                <a:solidFill>
                  <a:schemeClr val="tx1"/>
                </a:solidFill>
                <a:latin typeface="Frutiger 45 Light" pitchFamily="34" charset="0"/>
                <a:ea typeface="Geneva" pitchFamily="47" charset="-128"/>
              </a:defRPr>
            </a:lvl2pPr>
            <a:lvl3pPr marL="1143000" indent="-228600" eaLnBrk="0" hangingPunct="0">
              <a:tabLst>
                <a:tab pos="8074025" algn="r"/>
              </a:tabLst>
              <a:defRPr sz="900">
                <a:solidFill>
                  <a:schemeClr val="tx1"/>
                </a:solidFill>
                <a:latin typeface="Frutiger 45 Light" pitchFamily="34" charset="0"/>
                <a:ea typeface="Geneva" pitchFamily="47" charset="-128"/>
              </a:defRPr>
            </a:lvl3pPr>
            <a:lvl4pPr marL="1600200" indent="-228600" eaLnBrk="0" hangingPunct="0">
              <a:tabLst>
                <a:tab pos="8074025" algn="r"/>
              </a:tabLst>
              <a:defRPr sz="900">
                <a:solidFill>
                  <a:schemeClr val="tx1"/>
                </a:solidFill>
                <a:latin typeface="Frutiger 45 Light" pitchFamily="34" charset="0"/>
                <a:ea typeface="Geneva" pitchFamily="47" charset="-128"/>
              </a:defRPr>
            </a:lvl4pPr>
            <a:lvl5pPr marL="2057400" indent="-228600" eaLnBrk="0" hangingPunct="0">
              <a:tabLst>
                <a:tab pos="8074025" algn="r"/>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9pPr>
          </a:lstStyle>
          <a:p>
            <a:pPr eaLnBrk="1" hangingPunct="1"/>
            <a:r>
              <a:rPr lang="de-DE" altLang="de-DE" sz="2400" b="1" dirty="0">
                <a:latin typeface="Saar" panose="00000500000000000000" pitchFamily="2" charset="0"/>
              </a:rPr>
              <a:t>ab Klassenstufe 5</a:t>
            </a:r>
          </a:p>
        </p:txBody>
      </p:sp>
      <p:sp>
        <p:nvSpPr>
          <p:cNvPr id="5" name="Text Box 7"/>
          <p:cNvSpPr txBox="1">
            <a:spLocks noChangeArrowheads="1"/>
          </p:cNvSpPr>
          <p:nvPr/>
        </p:nvSpPr>
        <p:spPr bwMode="auto">
          <a:xfrm>
            <a:off x="4727575" y="3722392"/>
            <a:ext cx="2744960"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eaLnBrk="0" hangingPunct="0">
              <a:tabLst>
                <a:tab pos="8074025" algn="r"/>
              </a:tabLst>
              <a:defRPr sz="900">
                <a:solidFill>
                  <a:schemeClr val="tx1"/>
                </a:solidFill>
                <a:latin typeface="Frutiger 45 Light" pitchFamily="34" charset="0"/>
                <a:ea typeface="Geneva" pitchFamily="47" charset="-128"/>
              </a:defRPr>
            </a:lvl1pPr>
            <a:lvl2pPr marL="742950" indent="-285750" eaLnBrk="0" hangingPunct="0">
              <a:tabLst>
                <a:tab pos="8074025" algn="r"/>
              </a:tabLst>
              <a:defRPr sz="900">
                <a:solidFill>
                  <a:schemeClr val="tx1"/>
                </a:solidFill>
                <a:latin typeface="Frutiger 45 Light" pitchFamily="34" charset="0"/>
                <a:ea typeface="Geneva" pitchFamily="47" charset="-128"/>
              </a:defRPr>
            </a:lvl2pPr>
            <a:lvl3pPr marL="1143000" indent="-228600" eaLnBrk="0" hangingPunct="0">
              <a:tabLst>
                <a:tab pos="8074025" algn="r"/>
              </a:tabLst>
              <a:defRPr sz="900">
                <a:solidFill>
                  <a:schemeClr val="tx1"/>
                </a:solidFill>
                <a:latin typeface="Frutiger 45 Light" pitchFamily="34" charset="0"/>
                <a:ea typeface="Geneva" pitchFamily="47" charset="-128"/>
              </a:defRPr>
            </a:lvl3pPr>
            <a:lvl4pPr marL="1600200" indent="-228600" eaLnBrk="0" hangingPunct="0">
              <a:tabLst>
                <a:tab pos="8074025" algn="r"/>
              </a:tabLst>
              <a:defRPr sz="900">
                <a:solidFill>
                  <a:schemeClr val="tx1"/>
                </a:solidFill>
                <a:latin typeface="Frutiger 45 Light" pitchFamily="34" charset="0"/>
                <a:ea typeface="Geneva" pitchFamily="47" charset="-128"/>
              </a:defRPr>
            </a:lvl4pPr>
            <a:lvl5pPr marL="2057400" indent="-228600" eaLnBrk="0" hangingPunct="0">
              <a:tabLst>
                <a:tab pos="8074025" algn="r"/>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9pPr>
          </a:lstStyle>
          <a:p>
            <a:pPr eaLnBrk="1" hangingPunct="1"/>
            <a:r>
              <a:rPr lang="de-DE" altLang="de-DE" sz="2400" b="1" dirty="0">
                <a:latin typeface="Saar" panose="00000500000000000000" pitchFamily="2" charset="0"/>
              </a:rPr>
              <a:t>ab Klassenstufe 6</a:t>
            </a:r>
          </a:p>
        </p:txBody>
      </p:sp>
      <p:sp>
        <p:nvSpPr>
          <p:cNvPr id="3" name="Rectangle 8"/>
          <p:cNvSpPr>
            <a:spLocks noChangeArrowheads="1"/>
          </p:cNvSpPr>
          <p:nvPr/>
        </p:nvSpPr>
        <p:spPr bwMode="auto">
          <a:xfrm>
            <a:off x="409575" y="1889125"/>
            <a:ext cx="39592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buFont typeface="Arial" panose="020B0604020202020204" pitchFamily="34" charset="0"/>
              <a:buNone/>
            </a:pPr>
            <a:r>
              <a:rPr lang="de-DE" altLang="de-DE" sz="1800" dirty="0">
                <a:solidFill>
                  <a:srgbClr val="000000"/>
                </a:solidFill>
                <a:latin typeface="Saar" panose="00000500000000000000" pitchFamily="2" charset="0"/>
              </a:rPr>
              <a:t>Alle </a:t>
            </a:r>
            <a:r>
              <a:rPr lang="de-DE" altLang="de-DE" sz="1800" dirty="0" err="1" smtClean="0">
                <a:solidFill>
                  <a:srgbClr val="000000"/>
                </a:solidFill>
                <a:latin typeface="Saar" panose="00000500000000000000" pitchFamily="2" charset="0"/>
              </a:rPr>
              <a:t>Schüler:innen</a:t>
            </a:r>
            <a:r>
              <a:rPr lang="de-DE" altLang="de-DE" sz="1800" dirty="0" smtClean="0">
                <a:solidFill>
                  <a:srgbClr val="000000"/>
                </a:solidFill>
                <a:latin typeface="Saar" panose="00000500000000000000" pitchFamily="2" charset="0"/>
              </a:rPr>
              <a:t> lernen</a:t>
            </a:r>
            <a:r>
              <a:rPr lang="de-DE" altLang="de-DE" sz="1800" dirty="0" smtClean="0">
                <a:latin typeface="Saar" panose="00000500000000000000" pitchFamily="2" charset="0"/>
              </a:rPr>
              <a:t> </a:t>
            </a:r>
            <a:r>
              <a:rPr lang="de-DE" altLang="de-DE" sz="1800" dirty="0">
                <a:solidFill>
                  <a:srgbClr val="000000"/>
                </a:solidFill>
                <a:latin typeface="Saar" panose="00000500000000000000" pitchFamily="2" charset="0"/>
              </a:rPr>
              <a:t/>
            </a:r>
            <a:br>
              <a:rPr lang="de-DE" altLang="de-DE" sz="1800" dirty="0">
                <a:solidFill>
                  <a:srgbClr val="000000"/>
                </a:solidFill>
                <a:latin typeface="Saar" panose="00000500000000000000" pitchFamily="2" charset="0"/>
              </a:rPr>
            </a:br>
            <a:r>
              <a:rPr lang="de-DE" altLang="de-DE" sz="1800" b="1" dirty="0">
                <a:solidFill>
                  <a:srgbClr val="000000"/>
                </a:solidFill>
                <a:latin typeface="Saar" panose="00000500000000000000" pitchFamily="2" charset="0"/>
              </a:rPr>
              <a:t>zwei Fremdsprachen:</a:t>
            </a:r>
            <a:endParaRPr lang="de-DE" altLang="de-DE" sz="1800" dirty="0">
              <a:solidFill>
                <a:srgbClr val="000000"/>
              </a:solidFill>
              <a:latin typeface="Saar" panose="00000500000000000000" pitchFamily="2" charset="0"/>
            </a:endParaRPr>
          </a:p>
        </p:txBody>
      </p:sp>
      <p:grpSp>
        <p:nvGrpSpPr>
          <p:cNvPr id="2" name="Group 27"/>
          <p:cNvGrpSpPr>
            <a:grpSpLocks/>
          </p:cNvGrpSpPr>
          <p:nvPr/>
        </p:nvGrpSpPr>
        <p:grpSpPr bwMode="auto">
          <a:xfrm>
            <a:off x="1309688" y="2878138"/>
            <a:ext cx="2159000" cy="449262"/>
            <a:chOff x="1813" y="1915"/>
            <a:chExt cx="2124" cy="226"/>
          </a:xfrm>
        </p:grpSpPr>
        <p:sp>
          <p:nvSpPr>
            <p:cNvPr id="9248" name="Line 23"/>
            <p:cNvSpPr>
              <a:spLocks noChangeShapeType="1"/>
            </p:cNvSpPr>
            <p:nvPr/>
          </p:nvSpPr>
          <p:spPr bwMode="auto">
            <a:xfrm flipH="1">
              <a:off x="1813" y="1915"/>
              <a:ext cx="1065" cy="226"/>
            </a:xfrm>
            <a:prstGeom prst="line">
              <a:avLst/>
            </a:prstGeom>
            <a:noFill/>
            <a:ln w="38100">
              <a:solidFill>
                <a:schemeClr val="tx1"/>
              </a:solidFill>
              <a:round/>
              <a:headEnd/>
              <a:tailEnd type="stealth" w="med" len="lg"/>
            </a:ln>
            <a:extLst>
              <a:ext uri="{909E8E84-426E-40DD-AFC4-6F175D3DCCD1}">
                <a14:hiddenFill xmlns:a14="http://schemas.microsoft.com/office/drawing/2010/main">
                  <a:noFill/>
                </a14:hiddenFill>
              </a:ext>
            </a:extLst>
          </p:spPr>
          <p:txBody>
            <a:bodyPr/>
            <a:lstStyle/>
            <a:p>
              <a:endParaRPr lang="de-DE"/>
            </a:p>
          </p:txBody>
        </p:sp>
        <p:sp>
          <p:nvSpPr>
            <p:cNvPr id="9249" name="Line 26"/>
            <p:cNvSpPr>
              <a:spLocks noChangeShapeType="1"/>
            </p:cNvSpPr>
            <p:nvPr/>
          </p:nvSpPr>
          <p:spPr bwMode="auto">
            <a:xfrm>
              <a:off x="2872" y="1915"/>
              <a:ext cx="1065" cy="226"/>
            </a:xfrm>
            <a:prstGeom prst="line">
              <a:avLst/>
            </a:prstGeom>
            <a:noFill/>
            <a:ln w="38100">
              <a:solidFill>
                <a:schemeClr val="tx1"/>
              </a:solidFill>
              <a:round/>
              <a:headEnd/>
              <a:tailEnd type="stealth" w="med" len="lg"/>
            </a:ln>
            <a:extLst>
              <a:ext uri="{909E8E84-426E-40DD-AFC4-6F175D3DCCD1}">
                <a14:hiddenFill xmlns:a14="http://schemas.microsoft.com/office/drawing/2010/main">
                  <a:noFill/>
                </a14:hiddenFill>
              </a:ext>
            </a:extLst>
          </p:spPr>
          <p:txBody>
            <a:bodyPr/>
            <a:lstStyle/>
            <a:p>
              <a:endParaRPr lang="de-DE"/>
            </a:p>
          </p:txBody>
        </p:sp>
      </p:grpSp>
      <p:sp>
        <p:nvSpPr>
          <p:cNvPr id="7" name="Rectangle 8"/>
          <p:cNvSpPr>
            <a:spLocks noChangeArrowheads="1"/>
          </p:cNvSpPr>
          <p:nvPr/>
        </p:nvSpPr>
        <p:spPr bwMode="auto">
          <a:xfrm>
            <a:off x="4727575" y="1889125"/>
            <a:ext cx="3959225"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buFont typeface="Arial" panose="020B0604020202020204" pitchFamily="34" charset="0"/>
              <a:buNone/>
            </a:pPr>
            <a:r>
              <a:rPr lang="de-DE" altLang="de-DE" sz="1600" dirty="0">
                <a:solidFill>
                  <a:srgbClr val="000000"/>
                </a:solidFill>
                <a:latin typeface="Saar" panose="00000500000000000000" pitchFamily="2" charset="0"/>
              </a:rPr>
              <a:t>Alle </a:t>
            </a:r>
            <a:r>
              <a:rPr lang="de-DE" altLang="de-DE" sz="1600" dirty="0" err="1" smtClean="0">
                <a:solidFill>
                  <a:srgbClr val="000000"/>
                </a:solidFill>
                <a:latin typeface="Saar" panose="00000500000000000000" pitchFamily="2" charset="0"/>
              </a:rPr>
              <a:t>Schüler:innen</a:t>
            </a:r>
            <a:r>
              <a:rPr lang="de-DE" altLang="de-DE" sz="1600" dirty="0" smtClean="0">
                <a:solidFill>
                  <a:srgbClr val="000000"/>
                </a:solidFill>
                <a:latin typeface="Saar" panose="00000500000000000000" pitchFamily="2" charset="0"/>
              </a:rPr>
              <a:t> lernen</a:t>
            </a:r>
            <a:r>
              <a:rPr lang="de-DE" altLang="de-DE" sz="1600" dirty="0">
                <a:solidFill>
                  <a:srgbClr val="000000"/>
                </a:solidFill>
                <a:latin typeface="Saar" panose="00000500000000000000" pitchFamily="2" charset="0"/>
              </a:rPr>
              <a:t/>
            </a:r>
            <a:br>
              <a:rPr lang="de-DE" altLang="de-DE" sz="1600" dirty="0">
                <a:solidFill>
                  <a:srgbClr val="000000"/>
                </a:solidFill>
                <a:latin typeface="Saar" panose="00000500000000000000" pitchFamily="2" charset="0"/>
              </a:rPr>
            </a:br>
            <a:r>
              <a:rPr lang="de-DE" altLang="de-DE" sz="1600" dirty="0">
                <a:solidFill>
                  <a:srgbClr val="000000"/>
                </a:solidFill>
                <a:latin typeface="Saar" panose="00000500000000000000" pitchFamily="2" charset="0"/>
              </a:rPr>
              <a:t>entsprechend dem Angebot der Schule </a:t>
            </a:r>
            <a:r>
              <a:rPr lang="de-DE" altLang="de-DE" sz="1600" b="1" dirty="0">
                <a:solidFill>
                  <a:srgbClr val="000000"/>
                </a:solidFill>
                <a:latin typeface="Saar" panose="00000500000000000000" pitchFamily="2" charset="0"/>
              </a:rPr>
              <a:t>eine</a:t>
            </a:r>
            <a:r>
              <a:rPr lang="de-DE" altLang="de-DE" sz="1800" dirty="0">
                <a:solidFill>
                  <a:srgbClr val="000000"/>
                </a:solidFill>
                <a:latin typeface="Saar" panose="00000500000000000000" pitchFamily="2" charset="0"/>
              </a:rPr>
              <a:t> </a:t>
            </a:r>
            <a:br>
              <a:rPr lang="de-DE" altLang="de-DE" sz="1800" dirty="0">
                <a:solidFill>
                  <a:srgbClr val="000000"/>
                </a:solidFill>
                <a:latin typeface="Saar" panose="00000500000000000000" pitchFamily="2" charset="0"/>
              </a:rPr>
            </a:br>
            <a:r>
              <a:rPr lang="de-DE" altLang="de-DE" sz="1800" b="1" dirty="0">
                <a:solidFill>
                  <a:srgbClr val="FF0000"/>
                </a:solidFill>
                <a:latin typeface="Saar" panose="00000500000000000000" pitchFamily="2" charset="0"/>
              </a:rPr>
              <a:t>erste </a:t>
            </a:r>
            <a:r>
              <a:rPr lang="de-DE" altLang="de-DE" sz="1800" b="1" dirty="0" smtClean="0">
                <a:solidFill>
                  <a:srgbClr val="FF0000"/>
                </a:solidFill>
                <a:latin typeface="Saar" panose="00000500000000000000" pitchFamily="2" charset="0"/>
              </a:rPr>
              <a:t>Fremdsprache </a:t>
            </a:r>
          </a:p>
        </p:txBody>
      </p:sp>
      <p:sp>
        <p:nvSpPr>
          <p:cNvPr id="9" name="Rectangle 8"/>
          <p:cNvSpPr>
            <a:spLocks noChangeArrowheads="1"/>
          </p:cNvSpPr>
          <p:nvPr/>
        </p:nvSpPr>
        <p:spPr bwMode="auto">
          <a:xfrm>
            <a:off x="4727575" y="4260851"/>
            <a:ext cx="3959225"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buFont typeface="Arial" panose="020B0604020202020204" pitchFamily="34" charset="0"/>
              <a:buNone/>
            </a:pPr>
            <a:r>
              <a:rPr lang="de-DE" altLang="de-DE" sz="1600" dirty="0">
                <a:solidFill>
                  <a:srgbClr val="000000"/>
                </a:solidFill>
                <a:latin typeface="Saar" panose="00000500000000000000" pitchFamily="2" charset="0"/>
              </a:rPr>
              <a:t>Alle Schülerinnen und Schüler lernen</a:t>
            </a:r>
            <a:br>
              <a:rPr lang="de-DE" altLang="de-DE" sz="1600" dirty="0">
                <a:solidFill>
                  <a:srgbClr val="000000"/>
                </a:solidFill>
                <a:latin typeface="Saar" panose="00000500000000000000" pitchFamily="2" charset="0"/>
              </a:rPr>
            </a:br>
            <a:r>
              <a:rPr lang="de-DE" altLang="de-DE" sz="1600" dirty="0">
                <a:solidFill>
                  <a:srgbClr val="000000"/>
                </a:solidFill>
                <a:latin typeface="Saar" panose="00000500000000000000" pitchFamily="2" charset="0"/>
              </a:rPr>
              <a:t>entsprechend dem Angebot der Schule </a:t>
            </a:r>
            <a:r>
              <a:rPr lang="de-DE" altLang="de-DE" sz="1600" b="1" dirty="0">
                <a:solidFill>
                  <a:srgbClr val="000000"/>
                </a:solidFill>
                <a:latin typeface="Saar" panose="00000500000000000000" pitchFamily="2" charset="0"/>
              </a:rPr>
              <a:t>eine</a:t>
            </a:r>
            <a:r>
              <a:rPr lang="de-DE" altLang="de-DE" sz="1600" dirty="0">
                <a:solidFill>
                  <a:srgbClr val="000000"/>
                </a:solidFill>
                <a:latin typeface="Saar" panose="00000500000000000000" pitchFamily="2" charset="0"/>
              </a:rPr>
              <a:t> </a:t>
            </a:r>
            <a:br>
              <a:rPr lang="de-DE" altLang="de-DE" sz="1600" dirty="0">
                <a:solidFill>
                  <a:srgbClr val="000000"/>
                </a:solidFill>
                <a:latin typeface="Saar" panose="00000500000000000000" pitchFamily="2" charset="0"/>
              </a:rPr>
            </a:br>
            <a:r>
              <a:rPr lang="de-DE" altLang="de-DE" sz="1800" b="1" dirty="0">
                <a:solidFill>
                  <a:srgbClr val="FF0000"/>
                </a:solidFill>
                <a:latin typeface="Saar" panose="00000500000000000000" pitchFamily="2" charset="0"/>
              </a:rPr>
              <a:t>zweite</a:t>
            </a:r>
            <a:r>
              <a:rPr lang="de-DE" altLang="de-DE" sz="1800" dirty="0">
                <a:solidFill>
                  <a:srgbClr val="FF0000"/>
                </a:solidFill>
                <a:latin typeface="Saar" panose="00000500000000000000" pitchFamily="2" charset="0"/>
              </a:rPr>
              <a:t> </a:t>
            </a:r>
            <a:r>
              <a:rPr lang="de-DE" altLang="de-DE" sz="1800" b="1" dirty="0">
                <a:solidFill>
                  <a:srgbClr val="FF0000"/>
                </a:solidFill>
                <a:latin typeface="Saar" panose="00000500000000000000" pitchFamily="2" charset="0"/>
              </a:rPr>
              <a:t>Fremdsprache</a:t>
            </a:r>
          </a:p>
        </p:txBody>
      </p:sp>
      <p:sp>
        <p:nvSpPr>
          <p:cNvPr id="11" name="Rectangle 8"/>
          <p:cNvSpPr>
            <a:spLocks noChangeArrowheads="1"/>
          </p:cNvSpPr>
          <p:nvPr/>
        </p:nvSpPr>
        <p:spPr bwMode="auto">
          <a:xfrm>
            <a:off x="412750" y="4227513"/>
            <a:ext cx="3959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buFont typeface="Arial" panose="020B0604020202020204" pitchFamily="34" charset="0"/>
              <a:buNone/>
            </a:pPr>
            <a:r>
              <a:rPr lang="de-DE" altLang="de-DE" sz="1400" dirty="0">
                <a:solidFill>
                  <a:srgbClr val="000000"/>
                </a:solidFill>
                <a:latin typeface="Saar" panose="00000500000000000000" pitchFamily="2" charset="0"/>
              </a:rPr>
              <a:t>entsprechend dem Angebot der Schule</a:t>
            </a:r>
          </a:p>
        </p:txBody>
      </p:sp>
      <p:sp>
        <p:nvSpPr>
          <p:cNvPr id="241726" name="AutoShape 62"/>
          <p:cNvSpPr>
            <a:spLocks noChangeArrowheads="1"/>
          </p:cNvSpPr>
          <p:nvPr/>
        </p:nvSpPr>
        <p:spPr bwMode="auto">
          <a:xfrm>
            <a:off x="455613" y="3417888"/>
            <a:ext cx="1800225" cy="719137"/>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r>
              <a:rPr lang="de-DE" altLang="de-DE" sz="1400" b="1" dirty="0" smtClean="0">
                <a:solidFill>
                  <a:srgbClr val="FF0000"/>
                </a:solidFill>
                <a:latin typeface="Saar" panose="00000500000000000000" pitchFamily="2" charset="0"/>
              </a:rPr>
              <a:t>Erste Fremdsprach</a:t>
            </a:r>
            <a:r>
              <a:rPr lang="de-DE" altLang="de-DE" sz="1400" dirty="0" smtClean="0">
                <a:solidFill>
                  <a:srgbClr val="FF0000"/>
                </a:solidFill>
                <a:latin typeface="Saar" panose="00000500000000000000" pitchFamily="2" charset="0"/>
              </a:rPr>
              <a:t>e</a:t>
            </a:r>
          </a:p>
          <a:p>
            <a:pPr algn="ctr"/>
            <a:r>
              <a:rPr lang="de-DE" altLang="de-DE" sz="1400" b="1" dirty="0" smtClean="0">
                <a:solidFill>
                  <a:srgbClr val="000000"/>
                </a:solidFill>
                <a:latin typeface="Saar" panose="00000500000000000000" pitchFamily="2" charset="0"/>
              </a:rPr>
              <a:t>Sprachlehrgang</a:t>
            </a:r>
            <a:r>
              <a:rPr lang="de-DE" altLang="de-DE" sz="1400" dirty="0">
                <a:solidFill>
                  <a:srgbClr val="000000"/>
                </a:solidFill>
                <a:latin typeface="Saar" panose="00000500000000000000" pitchFamily="2" charset="0"/>
              </a:rPr>
              <a:t/>
            </a:r>
            <a:br>
              <a:rPr lang="de-DE" altLang="de-DE" sz="1400" dirty="0">
                <a:solidFill>
                  <a:srgbClr val="000000"/>
                </a:solidFill>
                <a:latin typeface="Saar" panose="00000500000000000000" pitchFamily="2" charset="0"/>
              </a:rPr>
            </a:br>
            <a:r>
              <a:rPr lang="de-DE" altLang="de-DE" sz="1400" dirty="0">
                <a:solidFill>
                  <a:srgbClr val="000000"/>
                </a:solidFill>
                <a:latin typeface="Saar" panose="00000500000000000000" pitchFamily="2" charset="0"/>
              </a:rPr>
              <a:t>(4 Wochenstunden)</a:t>
            </a:r>
            <a:endParaRPr lang="de-DE" altLang="de-DE" sz="1400" dirty="0">
              <a:latin typeface="Saar" panose="00000500000000000000" pitchFamily="2" charset="0"/>
            </a:endParaRPr>
          </a:p>
        </p:txBody>
      </p:sp>
      <p:sp>
        <p:nvSpPr>
          <p:cNvPr id="241727" name="AutoShape 63"/>
          <p:cNvSpPr>
            <a:spLocks noChangeArrowheads="1"/>
          </p:cNvSpPr>
          <p:nvPr/>
        </p:nvSpPr>
        <p:spPr bwMode="auto">
          <a:xfrm>
            <a:off x="2517775" y="3417888"/>
            <a:ext cx="1800225" cy="809625"/>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buFont typeface="Arial" panose="020B0604020202020204" pitchFamily="34" charset="0"/>
              <a:buNone/>
            </a:pPr>
            <a:r>
              <a:rPr lang="de-DE" altLang="de-DE" sz="1400" b="1" dirty="0">
                <a:solidFill>
                  <a:srgbClr val="FF0000"/>
                </a:solidFill>
                <a:latin typeface="Saar" panose="00000500000000000000" pitchFamily="2" charset="0"/>
              </a:rPr>
              <a:t>w</a:t>
            </a:r>
            <a:r>
              <a:rPr lang="de-DE" altLang="de-DE" sz="1400" b="1" dirty="0" smtClean="0">
                <a:solidFill>
                  <a:srgbClr val="FF0000"/>
                </a:solidFill>
                <a:latin typeface="Saar" panose="00000500000000000000" pitchFamily="2" charset="0"/>
              </a:rPr>
              <a:t>eitere </a:t>
            </a:r>
          </a:p>
          <a:p>
            <a:pPr algn="ctr">
              <a:buFont typeface="Arial" panose="020B0604020202020204" pitchFamily="34" charset="0"/>
              <a:buNone/>
            </a:pPr>
            <a:r>
              <a:rPr lang="de-DE" altLang="de-DE" sz="1400" b="1" dirty="0" smtClean="0">
                <a:solidFill>
                  <a:srgbClr val="FF0000"/>
                </a:solidFill>
                <a:latin typeface="Saar" panose="00000500000000000000" pitchFamily="2" charset="0"/>
              </a:rPr>
              <a:t>Fremdsprache</a:t>
            </a:r>
          </a:p>
          <a:p>
            <a:pPr algn="ctr">
              <a:buFont typeface="Arial" panose="020B0604020202020204" pitchFamily="34" charset="0"/>
              <a:buNone/>
            </a:pPr>
            <a:r>
              <a:rPr lang="de-DE" altLang="de-DE" sz="1400" b="1" dirty="0" smtClean="0">
                <a:latin typeface="Saar" panose="00000500000000000000" pitchFamily="2" charset="0"/>
              </a:rPr>
              <a:t>Sprachkurs</a:t>
            </a:r>
            <a:r>
              <a:rPr lang="de-DE" altLang="de-DE" sz="1400" dirty="0">
                <a:latin typeface="Saar" panose="00000500000000000000" pitchFamily="2" charset="0"/>
              </a:rPr>
              <a:t/>
            </a:r>
            <a:br>
              <a:rPr lang="de-DE" altLang="de-DE" sz="1400" dirty="0">
                <a:latin typeface="Saar" panose="00000500000000000000" pitchFamily="2" charset="0"/>
              </a:rPr>
            </a:br>
            <a:r>
              <a:rPr lang="de-DE" altLang="de-DE" sz="1400" dirty="0">
                <a:solidFill>
                  <a:srgbClr val="000000"/>
                </a:solidFill>
                <a:latin typeface="Saar" panose="00000500000000000000" pitchFamily="2" charset="0"/>
              </a:rPr>
              <a:t>(2 Wochenstunden)</a:t>
            </a:r>
            <a:endParaRPr lang="de-DE" altLang="de-DE" sz="1400" dirty="0">
              <a:latin typeface="Saar" panose="00000500000000000000" pitchFamily="2" charset="0"/>
            </a:endParaRPr>
          </a:p>
        </p:txBody>
      </p:sp>
      <p:sp>
        <p:nvSpPr>
          <p:cNvPr id="6" name="Rectangle 8"/>
          <p:cNvSpPr>
            <a:spLocks noChangeArrowheads="1"/>
          </p:cNvSpPr>
          <p:nvPr/>
        </p:nvSpPr>
        <p:spPr bwMode="auto">
          <a:xfrm>
            <a:off x="2159000" y="5073650"/>
            <a:ext cx="4318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buFont typeface="Arial" panose="020B0604020202020204" pitchFamily="34" charset="0"/>
              <a:buNone/>
            </a:pPr>
            <a:r>
              <a:rPr lang="de-DE" altLang="de-DE" sz="1400" dirty="0">
                <a:solidFill>
                  <a:srgbClr val="000000"/>
                </a:solidFill>
                <a:latin typeface="Saar" panose="00000500000000000000" pitchFamily="2" charset="0"/>
              </a:rPr>
              <a:t>oder</a:t>
            </a:r>
          </a:p>
        </p:txBody>
      </p:sp>
      <p:sp>
        <p:nvSpPr>
          <p:cNvPr id="241729" name="AutoShape 65"/>
          <p:cNvSpPr>
            <a:spLocks noChangeArrowheads="1"/>
          </p:cNvSpPr>
          <p:nvPr/>
        </p:nvSpPr>
        <p:spPr bwMode="auto">
          <a:xfrm>
            <a:off x="455613" y="4687888"/>
            <a:ext cx="1800225" cy="360362"/>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buFont typeface="Arial" panose="020B0604020202020204" pitchFamily="34" charset="0"/>
              <a:buNone/>
            </a:pPr>
            <a:r>
              <a:rPr lang="de-DE" altLang="de-DE" sz="1800" b="1" dirty="0">
                <a:solidFill>
                  <a:srgbClr val="000000"/>
                </a:solidFill>
                <a:latin typeface="Saar" panose="00000500000000000000" pitchFamily="2" charset="0"/>
              </a:rPr>
              <a:t>Französisch</a:t>
            </a:r>
            <a:endParaRPr lang="de-DE" altLang="de-DE" sz="1800" dirty="0">
              <a:latin typeface="Saar" panose="00000500000000000000" pitchFamily="2" charset="0"/>
            </a:endParaRPr>
          </a:p>
        </p:txBody>
      </p:sp>
      <p:sp>
        <p:nvSpPr>
          <p:cNvPr id="241730" name="AutoShape 66"/>
          <p:cNvSpPr>
            <a:spLocks noChangeArrowheads="1"/>
          </p:cNvSpPr>
          <p:nvPr/>
        </p:nvSpPr>
        <p:spPr bwMode="auto">
          <a:xfrm>
            <a:off x="2517775" y="4687888"/>
            <a:ext cx="1800225" cy="360362"/>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buFont typeface="Arial" panose="020B0604020202020204" pitchFamily="34" charset="0"/>
              <a:buNone/>
            </a:pPr>
            <a:r>
              <a:rPr lang="de-DE" altLang="de-DE" sz="1800" b="1" dirty="0">
                <a:solidFill>
                  <a:srgbClr val="000000"/>
                </a:solidFill>
                <a:latin typeface="Saar" panose="00000500000000000000" pitchFamily="2" charset="0"/>
              </a:rPr>
              <a:t>Englisch</a:t>
            </a:r>
            <a:endParaRPr lang="de-DE" altLang="de-DE" sz="1800" dirty="0">
              <a:latin typeface="Saar" panose="00000500000000000000" pitchFamily="2" charset="0"/>
            </a:endParaRPr>
          </a:p>
        </p:txBody>
      </p:sp>
      <p:sp>
        <p:nvSpPr>
          <p:cNvPr id="241731" name="AutoShape 67"/>
          <p:cNvSpPr>
            <a:spLocks noChangeArrowheads="1"/>
          </p:cNvSpPr>
          <p:nvPr/>
        </p:nvSpPr>
        <p:spPr bwMode="auto">
          <a:xfrm>
            <a:off x="455613" y="5360988"/>
            <a:ext cx="1800225" cy="360362"/>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buFont typeface="Arial" panose="020B0604020202020204" pitchFamily="34" charset="0"/>
              <a:buNone/>
            </a:pPr>
            <a:r>
              <a:rPr lang="de-DE" altLang="de-DE" sz="1800" b="1" dirty="0">
                <a:solidFill>
                  <a:srgbClr val="000000"/>
                </a:solidFill>
                <a:latin typeface="Saar" panose="00000500000000000000" pitchFamily="2" charset="0"/>
              </a:rPr>
              <a:t>Englisch</a:t>
            </a:r>
            <a:endParaRPr lang="de-DE" altLang="de-DE" sz="1800" dirty="0">
              <a:latin typeface="Saar" panose="00000500000000000000" pitchFamily="2" charset="0"/>
            </a:endParaRPr>
          </a:p>
        </p:txBody>
      </p:sp>
      <p:sp>
        <p:nvSpPr>
          <p:cNvPr id="241732" name="AutoShape 68"/>
          <p:cNvSpPr>
            <a:spLocks noChangeArrowheads="1"/>
          </p:cNvSpPr>
          <p:nvPr/>
        </p:nvSpPr>
        <p:spPr bwMode="auto">
          <a:xfrm>
            <a:off x="2517775" y="5360988"/>
            <a:ext cx="1800225" cy="360362"/>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buFont typeface="Arial" panose="020B0604020202020204" pitchFamily="34" charset="0"/>
              <a:buNone/>
            </a:pPr>
            <a:r>
              <a:rPr lang="de-DE" altLang="de-DE" sz="1800" b="1" dirty="0">
                <a:solidFill>
                  <a:srgbClr val="000000"/>
                </a:solidFill>
                <a:latin typeface="Saar" panose="00000500000000000000" pitchFamily="2" charset="0"/>
              </a:rPr>
              <a:t>Französisch</a:t>
            </a:r>
            <a:endParaRPr lang="de-DE" altLang="de-DE" sz="1800" dirty="0">
              <a:latin typeface="Saar" panose="00000500000000000000" pitchFamily="2" charset="0"/>
            </a:endParaRPr>
          </a:p>
        </p:txBody>
      </p:sp>
      <p:sp>
        <p:nvSpPr>
          <p:cNvPr id="12" name="Rectangle 8"/>
          <p:cNvSpPr>
            <a:spLocks noChangeArrowheads="1"/>
          </p:cNvSpPr>
          <p:nvPr/>
        </p:nvSpPr>
        <p:spPr bwMode="auto">
          <a:xfrm>
            <a:off x="2255838" y="4760913"/>
            <a:ext cx="2619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buFont typeface="Arial" panose="020B0604020202020204" pitchFamily="34" charset="0"/>
              <a:buNone/>
            </a:pPr>
            <a:r>
              <a:rPr lang="de-DE" altLang="de-DE" sz="1400" dirty="0">
                <a:solidFill>
                  <a:srgbClr val="000000"/>
                </a:solidFill>
                <a:latin typeface="Saar" panose="00000500000000000000" pitchFamily="2" charset="0"/>
              </a:rPr>
              <a:t>+</a:t>
            </a:r>
          </a:p>
        </p:txBody>
      </p:sp>
      <p:sp>
        <p:nvSpPr>
          <p:cNvPr id="13" name="Rectangle 8"/>
          <p:cNvSpPr>
            <a:spLocks noChangeArrowheads="1"/>
          </p:cNvSpPr>
          <p:nvPr/>
        </p:nvSpPr>
        <p:spPr bwMode="auto">
          <a:xfrm>
            <a:off x="2255838" y="5434013"/>
            <a:ext cx="2619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buFont typeface="Arial" panose="020B0604020202020204" pitchFamily="34" charset="0"/>
              <a:buNone/>
            </a:pPr>
            <a:r>
              <a:rPr lang="de-DE" altLang="de-DE" sz="1400" dirty="0">
                <a:solidFill>
                  <a:srgbClr val="000000"/>
                </a:solidFill>
                <a:latin typeface="Saar" panose="00000500000000000000" pitchFamily="2" charset="0"/>
              </a:rPr>
              <a:t>+</a:t>
            </a:r>
          </a:p>
        </p:txBody>
      </p:sp>
      <p:sp>
        <p:nvSpPr>
          <p:cNvPr id="241736" name="AutoShape 72"/>
          <p:cNvSpPr>
            <a:spLocks noChangeArrowheads="1"/>
          </p:cNvSpPr>
          <p:nvPr/>
        </p:nvSpPr>
        <p:spPr bwMode="auto">
          <a:xfrm>
            <a:off x="4866635" y="3147218"/>
            <a:ext cx="3598863" cy="360363"/>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buFont typeface="Arial" panose="020B0604020202020204" pitchFamily="34" charset="0"/>
              <a:buNone/>
            </a:pPr>
            <a:r>
              <a:rPr lang="de-DE" altLang="de-DE" sz="1800" b="1" dirty="0">
                <a:solidFill>
                  <a:srgbClr val="000000"/>
                </a:solidFill>
                <a:latin typeface="Saar" panose="00000500000000000000" pitchFamily="2" charset="0"/>
              </a:rPr>
              <a:t>Fr </a:t>
            </a:r>
            <a:r>
              <a:rPr lang="de-DE" altLang="de-DE" sz="1400" dirty="0">
                <a:solidFill>
                  <a:srgbClr val="000000"/>
                </a:solidFill>
                <a:latin typeface="Saar" panose="00000500000000000000" pitchFamily="2" charset="0"/>
              </a:rPr>
              <a:t>oder</a:t>
            </a:r>
            <a:r>
              <a:rPr lang="de-DE" altLang="de-DE" sz="1800" b="1" dirty="0">
                <a:solidFill>
                  <a:srgbClr val="000000"/>
                </a:solidFill>
                <a:latin typeface="Saar" panose="00000500000000000000" pitchFamily="2" charset="0"/>
              </a:rPr>
              <a:t> En </a:t>
            </a:r>
            <a:r>
              <a:rPr lang="de-DE" altLang="de-DE" sz="1400" dirty="0">
                <a:solidFill>
                  <a:srgbClr val="000000"/>
                </a:solidFill>
                <a:latin typeface="Saar" panose="00000500000000000000" pitchFamily="2" charset="0"/>
              </a:rPr>
              <a:t>oder</a:t>
            </a:r>
            <a:r>
              <a:rPr lang="de-DE" altLang="de-DE" sz="1800" b="1" dirty="0">
                <a:solidFill>
                  <a:srgbClr val="000000"/>
                </a:solidFill>
                <a:latin typeface="Saar" panose="00000500000000000000" pitchFamily="2" charset="0"/>
              </a:rPr>
              <a:t> La</a:t>
            </a:r>
            <a:endParaRPr lang="de-DE" altLang="de-DE" sz="1800" dirty="0">
              <a:latin typeface="Saar" panose="00000500000000000000" pitchFamily="2" charset="0"/>
            </a:endParaRPr>
          </a:p>
        </p:txBody>
      </p:sp>
      <p:sp>
        <p:nvSpPr>
          <p:cNvPr id="9244" name="Text Box 8"/>
          <p:cNvSpPr txBox="1">
            <a:spLocks noChangeArrowheads="1"/>
          </p:cNvSpPr>
          <p:nvPr/>
        </p:nvSpPr>
        <p:spPr bwMode="auto">
          <a:xfrm>
            <a:off x="411163" y="898525"/>
            <a:ext cx="2510624" cy="369332"/>
          </a:xfrm>
          <a:prstGeom prst="rect">
            <a:avLst/>
          </a:prstGeom>
          <a:solidFill>
            <a:srgbClr val="92D050"/>
          </a:solidFill>
          <a:ln>
            <a:noFill/>
          </a:ln>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800" b="1" dirty="0">
                <a:latin typeface="+mn-lt"/>
              </a:rPr>
              <a:t>Gemeinschaftsschule</a:t>
            </a:r>
          </a:p>
        </p:txBody>
      </p:sp>
      <p:sp>
        <p:nvSpPr>
          <p:cNvPr id="9245" name="Text Box 8"/>
          <p:cNvSpPr txBox="1">
            <a:spLocks noChangeArrowheads="1"/>
          </p:cNvSpPr>
          <p:nvPr/>
        </p:nvSpPr>
        <p:spPr bwMode="auto">
          <a:xfrm>
            <a:off x="4727575" y="898525"/>
            <a:ext cx="1470274" cy="369332"/>
          </a:xfrm>
          <a:prstGeom prst="rect">
            <a:avLst/>
          </a:prstGeom>
          <a:solidFill>
            <a:srgbClr val="92D050"/>
          </a:solidFill>
          <a:ln>
            <a:noFill/>
          </a:ln>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800" b="1" dirty="0">
                <a:latin typeface="Saar" panose="00000500000000000000" pitchFamily="2" charset="0"/>
              </a:rPr>
              <a:t>Gymnasium</a:t>
            </a:r>
          </a:p>
        </p:txBody>
      </p:sp>
      <p:sp>
        <p:nvSpPr>
          <p:cNvPr id="10" name="AutoShape 72"/>
          <p:cNvSpPr>
            <a:spLocks noChangeArrowheads="1"/>
          </p:cNvSpPr>
          <p:nvPr/>
        </p:nvSpPr>
        <p:spPr bwMode="auto">
          <a:xfrm>
            <a:off x="4908550" y="5646738"/>
            <a:ext cx="3598863" cy="360362"/>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buFont typeface="Arial" panose="020B0604020202020204" pitchFamily="34" charset="0"/>
              <a:buNone/>
            </a:pPr>
            <a:r>
              <a:rPr lang="de-DE" altLang="de-DE" sz="1800" b="1" dirty="0">
                <a:solidFill>
                  <a:srgbClr val="000000"/>
                </a:solidFill>
                <a:latin typeface="Saar" panose="00000500000000000000" pitchFamily="2" charset="0"/>
              </a:rPr>
              <a:t>Fr </a:t>
            </a:r>
            <a:r>
              <a:rPr lang="de-DE" altLang="de-DE" sz="1400" dirty="0">
                <a:solidFill>
                  <a:srgbClr val="000000"/>
                </a:solidFill>
                <a:latin typeface="Saar" panose="00000500000000000000" pitchFamily="2" charset="0"/>
              </a:rPr>
              <a:t>oder</a:t>
            </a:r>
            <a:r>
              <a:rPr lang="de-DE" altLang="de-DE" sz="1800" b="1" dirty="0">
                <a:solidFill>
                  <a:srgbClr val="000000"/>
                </a:solidFill>
                <a:latin typeface="Saar" panose="00000500000000000000" pitchFamily="2" charset="0"/>
              </a:rPr>
              <a:t> En </a:t>
            </a:r>
            <a:r>
              <a:rPr lang="de-DE" altLang="de-DE" sz="1400" dirty="0">
                <a:solidFill>
                  <a:srgbClr val="000000"/>
                </a:solidFill>
                <a:latin typeface="Saar" panose="00000500000000000000" pitchFamily="2" charset="0"/>
              </a:rPr>
              <a:t>oder</a:t>
            </a:r>
            <a:r>
              <a:rPr lang="de-DE" altLang="de-DE" sz="1800" b="1" dirty="0">
                <a:solidFill>
                  <a:srgbClr val="000000"/>
                </a:solidFill>
                <a:latin typeface="Saar" panose="00000500000000000000" pitchFamily="2" charset="0"/>
              </a:rPr>
              <a:t> La</a:t>
            </a:r>
            <a:endParaRPr lang="de-DE" altLang="de-DE" sz="1800" dirty="0">
              <a:latin typeface="Saar" panose="00000500000000000000" pitchFamily="2" charset="0"/>
            </a:endParaRPr>
          </a:p>
        </p:txBody>
      </p:sp>
      <p:sp>
        <p:nvSpPr>
          <p:cNvPr id="34"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09.11.2022</a:t>
            </a:fld>
            <a:endParaRPr lang="de-DE" sz="1000" dirty="0"/>
          </a:p>
        </p:txBody>
      </p:sp>
    </p:spTree>
    <p:extLst>
      <p:ext uri="{BB962C8B-B14F-4D97-AF65-F5344CB8AC3E}">
        <p14:creationId xmlns:p14="http://schemas.microsoft.com/office/powerpoint/2010/main" val="108068975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000"/>
                                        <p:tgtEl>
                                          <p:spTgt spid="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41736"/>
                                        </p:tgtEl>
                                        <p:attrNameLst>
                                          <p:attrName>style.visibility</p:attrName>
                                        </p:attrNameLst>
                                      </p:cBhvr>
                                      <p:to>
                                        <p:strVal val="visible"/>
                                      </p:to>
                                    </p:set>
                                    <p:animEffect transition="in" filter="wipe(left)">
                                      <p:cBhvr>
                                        <p:cTn id="13" dur="1000"/>
                                        <p:tgtEl>
                                          <p:spTgt spid="241736"/>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1000"/>
                                        <p:tgtEl>
                                          <p:spTgt spid="5"/>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1000"/>
                                        <p:tgtEl>
                                          <p:spTgt spid="9"/>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autoUpdateAnimBg="0"/>
      <p:bldP spid="9" grpId="0" autoUpdateAnimBg="0"/>
      <p:bldP spid="241736" grpId="0" animBg="1"/>
      <p:bldP spid="10" grpId="0" animBg="1"/>
    </p:bldLst>
  </p:timing>
</p:sld>
</file>

<file path=ppt/theme/theme1.xml><?xml version="1.0" encoding="utf-8"?>
<a:theme xmlns:a="http://schemas.openxmlformats.org/drawingml/2006/main" name="SAARLAND">
  <a:themeElements>
    <a:clrScheme name="SAARLAND">
      <a:dk1>
        <a:sysClr val="windowText" lastClr="000000"/>
      </a:dk1>
      <a:lt1>
        <a:sysClr val="window" lastClr="FFFFFF"/>
      </a:lt1>
      <a:dk2>
        <a:srgbClr val="002D5B"/>
      </a:dk2>
      <a:lt2>
        <a:srgbClr val="8392B2"/>
      </a:lt2>
      <a:accent1>
        <a:srgbClr val="00B0DF"/>
      </a:accent1>
      <a:accent2>
        <a:srgbClr val="6FAABC"/>
      </a:accent2>
      <a:accent3>
        <a:srgbClr val="9C88BB"/>
      </a:accent3>
      <a:accent4>
        <a:srgbClr val="55B3A2"/>
      </a:accent4>
      <a:accent5>
        <a:srgbClr val="97BF0D"/>
      </a:accent5>
      <a:accent6>
        <a:srgbClr val="008D36"/>
      </a:accent6>
      <a:hlink>
        <a:srgbClr val="000000"/>
      </a:hlink>
      <a:folHlink>
        <a:srgbClr val="000000"/>
      </a:folHlink>
    </a:clrScheme>
    <a:fontScheme name="SAAR PowerPoint">
      <a:majorFont>
        <a:latin typeface="Saar Headline"/>
        <a:ea typeface=""/>
        <a:cs typeface=""/>
      </a:majorFont>
      <a:minorFont>
        <a:latin typeface="Saar"/>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6350">
          <a:solidFill>
            <a:schemeClr val="tx1"/>
          </a:solidFill>
        </a:ln>
      </a:spPr>
      <a:bodyPr rtlCol="0" anchor="ctr"/>
      <a:lstStyle>
        <a:defPPr algn="ctr">
          <a:lnSpc>
            <a:spcPct val="105000"/>
          </a:lnSpc>
          <a:defRPr sz="15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105000"/>
          </a:lnSpc>
          <a:defRPr sz="1500" dirty="0" smtClean="0"/>
        </a:defPPr>
      </a:lstStyle>
    </a:txDef>
  </a:objectDefaults>
  <a:extraClrSchemeLst/>
  <a:extLst>
    <a:ext uri="{05A4C25C-085E-4340-85A3-A5531E510DB2}">
      <thm15:themeFamily xmlns:thm15="http://schemas.microsoft.com/office/thememl/2012/main" xmlns="" name="WSfmK_2015" id="{B6D1FAE6-E22A-45B3-B063-94E820BC0DE6}" vid="{770E62A2-133C-41F3-800B-DA2904D4C34D}"/>
    </a:ext>
  </a:extLst>
</a:theme>
</file>

<file path=ppt/theme/theme2.xml><?xml version="1.0" encoding="utf-8"?>
<a:theme xmlns:a="http://schemas.openxmlformats.org/drawingml/2006/main" name="Larissa">
  <a:themeElements>
    <a:clrScheme name="SAARLAND">
      <a:dk1>
        <a:sysClr val="windowText" lastClr="000000"/>
      </a:dk1>
      <a:lt1>
        <a:sysClr val="window" lastClr="FFFFFF"/>
      </a:lt1>
      <a:dk2>
        <a:srgbClr val="002D5B"/>
      </a:dk2>
      <a:lt2>
        <a:srgbClr val="8392B2"/>
      </a:lt2>
      <a:accent1>
        <a:srgbClr val="00B0DF"/>
      </a:accent1>
      <a:accent2>
        <a:srgbClr val="6FAABC"/>
      </a:accent2>
      <a:accent3>
        <a:srgbClr val="9C88BB"/>
      </a:accent3>
      <a:accent4>
        <a:srgbClr val="55B3A2"/>
      </a:accent4>
      <a:accent5>
        <a:srgbClr val="97BF0D"/>
      </a:accent5>
      <a:accent6>
        <a:srgbClr val="008D36"/>
      </a:accent6>
      <a:hlink>
        <a:srgbClr val="000000"/>
      </a:hlink>
      <a:folHlink>
        <a:srgbClr val="000000"/>
      </a:folHlink>
    </a:clrScheme>
    <a:fontScheme name="SAAR PowerPoint">
      <a:majorFont>
        <a:latin typeface="Saar Headline"/>
        <a:ea typeface=""/>
        <a:cs typeface=""/>
      </a:majorFont>
      <a:minorFont>
        <a:latin typeface="Saar"/>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SAARLAND">
      <a:dk1>
        <a:sysClr val="windowText" lastClr="000000"/>
      </a:dk1>
      <a:lt1>
        <a:sysClr val="window" lastClr="FFFFFF"/>
      </a:lt1>
      <a:dk2>
        <a:srgbClr val="002D5B"/>
      </a:dk2>
      <a:lt2>
        <a:srgbClr val="8392B2"/>
      </a:lt2>
      <a:accent1>
        <a:srgbClr val="00B0DF"/>
      </a:accent1>
      <a:accent2>
        <a:srgbClr val="6FAABC"/>
      </a:accent2>
      <a:accent3>
        <a:srgbClr val="9C88BB"/>
      </a:accent3>
      <a:accent4>
        <a:srgbClr val="55B3A2"/>
      </a:accent4>
      <a:accent5>
        <a:srgbClr val="97BF0D"/>
      </a:accent5>
      <a:accent6>
        <a:srgbClr val="008D36"/>
      </a:accent6>
      <a:hlink>
        <a:srgbClr val="000000"/>
      </a:hlink>
      <a:folHlink>
        <a:srgbClr val="000000"/>
      </a:folHlink>
    </a:clrScheme>
    <a:fontScheme name="SAAR PowerPoint">
      <a:majorFont>
        <a:latin typeface="Saar Headline"/>
        <a:ea typeface=""/>
        <a:cs typeface=""/>
      </a:majorFont>
      <a:minorFont>
        <a:latin typeface="Saar"/>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WSfmK_2015</Template>
  <TotalTime>0</TotalTime>
  <Words>4595</Words>
  <Application>Microsoft Office PowerPoint</Application>
  <PresentationFormat>Bildschirmpräsentation (4:3)</PresentationFormat>
  <Paragraphs>708</Paragraphs>
  <Slides>39</Slides>
  <Notes>39</Notes>
  <HiddenSlides>0</HiddenSlides>
  <MMClips>0</MMClips>
  <ScaleCrop>false</ScaleCrop>
  <HeadingPairs>
    <vt:vector size="6" baseType="variant">
      <vt:variant>
        <vt:lpstr>Verwendete Schriftarten</vt:lpstr>
      </vt:variant>
      <vt:variant>
        <vt:i4>11</vt:i4>
      </vt:variant>
      <vt:variant>
        <vt:lpstr>Design</vt:lpstr>
      </vt:variant>
      <vt:variant>
        <vt:i4>1</vt:i4>
      </vt:variant>
      <vt:variant>
        <vt:lpstr>Folientitel</vt:lpstr>
      </vt:variant>
      <vt:variant>
        <vt:i4>39</vt:i4>
      </vt:variant>
    </vt:vector>
  </HeadingPairs>
  <TitlesOfParts>
    <vt:vector size="51" baseType="lpstr">
      <vt:lpstr>Arial</vt:lpstr>
      <vt:lpstr>Saar</vt:lpstr>
      <vt:lpstr>Calibri</vt:lpstr>
      <vt:lpstr>Frutiger 45 Light</vt:lpstr>
      <vt:lpstr>Courier New</vt:lpstr>
      <vt:lpstr>Frutiger 47LightCn</vt:lpstr>
      <vt:lpstr>Symbol</vt:lpstr>
      <vt:lpstr>Frutiger 55 Roman</vt:lpstr>
      <vt:lpstr>Wingdings</vt:lpstr>
      <vt:lpstr>Saar Headline</vt:lpstr>
      <vt:lpstr>Geneva</vt:lpstr>
      <vt:lpstr>SAARLAND</vt:lpstr>
      <vt:lpstr>Info 4 Informationen zum Übergang in die weiterführende Schule  „Welche Schule für mein Kind?“</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Unterrichtsorganisation</vt:lpstr>
      <vt:lpstr>Deutsch-Französische Integration am DFG / LFA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Entscheidungshilfe „Welche Schule für mein Kind?“</dc:title>
  <dc:creator>Lackas Tatjana (Bildung)</dc:creator>
  <cp:lastModifiedBy>Ewen Christine (Bildung)</cp:lastModifiedBy>
  <cp:revision>355</cp:revision>
  <cp:lastPrinted>2022-11-09T07:03:19Z</cp:lastPrinted>
  <dcterms:created xsi:type="dcterms:W3CDTF">2015-10-09T11:54:23Z</dcterms:created>
  <dcterms:modified xsi:type="dcterms:W3CDTF">2022-11-09T07:23:08Z</dcterms:modified>
</cp:coreProperties>
</file>