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270" r:id="rId2"/>
    <p:sldId id="310" r:id="rId3"/>
    <p:sldId id="311" r:id="rId4"/>
    <p:sldId id="312" r:id="rId5"/>
    <p:sldId id="275" r:id="rId6"/>
    <p:sldId id="274" r:id="rId7"/>
    <p:sldId id="279" r:id="rId8"/>
    <p:sldId id="276" r:id="rId9"/>
    <p:sldId id="278" r:id="rId10"/>
    <p:sldId id="280" r:id="rId11"/>
    <p:sldId id="314" r:id="rId12"/>
    <p:sldId id="281" r:id="rId13"/>
    <p:sldId id="282" r:id="rId14"/>
    <p:sldId id="283" r:id="rId15"/>
    <p:sldId id="284" r:id="rId16"/>
    <p:sldId id="285" r:id="rId17"/>
    <p:sldId id="286" r:id="rId18"/>
    <p:sldId id="287" r:id="rId19"/>
    <p:sldId id="325" r:id="rId20"/>
    <p:sldId id="288" r:id="rId21"/>
    <p:sldId id="327" r:id="rId22"/>
    <p:sldId id="320" r:id="rId23"/>
    <p:sldId id="321" r:id="rId24"/>
    <p:sldId id="322" r:id="rId25"/>
    <p:sldId id="323" r:id="rId26"/>
    <p:sldId id="268" r:id="rId27"/>
    <p:sldId id="292" r:id="rId28"/>
    <p:sldId id="293" r:id="rId29"/>
    <p:sldId id="294" r:id="rId30"/>
    <p:sldId id="295" r:id="rId31"/>
    <p:sldId id="296" r:id="rId32"/>
    <p:sldId id="297" r:id="rId33"/>
    <p:sldId id="298" r:id="rId34"/>
    <p:sldId id="299" r:id="rId35"/>
    <p:sldId id="300" r:id="rId36"/>
    <p:sldId id="301" r:id="rId37"/>
    <p:sldId id="316" r:id="rId38"/>
    <p:sldId id="317" r:id="rId39"/>
    <p:sldId id="318" r:id="rId40"/>
    <p:sldId id="304" r:id="rId41"/>
    <p:sldId id="305" r:id="rId42"/>
    <p:sldId id="306" r:id="rId43"/>
    <p:sldId id="307" r:id="rId44"/>
    <p:sldId id="308" r:id="rId45"/>
    <p:sldId id="309" r:id="rId46"/>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071">
          <p15:clr>
            <a:srgbClr val="A4A3A4"/>
          </p15:clr>
        </p15:guide>
        <p15:guide id="2" orient="horz" pos="3793">
          <p15:clr>
            <a:srgbClr val="A4A3A4"/>
          </p15:clr>
        </p15:guide>
        <p15:guide id="3" pos="340">
          <p15:clr>
            <a:srgbClr val="A4A3A4"/>
          </p15:clr>
        </p15:guide>
        <p15:guide id="4" pos="5420">
          <p15:clr>
            <a:srgbClr val="A4A3A4"/>
          </p15:clr>
        </p15:guide>
        <p15:guide id="5" pos="2835">
          <p15:clr>
            <a:srgbClr val="A4A3A4"/>
          </p15:clr>
        </p15:guide>
        <p15:guide id="6" pos="2925">
          <p15:clr>
            <a:srgbClr val="A4A3A4"/>
          </p15:clr>
        </p15:guide>
        <p15:guide id="7" pos="249">
          <p15:clr>
            <a:srgbClr val="A4A3A4"/>
          </p15:clr>
        </p15:guide>
        <p15:guide id="8" pos="551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eyer Sabine (Bildung)" initials="BS(" lastIdx="5" clrIdx="0">
    <p:extLst>
      <p:ext uri="{19B8F6BF-5375-455C-9EA6-DF929625EA0E}">
        <p15:presenceInfo xmlns:p15="http://schemas.microsoft.com/office/powerpoint/2012/main" userId="Bleyer Sabine (Bildung)" providerId="None"/>
      </p:ext>
    </p:extLst>
  </p:cmAuthor>
  <p:cmAuthor id="2" name="Charon, Karl" initials="CK" lastIdx="13" clrIdx="1">
    <p:extLst>
      <p:ext uri="{19B8F6BF-5375-455C-9EA6-DF929625EA0E}">
        <p15:presenceInfo xmlns:p15="http://schemas.microsoft.com/office/powerpoint/2012/main" userId="Charon, Kar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39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38" autoAdjust="0"/>
    <p:restoredTop sz="68504" autoAdjust="0"/>
  </p:normalViewPr>
  <p:slideViewPr>
    <p:cSldViewPr>
      <p:cViewPr varScale="1">
        <p:scale>
          <a:sx n="78" d="100"/>
          <a:sy n="78" d="100"/>
        </p:scale>
        <p:origin x="2208" y="96"/>
      </p:cViewPr>
      <p:guideLst>
        <p:guide orient="horz" pos="1071"/>
        <p:guide orient="horz" pos="3793"/>
        <p:guide pos="340"/>
        <p:guide pos="5420"/>
        <p:guide pos="2835"/>
        <p:guide pos="2925"/>
        <p:guide pos="249"/>
        <p:guide pos="5511"/>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124" d="100"/>
          <a:sy n="124" d="100"/>
        </p:scale>
        <p:origin x="-487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6C3116F4-4168-47EB-8ED8-465D8FE5A6C6}" type="datetimeFigureOut">
              <a:rPr lang="de-DE"/>
              <a:pPr>
                <a:defRPr/>
              </a:pPr>
              <a:t>13.11.2025</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06B95F53-8CEA-4E40-BDFE-36F7C3F42F98}" type="slidenum">
              <a:rPr lang="de-DE"/>
              <a:pPr>
                <a:defRPr/>
              </a:pPr>
              <a:t>‹Nr.›</a:t>
            </a:fld>
            <a:endParaRPr lang="de-DE"/>
          </a:p>
        </p:txBody>
      </p:sp>
    </p:spTree>
    <p:extLst>
      <p:ext uri="{BB962C8B-B14F-4D97-AF65-F5344CB8AC3E}">
        <p14:creationId xmlns:p14="http://schemas.microsoft.com/office/powerpoint/2010/main" val="24870727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D6E22BE7-C16E-4D62-8328-E833F80AE5EF}" type="datetimeFigureOut">
              <a:rPr lang="de-DE"/>
              <a:pPr>
                <a:defRPr/>
              </a:pPr>
              <a:t>13.11.2025</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1160463" y="4343400"/>
            <a:ext cx="4537075" cy="4224338"/>
          </a:xfrm>
          <a:prstGeom prst="rect">
            <a:avLst/>
          </a:prstGeom>
        </p:spPr>
        <p:txBody>
          <a:bodyPr vert="horz" lIns="0" tIns="0" rIns="0" bIns="0" rtlCol="0"/>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75809E44-8EAF-42C4-92AC-587AEE9B232F}" type="slidenum">
              <a:rPr lang="de-DE"/>
              <a:pPr>
                <a:defRPr/>
              </a:pPr>
              <a:t>‹Nr.›</a:t>
            </a:fld>
            <a:endParaRPr lang="de-DE"/>
          </a:p>
        </p:txBody>
      </p:sp>
    </p:spTree>
    <p:extLst>
      <p:ext uri="{BB962C8B-B14F-4D97-AF65-F5344CB8AC3E}">
        <p14:creationId xmlns:p14="http://schemas.microsoft.com/office/powerpoint/2010/main" val="3373451833"/>
      </p:ext>
    </p:extLst>
  </p:cSld>
  <p:clrMap bg1="lt1" tx1="dk1" bg2="lt2" tx2="dk2" accent1="accent1" accent2="accent2" accent3="accent3" accent4="accent4" accent5="accent5" accent6="accent6" hlink="hlink" folHlink="folHlink"/>
  <p:notesStyle>
    <a:lvl1pPr marL="176213" indent="-176213" algn="l" rtl="0" fontAlgn="base">
      <a:lnSpc>
        <a:spcPct val="105000"/>
      </a:lnSpc>
      <a:spcBef>
        <a:spcPct val="30000"/>
      </a:spcBef>
      <a:spcAft>
        <a:spcPct val="0"/>
      </a:spcAft>
      <a:buFont typeface="Arial" charset="0"/>
      <a:buChar char="•"/>
      <a:defRPr sz="1200" kern="1200">
        <a:solidFill>
          <a:schemeClr val="tx1"/>
        </a:solidFill>
        <a:latin typeface="+mn-lt"/>
        <a:ea typeface="+mn-ea"/>
        <a:cs typeface="+mn-cs"/>
      </a:defRPr>
    </a:lvl1pPr>
    <a:lvl2pPr marL="360363" indent="-184150" algn="l" rtl="0" fontAlgn="base">
      <a:lnSpc>
        <a:spcPct val="105000"/>
      </a:lnSpc>
      <a:spcBef>
        <a:spcPct val="30000"/>
      </a:spcBef>
      <a:spcAft>
        <a:spcPct val="0"/>
      </a:spcAft>
      <a:buFont typeface="Arial" charset="0"/>
      <a:buChar char="•"/>
      <a:defRPr sz="1200" kern="1200">
        <a:solidFill>
          <a:schemeClr val="tx1"/>
        </a:solidFill>
        <a:latin typeface="+mn-lt"/>
        <a:ea typeface="+mn-ea"/>
        <a:cs typeface="+mn-cs"/>
      </a:defRPr>
    </a:lvl2pPr>
    <a:lvl3pPr marL="538163" indent="-177800" algn="l" rtl="0" fontAlgn="base">
      <a:lnSpc>
        <a:spcPct val="105000"/>
      </a:lnSpc>
      <a:spcBef>
        <a:spcPct val="30000"/>
      </a:spcBef>
      <a:spcAft>
        <a:spcPct val="0"/>
      </a:spcAft>
      <a:buFont typeface="Arial" charset="0"/>
      <a:buChar char="•"/>
      <a:defRPr sz="1200" kern="1200">
        <a:solidFill>
          <a:schemeClr val="tx1"/>
        </a:solidFill>
        <a:latin typeface="+mn-lt"/>
        <a:ea typeface="+mn-ea"/>
        <a:cs typeface="+mn-cs"/>
      </a:defRPr>
    </a:lvl3pPr>
    <a:lvl4pPr marL="714375" indent="-176213" algn="l" rtl="0" fontAlgn="base">
      <a:lnSpc>
        <a:spcPct val="105000"/>
      </a:lnSpc>
      <a:spcBef>
        <a:spcPct val="30000"/>
      </a:spcBef>
      <a:spcAft>
        <a:spcPct val="0"/>
      </a:spcAft>
      <a:buFont typeface="Arial" charset="0"/>
      <a:buChar char="•"/>
      <a:defRPr sz="1200" kern="1200">
        <a:solidFill>
          <a:schemeClr val="tx1"/>
        </a:solidFill>
        <a:latin typeface="+mn-lt"/>
        <a:ea typeface="+mn-ea"/>
        <a:cs typeface="+mn-cs"/>
      </a:defRPr>
    </a:lvl4pPr>
    <a:lvl5pPr marL="898525" indent="-184150" algn="l" rtl="0" fontAlgn="base">
      <a:lnSpc>
        <a:spcPct val="105000"/>
      </a:lnSpc>
      <a:spcBef>
        <a:spcPct val="30000"/>
      </a:spcBef>
      <a:spcAft>
        <a:spcPct val="0"/>
      </a:spcAft>
      <a:buFont typeface="Arial"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DE" altLang="de-DE" sz="1400" dirty="0">
                <a:latin typeface="Arial" panose="020B0604020202020204" pitchFamily="34" charset="0"/>
              </a:rPr>
              <a:t>Begrüßungsbild</a:t>
            </a:r>
          </a:p>
          <a:p>
            <a:pPr marL="0" indent="0">
              <a:buNone/>
            </a:pPr>
            <a:endParaRPr lang="de-DE" altLang="de-DE" dirty="0">
              <a:latin typeface="Arial" panose="020B0604020202020204" pitchFamily="34" charset="0"/>
            </a:endParaRPr>
          </a:p>
          <a:p>
            <a:pPr marL="0" indent="0">
              <a:buNone/>
            </a:pPr>
            <a:r>
              <a:rPr lang="de-DE" altLang="de-DE" b="1" dirty="0">
                <a:latin typeface="Arial" panose="020B0604020202020204" pitchFamily="34" charset="0"/>
              </a:rPr>
              <a:t>Anmerkung:</a:t>
            </a:r>
            <a:r>
              <a:rPr lang="de-DE" altLang="de-DE" dirty="0">
                <a:latin typeface="Arial" panose="020B0604020202020204" pitchFamily="34" charset="0"/>
              </a:rPr>
              <a:t> </a:t>
            </a:r>
          </a:p>
          <a:p>
            <a:pPr marL="0" indent="0" algn="just">
              <a:buNone/>
            </a:pPr>
            <a:r>
              <a:rPr lang="de-DE" altLang="de-DE" dirty="0">
                <a:latin typeface="Arial" panose="020B0604020202020204" pitchFamily="34" charset="0"/>
              </a:rPr>
              <a:t>Die Kommentare zu den einzelnen Folien bieten Detailinformationen und dienen der Vorbereitung des Vortragenden. Sie sind teilweise sehr speziell und nur als Zusatzinformation gedacht. </a:t>
            </a:r>
          </a:p>
          <a:p>
            <a:pPr marL="0" indent="0" algn="just">
              <a:buNone/>
            </a:pPr>
            <a:r>
              <a:rPr lang="de-DE" altLang="de-DE" dirty="0">
                <a:latin typeface="Arial" panose="020B0604020202020204" pitchFamily="34" charset="0"/>
              </a:rPr>
              <a:t>Die Präsentation sollte nicht länger als eine Schulstunde dauern. </a:t>
            </a:r>
          </a:p>
          <a:p>
            <a:pPr marL="0" indent="0" algn="just">
              <a:buNone/>
            </a:pPr>
            <a:r>
              <a:rPr lang="de-DE" altLang="de-DE" dirty="0">
                <a:latin typeface="Arial" panose="020B0604020202020204" pitchFamily="34" charset="0"/>
              </a:rPr>
              <a:t>Planen Sie aber Zeit für die Beantwortung der anstehenden Fragen ein.</a:t>
            </a:r>
          </a:p>
          <a:p>
            <a:pPr marL="0" indent="0" algn="just">
              <a:buNone/>
            </a:pPr>
            <a:r>
              <a:rPr lang="de-DE" altLang="de-DE" b="1" dirty="0">
                <a:latin typeface="Arial" panose="020B0604020202020204" pitchFamily="34" charset="0"/>
              </a:rPr>
              <a:t>Bedienungshinweise:</a:t>
            </a:r>
          </a:p>
          <a:p>
            <a:pPr marL="0" indent="0" algn="just">
              <a:buNone/>
            </a:pPr>
            <a:r>
              <a:rPr lang="de-DE" altLang="de-DE" dirty="0">
                <a:latin typeface="Arial" panose="020B0604020202020204" pitchFamily="34" charset="0"/>
              </a:rPr>
              <a:t>Mit einem Mausklick auf die kleinen Pfeile unten links, navigiert man eine Folie vor oder zurück.</a:t>
            </a:r>
          </a:p>
          <a:p>
            <a:pPr marL="0" indent="0" algn="just">
              <a:buNone/>
            </a:pPr>
            <a:r>
              <a:rPr lang="de-DE" altLang="de-DE" dirty="0">
                <a:latin typeface="Arial" panose="020B0604020202020204" pitchFamily="34" charset="0"/>
              </a:rPr>
              <a:t>Ein Mausklick in die Folie baut den Folieninhalt schrittweise auf. </a:t>
            </a:r>
          </a:p>
          <a:p>
            <a:pPr marL="0" indent="0" algn="just">
              <a:buNone/>
            </a:pPr>
            <a:r>
              <a:rPr lang="de-DE" altLang="de-DE" b="1" dirty="0">
                <a:latin typeface="Arial" panose="020B0604020202020204" pitchFamily="34" charset="0"/>
              </a:rPr>
              <a:t>Bitte informieren Sie die Eltern über die Verlaufsplanung, die Anzahl der Folien (ca. 30) und die Dauer der Präsentation (ca. 45 min).</a:t>
            </a:r>
          </a:p>
          <a:p>
            <a:pPr marL="0" indent="0" algn="just">
              <a:buNone/>
            </a:pPr>
            <a:r>
              <a:rPr lang="de-DE" altLang="de-DE" b="1" dirty="0">
                <a:latin typeface="Arial" panose="020B0604020202020204" pitchFamily="34" charset="0"/>
              </a:rPr>
              <a:t>Im Anschluss an die Präsentation ist Gelegenheit zur Aussprache.</a:t>
            </a:r>
          </a:p>
          <a:p>
            <a:endParaRPr lang="de-DE" dirty="0"/>
          </a:p>
        </p:txBody>
      </p:sp>
      <p:sp>
        <p:nvSpPr>
          <p:cNvPr id="4" name="Foliennummernplatzhalter 3"/>
          <p:cNvSpPr>
            <a:spLocks noGrp="1"/>
          </p:cNvSpPr>
          <p:nvPr>
            <p:ph type="sldNum" sz="quarter" idx="10"/>
          </p:nvPr>
        </p:nvSpPr>
        <p:spPr/>
        <p:txBody>
          <a:bodyPr/>
          <a:lstStyle/>
          <a:p>
            <a:pPr>
              <a:defRPr/>
            </a:pPr>
            <a:fld id="{75809E44-8EAF-42C4-92AC-587AEE9B232F}" type="slidenum">
              <a:rPr lang="de-DE" smtClean="0"/>
              <a:pPr>
                <a:defRPr/>
              </a:pPr>
              <a:t>1</a:t>
            </a:fld>
            <a:endParaRPr lang="de-DE"/>
          </a:p>
        </p:txBody>
      </p:sp>
    </p:spTree>
    <p:extLst>
      <p:ext uri="{BB962C8B-B14F-4D97-AF65-F5344CB8AC3E}">
        <p14:creationId xmlns:p14="http://schemas.microsoft.com/office/powerpoint/2010/main" val="24249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latin typeface="Arial" panose="020B0604020202020204" pitchFamily="34" charset="0"/>
                <a:cs typeface="Arial" panose="020B0604020202020204" pitchFamily="34" charset="0"/>
              </a:rPr>
              <a:t>Für jede Schulform gibt es eine Stundentafel, die für die einzelnen Klassenstufen</a:t>
            </a:r>
            <a:r>
              <a:rPr lang="de-DE" baseline="0" dirty="0">
                <a:latin typeface="Arial" panose="020B0604020202020204" pitchFamily="34" charset="0"/>
                <a:cs typeface="Arial" panose="020B0604020202020204" pitchFamily="34" charset="0"/>
              </a:rPr>
              <a:t> die zu unterrichtenden Fächer und die jeweilige Wochenstundenzahl abbildet.</a:t>
            </a:r>
            <a:endParaRPr lang="de-DE" dirty="0">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rPr>
              <a:t>In</a:t>
            </a:r>
            <a:r>
              <a:rPr lang="de-DE" baseline="0" dirty="0">
                <a:latin typeface="Arial" panose="020B0604020202020204" pitchFamily="34" charset="0"/>
                <a:cs typeface="Arial" panose="020B0604020202020204" pitchFamily="34" charset="0"/>
              </a:rPr>
              <a:t> der Stundentafel des neunjährigen Gymnasiums sind für die Klassenstufen 5 und 6 i.d.R. jeweils 28 Wochenstunden (WS), in den Klassenstufen 7, 8 und 9 jeweils 30 und in der Klassenstufe 10 insgesamt 32 Wochenstunden Unterricht vorgesehen. </a:t>
            </a:r>
          </a:p>
          <a:p>
            <a:r>
              <a:rPr lang="de-DE" baseline="0" dirty="0">
                <a:latin typeface="Arial" panose="020B0604020202020204" pitchFamily="34" charset="0"/>
                <a:cs typeface="Arial" panose="020B0604020202020204" pitchFamily="34" charset="0"/>
              </a:rPr>
              <a:t>An den Gemeinschaftsschulen werden in der Sekundarstufe</a:t>
            </a:r>
            <a:r>
              <a:rPr lang="de-DE" dirty="0">
                <a:latin typeface="Arial" panose="020B0604020202020204" pitchFamily="34" charset="0"/>
                <a:cs typeface="Arial" panose="020B0604020202020204" pitchFamily="34" charset="0"/>
              </a:rPr>
              <a:t> </a:t>
            </a:r>
            <a:r>
              <a:rPr lang="de-DE" baseline="0" dirty="0">
                <a:latin typeface="Arial" panose="020B0604020202020204" pitchFamily="34" charset="0"/>
                <a:cs typeface="Arial" panose="020B0604020202020204" pitchFamily="34" charset="0"/>
              </a:rPr>
              <a:t>insgesamt 180 Jahreswochenstunden unterrichtet, d.h. in jeder Klassenstufe 30 Wochenstunden</a:t>
            </a:r>
            <a:br>
              <a:rPr lang="de-DE" baseline="0" dirty="0">
                <a:latin typeface="Arial" panose="020B0604020202020204" pitchFamily="34" charset="0"/>
                <a:cs typeface="Arial" panose="020B0604020202020204" pitchFamily="34" charset="0"/>
              </a:rPr>
            </a:br>
            <a:r>
              <a:rPr lang="de-DE" b="1" baseline="0" dirty="0">
                <a:latin typeface="Arial" panose="020B0604020202020204" pitchFamily="34" charset="0"/>
                <a:cs typeface="Arial" panose="020B0604020202020204" pitchFamily="34" charset="0"/>
              </a:rPr>
              <a:t>Die bisherigen Kontingentstunden wurden vor allem den Kernfächern zugeordnet – hohe Stundenanteile für Deutsch und Mathematik</a:t>
            </a:r>
            <a:br>
              <a:rPr lang="de-DE" baseline="0" dirty="0">
                <a:latin typeface="Arial" panose="020B0604020202020204" pitchFamily="34" charset="0"/>
                <a:cs typeface="Arial" panose="020B0604020202020204" pitchFamily="34" charset="0"/>
              </a:rPr>
            </a:br>
            <a:r>
              <a:rPr lang="de-DE" b="1" baseline="0" dirty="0">
                <a:solidFill>
                  <a:srgbClr val="FF0000"/>
                </a:solidFill>
                <a:latin typeface="Arial" panose="020B0604020202020204" pitchFamily="34" charset="0"/>
                <a:cs typeface="Arial" panose="020B0604020202020204" pitchFamily="34" charset="0"/>
              </a:rPr>
              <a:t>Die Stundentafel ist flexibel – die Schulen können dadurch ein eigenes standortspezifisches Profil entwickeln</a:t>
            </a:r>
          </a:p>
          <a:p>
            <a:r>
              <a:rPr lang="de-DE" b="1" baseline="0" dirty="0">
                <a:solidFill>
                  <a:srgbClr val="FF0000"/>
                </a:solidFill>
                <a:latin typeface="Arial" panose="020B0604020202020204" pitchFamily="34" charset="0"/>
                <a:cs typeface="Arial" panose="020B0604020202020204" pitchFamily="34" charset="0"/>
              </a:rPr>
              <a:t>Die Berufliche Orientierung ist geprägt durch eine starke Verzahnung mit der Praxis – eine Vielzahl an Praktika ist möglich</a:t>
            </a:r>
            <a:br>
              <a:rPr lang="de-DE" b="1" baseline="0" dirty="0">
                <a:solidFill>
                  <a:srgbClr val="FF0000"/>
                </a:solidFill>
                <a:latin typeface="Arial" panose="020B0604020202020204" pitchFamily="34" charset="0"/>
                <a:cs typeface="Arial" panose="020B0604020202020204" pitchFamily="34" charset="0"/>
              </a:rPr>
            </a:br>
            <a:r>
              <a:rPr lang="de-DE" b="1" baseline="0" dirty="0">
                <a:solidFill>
                  <a:srgbClr val="FF0000"/>
                </a:solidFill>
                <a:latin typeface="Arial" panose="020B0604020202020204" pitchFamily="34" charset="0"/>
                <a:cs typeface="Arial" panose="020B0604020202020204" pitchFamily="34" charset="0"/>
              </a:rPr>
              <a:t>Die Berufliche Orientierung ist in alle Fächer eingebettet</a:t>
            </a:r>
          </a:p>
          <a:p>
            <a:endParaRPr lang="de-DE" b="1" baseline="0" dirty="0">
              <a:solidFill>
                <a:srgbClr val="FF0000"/>
              </a:solidFill>
              <a:latin typeface="Arial" panose="020B0604020202020204" pitchFamily="34" charset="0"/>
              <a:cs typeface="Arial" panose="020B0604020202020204" pitchFamily="34" charset="0"/>
            </a:endParaRPr>
          </a:p>
          <a:p>
            <a:r>
              <a:rPr lang="de-DE" baseline="0" dirty="0">
                <a:latin typeface="Arial" panose="020B0604020202020204" pitchFamily="34" charset="0"/>
                <a:cs typeface="Arial" panose="020B0604020202020204" pitchFamily="34" charset="0"/>
              </a:rPr>
              <a:t>In G9 werden insgesamt 19 Stunden mehr unterrichtet als in G8. </a:t>
            </a:r>
          </a:p>
          <a:p>
            <a:r>
              <a:rPr lang="de-DE" baseline="0" dirty="0">
                <a:latin typeface="Arial" panose="020B0604020202020204" pitchFamily="34" charset="0"/>
                <a:cs typeface="Arial" panose="020B0604020202020204" pitchFamily="34" charset="0"/>
              </a:rPr>
              <a:t>Durch die zusätzliche Klassenstufe in der Sekundarstufe I verringert sich die Anzahl der Wochenstunden gerade in der Unter- und Mittelstufe, so dass die Schülerinnen und Schüler hier deutlich zeitlich entlastet werden. </a:t>
            </a:r>
          </a:p>
          <a:p>
            <a:r>
              <a:rPr lang="de-DE" baseline="0" dirty="0">
                <a:latin typeface="Arial" panose="020B0604020202020204" pitchFamily="34" charset="0"/>
                <a:cs typeface="Arial" panose="020B0604020202020204" pitchFamily="34" charset="0"/>
              </a:rPr>
              <a:t>Die zusätzlichen Stunden wurden für die Kernfächer Deutsch, Mathematik, Fremdsprachen, Politik , Sport und den Profilbereich der Schule verwendet. </a:t>
            </a:r>
          </a:p>
          <a:p>
            <a:r>
              <a:rPr lang="de-DE" baseline="0" dirty="0">
                <a:latin typeface="Arial" panose="020B0604020202020204" pitchFamily="34" charset="0"/>
                <a:cs typeface="Arial" panose="020B0604020202020204" pitchFamily="34" charset="0"/>
              </a:rPr>
              <a:t>Auch wurde das Pflichtfach Informatik integriert, </a:t>
            </a:r>
            <a:r>
              <a:rPr lang="de-DE" u="none" baseline="0" dirty="0">
                <a:latin typeface="Arial" panose="020B0604020202020204" pitchFamily="34" charset="0"/>
                <a:cs typeface="Arial" panose="020B0604020202020204" pitchFamily="34" charset="0"/>
              </a:rPr>
              <a:t>das</a:t>
            </a:r>
            <a:r>
              <a:rPr lang="de-DE" baseline="0" dirty="0">
                <a:latin typeface="Arial" panose="020B0604020202020204" pitchFamily="34" charset="0"/>
                <a:cs typeface="Arial" panose="020B0604020202020204" pitchFamily="34" charset="0"/>
              </a:rPr>
              <a:t> sowohl an den Gymnasien als auch den Gemeinschaftsschulen ab Klassenstufe 7 fortlaufend bis Ende der Klassenstufe 10 verbindlich für alle Schülerinnen und Schüler eingeführt </a:t>
            </a:r>
            <a:r>
              <a:rPr lang="de-DE" u="none" baseline="0" dirty="0">
                <a:latin typeface="Arial" panose="020B0604020202020204" pitchFamily="34" charset="0"/>
                <a:cs typeface="Arial" panose="020B0604020202020204" pitchFamily="34" charset="0"/>
              </a:rPr>
              <a:t>wurde.</a:t>
            </a:r>
            <a:br>
              <a:rPr lang="de-DE" u="none" baseline="0" dirty="0">
                <a:latin typeface="Arial" panose="020B0604020202020204" pitchFamily="34" charset="0"/>
                <a:cs typeface="Arial" panose="020B0604020202020204" pitchFamily="34" charset="0"/>
              </a:rPr>
            </a:br>
            <a:endParaRPr lang="de-DE" u="none" baseline="0" dirty="0">
              <a:latin typeface="Arial" panose="020B0604020202020204" pitchFamily="34" charset="0"/>
              <a:cs typeface="Arial" panose="020B0604020202020204" pitchFamily="34" charset="0"/>
            </a:endParaRPr>
          </a:p>
          <a:p>
            <a:endParaRPr lang="de-DE" dirty="0"/>
          </a:p>
        </p:txBody>
      </p:sp>
      <p:sp>
        <p:nvSpPr>
          <p:cNvPr id="4" name="Foliennummernplatzhalter 3"/>
          <p:cNvSpPr>
            <a:spLocks noGrp="1"/>
          </p:cNvSpPr>
          <p:nvPr>
            <p:ph type="sldNum" sz="quarter" idx="10"/>
          </p:nvPr>
        </p:nvSpPr>
        <p:spPr/>
        <p:txBody>
          <a:bodyPr/>
          <a:lstStyle/>
          <a:p>
            <a:pPr>
              <a:defRPr/>
            </a:pPr>
            <a:fld id="{75809E44-8EAF-42C4-92AC-587AEE9B232F}" type="slidenum">
              <a:rPr lang="de-DE" smtClean="0"/>
              <a:pPr>
                <a:defRPr/>
              </a:pPr>
              <a:t>11</a:t>
            </a:fld>
            <a:endParaRPr lang="de-DE"/>
          </a:p>
        </p:txBody>
      </p:sp>
    </p:spTree>
    <p:extLst>
      <p:ext uri="{BB962C8B-B14F-4D97-AF65-F5344CB8AC3E}">
        <p14:creationId xmlns:p14="http://schemas.microsoft.com/office/powerpoint/2010/main" val="930971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bwMode="auto">
          <a:xfrm>
            <a:off x="914400" y="746125"/>
            <a:ext cx="4972050" cy="3729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Aft>
                <a:spcPts val="907"/>
              </a:spcAft>
              <a:buNone/>
              <a:tabLst>
                <a:tab pos="187149" algn="l"/>
              </a:tabLst>
            </a:pPr>
            <a:r>
              <a:rPr lang="de-DE" altLang="de-DE" b="1" dirty="0">
                <a:latin typeface="Arial" panose="020B0604020202020204" pitchFamily="34" charset="0"/>
              </a:rPr>
              <a:t>Vertiefte Berufsorientierung</a:t>
            </a:r>
          </a:p>
          <a:p>
            <a:pPr marL="0" indent="0" algn="just">
              <a:buNone/>
              <a:tabLst>
                <a:tab pos="182350" algn="l"/>
                <a:tab pos="187149" algn="l"/>
              </a:tabLst>
            </a:pPr>
            <a:r>
              <a:rPr lang="de-DE" altLang="de-DE" dirty="0">
                <a:latin typeface="Arial" panose="020B0604020202020204" pitchFamily="34" charset="0"/>
              </a:rPr>
              <a:t>Berufsorientierung hat einen hohen Stellenwert in der Gemeinschaftsschule: </a:t>
            </a:r>
          </a:p>
          <a:p>
            <a:pPr marL="0" indent="0" algn="just">
              <a:buNone/>
              <a:tabLst>
                <a:tab pos="182350" algn="l"/>
                <a:tab pos="187149" algn="l"/>
              </a:tabLst>
            </a:pPr>
            <a:endParaRPr lang="de-DE" altLang="de-DE" dirty="0">
              <a:latin typeface="Arial" panose="020B0604020202020204" pitchFamily="34" charset="0"/>
            </a:endParaRPr>
          </a:p>
          <a:p>
            <a:pPr marL="0" indent="0" algn="just">
              <a:buNone/>
              <a:tabLst>
                <a:tab pos="182350" algn="l"/>
                <a:tab pos="187149" algn="l"/>
              </a:tabLst>
            </a:pPr>
            <a:r>
              <a:rPr lang="de-DE" altLang="de-DE" dirty="0">
                <a:latin typeface="Arial" panose="020B0604020202020204" pitchFamily="34" charset="0"/>
              </a:rPr>
              <a:t>Sie findet grundsätzlich in allen Fächern und Klassenstufen statt, </a:t>
            </a:r>
            <a:r>
              <a:rPr lang="de-DE" altLang="de-DE" u="none" dirty="0">
                <a:latin typeface="Arial" panose="020B0604020202020204" pitchFamily="34" charset="0"/>
              </a:rPr>
              <a:t>in Klassenstufe 8 besonderer Schwerpunkt</a:t>
            </a:r>
            <a:r>
              <a:rPr lang="de-DE" altLang="de-DE" u="none" baseline="0" dirty="0">
                <a:latin typeface="Arial" panose="020B0604020202020204" pitchFamily="34" charset="0"/>
              </a:rPr>
              <a:t> durch das verpflichtende Schülerbetriebspraktikum</a:t>
            </a:r>
            <a:r>
              <a:rPr lang="de-DE" altLang="de-DE" u="none" dirty="0">
                <a:latin typeface="Arial" panose="020B0604020202020204" pitchFamily="34" charset="0"/>
              </a:rPr>
              <a:t>.</a:t>
            </a:r>
          </a:p>
          <a:p>
            <a:pPr>
              <a:spcAft>
                <a:spcPts val="1200"/>
              </a:spcAft>
              <a:buFont typeface="Arial" panose="020B0604020202020204" pitchFamily="34" charset="0"/>
              <a:buChar char="•"/>
            </a:pPr>
            <a:r>
              <a:rPr lang="de-DE" altLang="de-DE" sz="1200" b="1" dirty="0">
                <a:solidFill>
                  <a:schemeClr val="tx2"/>
                </a:solidFill>
              </a:rPr>
              <a:t>   standortspezifische BO-Konzepte </a:t>
            </a:r>
            <a:endParaRPr lang="de-DE" altLang="de-DE" sz="1200" dirty="0">
              <a:solidFill>
                <a:schemeClr val="tx2"/>
              </a:solidFill>
            </a:endParaRPr>
          </a:p>
          <a:p>
            <a:pPr marL="176213" indent="-176213">
              <a:spcAft>
                <a:spcPts val="1200"/>
              </a:spcAft>
              <a:buFont typeface="Arial" panose="020B0604020202020204" pitchFamily="34" charset="0"/>
              <a:buChar char="•"/>
            </a:pPr>
            <a:r>
              <a:rPr lang="de-DE" altLang="de-DE" sz="1200" dirty="0">
                <a:solidFill>
                  <a:schemeClr val="tx2"/>
                </a:solidFill>
              </a:rPr>
              <a:t>   Individualisierung durch </a:t>
            </a:r>
            <a:r>
              <a:rPr lang="de-DE" altLang="de-DE" sz="1200" b="1" dirty="0">
                <a:solidFill>
                  <a:schemeClr val="tx2"/>
                </a:solidFill>
              </a:rPr>
              <a:t>Differenzierung in den BO-Maßnahmen </a:t>
            </a:r>
            <a:r>
              <a:rPr lang="de-DE" altLang="de-DE" sz="1200" dirty="0">
                <a:solidFill>
                  <a:schemeClr val="tx2"/>
                </a:solidFill>
              </a:rPr>
              <a:t>(mögliche zusätzliche Praktika, individuelle Förderung und Begabungs- und Interessenförderung) </a:t>
            </a:r>
            <a:endParaRPr lang="de-DE" altLang="de-DE" sz="1200" b="1" dirty="0">
              <a:solidFill>
                <a:schemeClr val="tx2"/>
              </a:solidFill>
            </a:endParaRPr>
          </a:p>
          <a:p>
            <a:pPr marL="285750" indent="-285750">
              <a:spcAft>
                <a:spcPts val="1200"/>
              </a:spcAft>
              <a:buFont typeface="Arial" panose="020B0604020202020204" pitchFamily="34" charset="0"/>
              <a:buChar char="•"/>
            </a:pPr>
            <a:r>
              <a:rPr lang="de-DE" altLang="de-DE" sz="1200" b="1" dirty="0">
                <a:solidFill>
                  <a:schemeClr val="tx2"/>
                </a:solidFill>
              </a:rPr>
              <a:t>gezielte Einbindung</a:t>
            </a:r>
            <a:r>
              <a:rPr lang="de-DE" altLang="de-DE" sz="1200" dirty="0">
                <a:solidFill>
                  <a:schemeClr val="tx2"/>
                </a:solidFill>
              </a:rPr>
              <a:t> der Bundesagentur für Arbeit, der beruflichen Schulen und externer Partnerinnen und Partner aus der Wirtschaft, dem Handwerk, der Industrie,…</a:t>
            </a:r>
          </a:p>
          <a:p>
            <a:pPr marL="285750" indent="-285750">
              <a:spcAft>
                <a:spcPts val="1200"/>
              </a:spcAft>
              <a:buFont typeface="Arial" panose="020B0604020202020204" pitchFamily="34" charset="0"/>
              <a:buChar char="•"/>
            </a:pPr>
            <a:r>
              <a:rPr lang="de-DE" sz="1200" b="1" dirty="0">
                <a:solidFill>
                  <a:schemeClr val="tx2"/>
                </a:solidFill>
              </a:rPr>
              <a:t>Prozessdokumentation in Form eines Portfolios (z. B. Profilpass, Berufswahlpass, …)</a:t>
            </a:r>
            <a:br>
              <a:rPr lang="de-DE" sz="1200" b="1" dirty="0">
                <a:solidFill>
                  <a:schemeClr val="tx2"/>
                </a:solidFill>
              </a:rPr>
            </a:br>
            <a:r>
              <a:rPr lang="de-DE" altLang="de-DE" sz="1200" dirty="0">
                <a:solidFill>
                  <a:schemeClr val="tx2"/>
                </a:solidFill>
              </a:rPr>
              <a:t>regelmäßige </a:t>
            </a:r>
            <a:r>
              <a:rPr lang="de-DE" altLang="de-DE" sz="1200" b="1" dirty="0">
                <a:solidFill>
                  <a:schemeClr val="tx2"/>
                </a:solidFill>
              </a:rPr>
              <a:t>Beratungsgespräche</a:t>
            </a:r>
            <a:r>
              <a:rPr lang="de-DE" altLang="de-DE" sz="1200" dirty="0">
                <a:solidFill>
                  <a:schemeClr val="tx2"/>
                </a:solidFill>
              </a:rPr>
              <a:t> mit Schülerinnen, Schülern </a:t>
            </a:r>
          </a:p>
          <a:p>
            <a:pPr marL="285750" indent="-285750">
              <a:spcAft>
                <a:spcPts val="1200"/>
              </a:spcAft>
              <a:buFont typeface="Arial" panose="020B0604020202020204" pitchFamily="34" charset="0"/>
              <a:buChar char="•"/>
            </a:pPr>
            <a:r>
              <a:rPr lang="de-DE" altLang="de-DE" sz="1200" b="1" dirty="0">
                <a:solidFill>
                  <a:schemeClr val="tx2"/>
                </a:solidFill>
              </a:rPr>
              <a:t>Bildungswegeberatung</a:t>
            </a:r>
            <a:r>
              <a:rPr lang="de-DE" altLang="de-DE" sz="1200" dirty="0">
                <a:solidFill>
                  <a:schemeClr val="tx2"/>
                </a:solidFill>
              </a:rPr>
              <a:t> und Unterstützung im Bewerbungsprozess</a:t>
            </a:r>
          </a:p>
          <a:p>
            <a:pPr marL="0" indent="0" algn="just">
              <a:buNone/>
              <a:tabLst>
                <a:tab pos="182350" algn="l"/>
                <a:tab pos="187149" algn="l"/>
              </a:tabLst>
            </a:pPr>
            <a:endParaRPr lang="de-DE" altLang="de-DE" u="none" dirty="0">
              <a:latin typeface="Arial" panose="020B0604020202020204" pitchFamily="34" charset="0"/>
            </a:endParaRPr>
          </a:p>
        </p:txBody>
      </p:sp>
    </p:spTree>
    <p:extLst>
      <p:ext uri="{BB962C8B-B14F-4D97-AF65-F5344CB8AC3E}">
        <p14:creationId xmlns:p14="http://schemas.microsoft.com/office/powerpoint/2010/main" val="2726035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TextEdit="1"/>
          </p:cNvSpPr>
          <p:nvPr>
            <p:ph type="sldImg"/>
          </p:nvPr>
        </p:nvSpPr>
        <p:spPr bwMode="auto">
          <a:xfrm>
            <a:off x="676275" y="808038"/>
            <a:ext cx="5386388" cy="40401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Rectangle 3"/>
          <p:cNvSpPr>
            <a:spLocks noGrp="1"/>
          </p:cNvSpPr>
          <p:nvPr>
            <p:ph type="body" idx="1"/>
          </p:nvPr>
        </p:nvSpPr>
        <p:spPr bwMode="auto">
          <a:xfrm>
            <a:off x="662533" y="5075137"/>
            <a:ext cx="5400600" cy="40639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pPr marL="0" indent="0">
              <a:buNone/>
            </a:pPr>
            <a:r>
              <a:rPr lang="de-DE" altLang="de-DE" sz="1400" b="1" dirty="0">
                <a:latin typeface="Arial" panose="020B0604020202020204" pitchFamily="34" charset="0"/>
              </a:rPr>
              <a:t>Orientierungsfolie – Gymnasium </a:t>
            </a:r>
          </a:p>
          <a:p>
            <a:pPr marL="0" indent="0">
              <a:buNone/>
            </a:pPr>
            <a:r>
              <a:rPr lang="de-DE" altLang="de-DE" sz="1400" dirty="0">
                <a:latin typeface="Arial" panose="020B0604020202020204" pitchFamily="34" charset="0"/>
              </a:rPr>
              <a:t>Im Folgenden</a:t>
            </a:r>
            <a:r>
              <a:rPr lang="de-DE" altLang="de-DE" sz="1400" baseline="0" dirty="0">
                <a:latin typeface="Arial" panose="020B0604020202020204" pitchFamily="34" charset="0"/>
              </a:rPr>
              <a:t> werden die Bildungsziele und die pädagogische Zielsetzung des Gymnasiums zusammenfassend dargelegt.</a:t>
            </a:r>
            <a:endParaRPr lang="de-DE" altLang="de-DE"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13</a:t>
            </a:fld>
            <a:endParaRPr lang="de-DE" dirty="0"/>
          </a:p>
        </p:txBody>
      </p:sp>
    </p:spTree>
    <p:extLst>
      <p:ext uri="{BB962C8B-B14F-4D97-AF65-F5344CB8AC3E}">
        <p14:creationId xmlns:p14="http://schemas.microsoft.com/office/powerpoint/2010/main" val="3650869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xfrm>
            <a:off x="946150" y="706438"/>
            <a:ext cx="4973638" cy="37290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de-DE" altLang="de-DE" b="1" dirty="0">
                <a:latin typeface="Arial" panose="020B0604020202020204" pitchFamily="34" charset="0"/>
              </a:rPr>
              <a:t>Gymnasium – Bildungsziele</a:t>
            </a:r>
          </a:p>
          <a:p>
            <a:r>
              <a:rPr lang="de-DE" altLang="de-DE" dirty="0">
                <a:latin typeface="Arial" panose="020B0604020202020204" pitchFamily="34" charset="0"/>
              </a:rPr>
              <a:t>Neunjähriger</a:t>
            </a:r>
            <a:r>
              <a:rPr lang="de-DE" altLang="de-DE" baseline="0" dirty="0">
                <a:latin typeface="Arial" panose="020B0604020202020204" pitchFamily="34" charset="0"/>
              </a:rPr>
              <a:t> Bildungsgang</a:t>
            </a:r>
            <a:endParaRPr lang="de-DE" altLang="de-DE" dirty="0">
              <a:latin typeface="Arial" panose="020B0604020202020204" pitchFamily="34" charset="0"/>
            </a:endParaRPr>
          </a:p>
          <a:p>
            <a:pPr marL="0" indent="0">
              <a:buNone/>
            </a:pPr>
            <a:endParaRPr lang="de-DE" altLang="de-DE" b="1" dirty="0">
              <a:latin typeface="Arial" panose="020B0604020202020204" pitchFamily="34" charset="0"/>
            </a:endParaRPr>
          </a:p>
        </p:txBody>
      </p:sp>
    </p:spTree>
    <p:extLst>
      <p:ext uri="{BB962C8B-B14F-4D97-AF65-F5344CB8AC3E}">
        <p14:creationId xmlns:p14="http://schemas.microsoft.com/office/powerpoint/2010/main" val="3120834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bwMode="auto">
          <a:xfrm>
            <a:off x="914400" y="746125"/>
            <a:ext cx="4972050" cy="3729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de-DE" altLang="de-DE" b="1" dirty="0">
                <a:latin typeface="Arial" panose="020B0604020202020204" pitchFamily="34" charset="0"/>
              </a:rPr>
              <a:t>Pädagogische Maßnahmen</a:t>
            </a:r>
          </a:p>
          <a:p>
            <a:endParaRPr lang="de-DE" altLang="de-DE" dirty="0">
              <a:latin typeface="Arial" panose="020B0604020202020204" pitchFamily="34" charset="0"/>
            </a:endParaRPr>
          </a:p>
          <a:p>
            <a:pPr marL="0" indent="0">
              <a:buNone/>
            </a:pPr>
            <a:r>
              <a:rPr lang="de-DE" altLang="de-DE" dirty="0">
                <a:latin typeface="Arial" panose="020B0604020202020204" pitchFamily="34" charset="0"/>
              </a:rPr>
              <a:t>Hinweis zum Punkt </a:t>
            </a:r>
            <a:r>
              <a:rPr lang="de-DE" altLang="de-DE" b="1" dirty="0">
                <a:latin typeface="Arial" panose="020B0604020202020204" pitchFamily="34" charset="0"/>
              </a:rPr>
              <a:t>„Individuelle Schwerpunktbildung“:</a:t>
            </a:r>
            <a:r>
              <a:rPr lang="de-DE" altLang="de-DE" dirty="0">
                <a:latin typeface="Arial" panose="020B0604020202020204" pitchFamily="34" charset="0"/>
              </a:rPr>
              <a:t> </a:t>
            </a:r>
          </a:p>
          <a:p>
            <a:pPr lvl="2">
              <a:buFontTx/>
              <a:buChar char="-"/>
            </a:pPr>
            <a:r>
              <a:rPr lang="de-DE" altLang="de-DE" dirty="0">
                <a:latin typeface="Arial" panose="020B0604020202020204" pitchFamily="34" charset="0"/>
              </a:rPr>
              <a:t>ermöglicht durch die Wahl eines Zweiges (Profilbereich)</a:t>
            </a:r>
          </a:p>
        </p:txBody>
      </p:sp>
    </p:spTree>
    <p:extLst>
      <p:ext uri="{BB962C8B-B14F-4D97-AF65-F5344CB8AC3E}">
        <p14:creationId xmlns:p14="http://schemas.microsoft.com/office/powerpoint/2010/main" val="2841596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TextEdit="1"/>
          </p:cNvSpPr>
          <p:nvPr>
            <p:ph type="sldImg"/>
          </p:nvPr>
        </p:nvSpPr>
        <p:spPr bwMode="auto">
          <a:xfrm>
            <a:off x="676275" y="808038"/>
            <a:ext cx="5386388" cy="40401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Rectangle 3"/>
          <p:cNvSpPr>
            <a:spLocks noGrp="1"/>
          </p:cNvSpPr>
          <p:nvPr>
            <p:ph type="body" idx="1"/>
          </p:nvPr>
        </p:nvSpPr>
        <p:spPr bwMode="auto">
          <a:xfrm>
            <a:off x="662533" y="5075137"/>
            <a:ext cx="5400600" cy="40639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pPr marL="0" indent="0">
              <a:buNone/>
            </a:pPr>
            <a:r>
              <a:rPr lang="de-DE" altLang="de-DE" sz="1400" b="1" dirty="0">
                <a:latin typeface="Arial" panose="020B0604020202020204" pitchFamily="34" charset="0"/>
              </a:rPr>
              <a:t>Orientierungsfolie – Gemeinschaftsschule</a:t>
            </a:r>
            <a:endParaRPr lang="de-DE" altLang="de-DE" sz="1200" b="1" dirty="0">
              <a:latin typeface="Arial" panose="020B0604020202020204" pitchFamily="34" charset="0"/>
            </a:endParaRPr>
          </a:p>
          <a:p>
            <a:pPr marL="0" indent="0">
              <a:buNone/>
            </a:pPr>
            <a:r>
              <a:rPr lang="de-DE" altLang="de-DE" sz="1400" dirty="0">
                <a:latin typeface="Arial" panose="020B0604020202020204" pitchFamily="34" charset="0"/>
              </a:rPr>
              <a:t>Im Folgenden werden die Bildungsziele und die pädagogische Zielsetzung der</a:t>
            </a:r>
            <a:r>
              <a:rPr lang="de-DE" altLang="de-DE" sz="1400" baseline="0" dirty="0">
                <a:latin typeface="Arial" panose="020B0604020202020204" pitchFamily="34" charset="0"/>
              </a:rPr>
              <a:t> Gemeinschaftsschule zusammenfassend </a:t>
            </a:r>
            <a:r>
              <a:rPr lang="de-DE" altLang="de-DE" sz="1400" dirty="0">
                <a:latin typeface="Arial" panose="020B0604020202020204" pitchFamily="34" charset="0"/>
              </a:rPr>
              <a:t>dargelegt.</a:t>
            </a:r>
          </a:p>
          <a:p>
            <a:pPr marL="0" indent="0">
              <a:buNone/>
            </a:pPr>
            <a:r>
              <a:rPr lang="de-DE" altLang="de-DE" sz="1400" dirty="0">
                <a:latin typeface="Arial" panose="020B0604020202020204" pitchFamily="34" charset="0"/>
              </a:rPr>
              <a:t>Geplant ist auch für die Gemeinschaftsschulen eine Weiterentwicklung,</a:t>
            </a:r>
            <a:r>
              <a:rPr lang="de-DE" altLang="de-DE" sz="1400" baseline="0" dirty="0">
                <a:latin typeface="Arial" panose="020B0604020202020204" pitchFamily="34" charset="0"/>
              </a:rPr>
              <a:t> die - wie bei den Gymnasien auch - das Lernen und Lehren mit digitalen Medien, Informatik als Pflichtfach, die Stärkung der Demokratiebildung, gesellschaftsrelevante Themen wie die Bildung für nachhaltige Entwicklung, Globalisierung und das Sprachenlernen umfasst.  </a:t>
            </a:r>
            <a:endParaRPr lang="de-DE" altLang="de-DE" sz="1400"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16</a:t>
            </a:fld>
            <a:endParaRPr lang="de-DE" dirty="0"/>
          </a:p>
        </p:txBody>
      </p:sp>
    </p:spTree>
    <p:extLst>
      <p:ext uri="{BB962C8B-B14F-4D97-AF65-F5344CB8AC3E}">
        <p14:creationId xmlns:p14="http://schemas.microsoft.com/office/powerpoint/2010/main" val="3441273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xfrm>
            <a:off x="914400" y="746125"/>
            <a:ext cx="4972050" cy="3729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2350" indent="-182350">
              <a:buNone/>
              <a:tabLst>
                <a:tab pos="182350" algn="l"/>
              </a:tabLst>
            </a:pPr>
            <a:r>
              <a:rPr lang="de-DE" altLang="de-DE" b="1" dirty="0">
                <a:latin typeface="Arial" panose="020B0604020202020204" pitchFamily="34" charset="0"/>
              </a:rPr>
              <a:t>Gemeinschaftsschule Bildungsziele</a:t>
            </a:r>
          </a:p>
          <a:p>
            <a:pPr marL="182350" indent="-182350">
              <a:buNone/>
              <a:tabLst>
                <a:tab pos="182350" algn="l"/>
              </a:tabLst>
            </a:pPr>
            <a:endParaRPr lang="de-DE" altLang="de-DE" dirty="0">
              <a:latin typeface="Arial" panose="020B0604020202020204" pitchFamily="34" charset="0"/>
            </a:endParaRPr>
          </a:p>
          <a:p>
            <a:pPr marL="176213" marR="0" lvl="0" indent="-176213" algn="l" defTabSz="914400" rtl="0" eaLnBrk="1" fontAlgn="base" latinLnBrk="0" hangingPunct="1">
              <a:lnSpc>
                <a:spcPct val="105000"/>
              </a:lnSpc>
              <a:spcBef>
                <a:spcPct val="30000"/>
              </a:spcBef>
              <a:spcAft>
                <a:spcPct val="0"/>
              </a:spcAft>
              <a:buClrTx/>
              <a:buSzTx/>
              <a:tabLst/>
              <a:defRPr/>
            </a:pPr>
            <a:r>
              <a:rPr lang="de-DE" altLang="de-DE" sz="1200" dirty="0"/>
              <a:t>Berufliche Orientierung: in die Zukunft gerichtete Berufs- und Studienorientierung</a:t>
            </a:r>
          </a:p>
          <a:p>
            <a:pPr marL="176213" indent="-176213"/>
            <a:r>
              <a:rPr lang="de-DE" altLang="de-DE" sz="1200" dirty="0"/>
              <a:t>Individualisierung: jedes Kind gezielt im Blick haben und es auf seinem individuellen Bildungsweg intensiv begleiten</a:t>
            </a:r>
          </a:p>
          <a:p>
            <a:pPr marL="182350" indent="-182350">
              <a:buNone/>
              <a:tabLst>
                <a:tab pos="182350" algn="l"/>
              </a:tabLst>
            </a:pPr>
            <a:endParaRPr lang="de-DE" altLang="de-DE" dirty="0">
              <a:latin typeface="Arial" panose="020B0604020202020204" pitchFamily="34" charset="0"/>
            </a:endParaRPr>
          </a:p>
          <a:p>
            <a:pPr marL="182350" indent="-182350">
              <a:buNone/>
              <a:tabLst>
                <a:tab pos="182350" algn="l"/>
              </a:tabLst>
            </a:pPr>
            <a:endParaRPr lang="de-DE" altLang="de-DE" dirty="0">
              <a:latin typeface="Arial" panose="020B0604020202020204" pitchFamily="34" charset="0"/>
            </a:endParaRPr>
          </a:p>
          <a:p>
            <a:pPr marL="182350" indent="-182350">
              <a:buNone/>
              <a:tabLst>
                <a:tab pos="182350" algn="l"/>
              </a:tabLst>
            </a:pPr>
            <a:endParaRPr lang="de-DE" altLang="de-DE" dirty="0">
              <a:latin typeface="Arial" panose="020B0604020202020204" pitchFamily="34" charset="0"/>
            </a:endParaRPr>
          </a:p>
          <a:p>
            <a:pPr marL="182350" indent="-182350" algn="ctr">
              <a:buNone/>
              <a:tabLst>
                <a:tab pos="182350" algn="l"/>
              </a:tabLst>
            </a:pPr>
            <a:endParaRPr lang="de-DE" altLang="de-DE" dirty="0">
              <a:latin typeface="Arial" panose="020B0604020202020204" pitchFamily="34" charset="0"/>
            </a:endParaRPr>
          </a:p>
          <a:p>
            <a:pPr marL="182350" indent="-182350">
              <a:buNone/>
              <a:tabLst>
                <a:tab pos="182350" algn="l"/>
              </a:tabLst>
            </a:pPr>
            <a:endParaRPr lang="de-DE" altLang="de-DE" dirty="0">
              <a:latin typeface="Arial" panose="020B0604020202020204" pitchFamily="34" charset="0"/>
            </a:endParaRPr>
          </a:p>
        </p:txBody>
      </p:sp>
    </p:spTree>
    <p:extLst>
      <p:ext uri="{BB962C8B-B14F-4D97-AF65-F5344CB8AC3E}">
        <p14:creationId xmlns:p14="http://schemas.microsoft.com/office/powerpoint/2010/main" val="29039527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xfrm>
            <a:off x="914400" y="746125"/>
            <a:ext cx="4972050" cy="3729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de-DE" b="1" dirty="0"/>
              <a:t>Pädagogische Maßnahmen</a:t>
            </a:r>
          </a:p>
          <a:p>
            <a:pPr marL="0" indent="0">
              <a:buNone/>
            </a:pPr>
            <a:endParaRPr lang="de-DE" dirty="0"/>
          </a:p>
          <a:p>
            <a:pPr marL="0" indent="0">
              <a:buNone/>
            </a:pPr>
            <a:r>
              <a:rPr lang="de-DE" dirty="0"/>
              <a:t>Damit alle Schülerinnen und Schüler den für sie bestmöglichen Abschluss erreichen, gelten die o. a. pädagogischen Maßnahmen.</a:t>
            </a:r>
          </a:p>
          <a:p>
            <a:pPr marL="176213" indent="-176213">
              <a:buFont typeface="Arial" panose="020B0604020202020204" pitchFamily="34" charset="0"/>
              <a:buChar char="•"/>
            </a:pPr>
            <a:r>
              <a:rPr lang="de-DE" dirty="0"/>
              <a:t>Lernen mit Kopf,</a:t>
            </a:r>
            <a:r>
              <a:rPr lang="de-DE" baseline="0" dirty="0"/>
              <a:t> Herz und Hand, Verzahnungen von praktischem und theoretischem Lernen</a:t>
            </a:r>
          </a:p>
          <a:p>
            <a:pPr marL="176213" indent="-176213">
              <a:buFont typeface="Arial" panose="020B0604020202020204" pitchFamily="34" charset="0"/>
              <a:buChar char="•"/>
            </a:pPr>
            <a:r>
              <a:rPr lang="de-DE" altLang="de-DE" sz="1200" dirty="0"/>
              <a:t>Längeres gemeinsames Lernen bei Differenzierung auf verschiedenen Anforderungsebenen,</a:t>
            </a:r>
            <a:r>
              <a:rPr lang="de-DE" altLang="de-DE" sz="1200" baseline="0" dirty="0"/>
              <a:t> </a:t>
            </a:r>
            <a:r>
              <a:rPr lang="de-DE" altLang="de-DE" sz="1200" dirty="0"/>
              <a:t>Durchlässigkeit zwischen den Anforderungsebenen</a:t>
            </a:r>
          </a:p>
          <a:p>
            <a:pPr marL="176213" indent="-176213">
              <a:buFont typeface="Arial" panose="020B0604020202020204" pitchFamily="34" charset="0"/>
              <a:buChar char="•"/>
            </a:pPr>
            <a:r>
              <a:rPr lang="de-DE" altLang="de-DE" sz="1200" dirty="0"/>
              <a:t>Langes Offenhalten des Bildungsweges bis hin zum Abitur</a:t>
            </a:r>
          </a:p>
          <a:p>
            <a:pPr marL="176213" indent="-176213">
              <a:buFont typeface="Arial" panose="020B0604020202020204" pitchFamily="34" charset="0"/>
              <a:buChar char="•"/>
            </a:pPr>
            <a:r>
              <a:rPr lang="de-DE" altLang="de-DE" sz="1200" dirty="0"/>
              <a:t>Interessens- und Begabungsförderung durch Profilbereich, Projekte, AGs, Angebote im Ganztag, …</a:t>
            </a:r>
          </a:p>
          <a:p>
            <a:pPr marL="176213" indent="-176213"/>
            <a:r>
              <a:rPr lang="de-DE" altLang="de-DE" sz="1200" b="1" dirty="0"/>
              <a:t>DNA</a:t>
            </a:r>
            <a:r>
              <a:rPr lang="de-DE" altLang="de-DE" sz="1200" b="1" baseline="0" dirty="0"/>
              <a:t> der GemS: Offene Lern- und</a:t>
            </a:r>
            <a:r>
              <a:rPr lang="de-DE" altLang="de-DE" sz="1200" b="1" dirty="0"/>
              <a:t> Unterrichtskultur durch fächerverbindende und projektorientierte Lernangebote</a:t>
            </a:r>
          </a:p>
          <a:p>
            <a:pPr marL="176213" indent="-176213">
              <a:buFont typeface="Arial" panose="020B0604020202020204" pitchFamily="34" charset="0"/>
              <a:buChar char="•"/>
            </a:pPr>
            <a:endParaRPr lang="de-DE" b="1" dirty="0"/>
          </a:p>
          <a:p>
            <a:pPr marL="0" indent="0">
              <a:buNone/>
            </a:pPr>
            <a:r>
              <a:rPr lang="de-DE" b="1" dirty="0"/>
              <a:t>Wiederholung:</a:t>
            </a:r>
            <a:r>
              <a:rPr lang="de-DE" dirty="0"/>
              <a:t> </a:t>
            </a:r>
          </a:p>
          <a:p>
            <a:pPr marL="0" indent="0">
              <a:buNone/>
            </a:pPr>
            <a:r>
              <a:rPr lang="de-DE" dirty="0"/>
              <a:t>Eine freiwillige Wiederholung der Klassenstufen</a:t>
            </a:r>
            <a:r>
              <a:rPr lang="de-DE" b="1" dirty="0"/>
              <a:t> </a:t>
            </a:r>
            <a:r>
              <a:rPr lang="de-DE" dirty="0"/>
              <a:t>5 bis 8 ist auf Antrag möglich (mit den bekannten Einschränkungen). </a:t>
            </a:r>
          </a:p>
          <a:p>
            <a:pPr marL="0" indent="0">
              <a:buNone/>
            </a:pPr>
            <a:r>
              <a:rPr lang="de-DE" dirty="0"/>
              <a:t>In den Abschlussklassen kann nur wiederholt werden, wenn der Abschluss nicht erreicht wurde oder wenn zu erwarten ist, dass nach der Wiederholung der nächst höhere Abschluss erreicht werden kann.</a:t>
            </a:r>
          </a:p>
          <a:p>
            <a:pPr marL="0" indent="0">
              <a:buNone/>
            </a:pPr>
            <a:endParaRPr lang="de-DE" b="1" dirty="0"/>
          </a:p>
          <a:p>
            <a:pPr marL="0" indent="0">
              <a:buNone/>
            </a:pPr>
            <a:r>
              <a:rPr lang="de-DE" b="1" dirty="0"/>
              <a:t>Versetzungsentscheidung nach Klassenstufe 8:</a:t>
            </a:r>
            <a:r>
              <a:rPr lang="de-DE" dirty="0"/>
              <a:t> </a:t>
            </a:r>
          </a:p>
          <a:p>
            <a:pPr marL="0" indent="0">
              <a:buNone/>
            </a:pPr>
            <a:r>
              <a:rPr lang="de-DE" dirty="0"/>
              <a:t>Bei der Entscheidung über die Versetzung in die Klassenstufe</a:t>
            </a:r>
            <a:r>
              <a:rPr lang="de-DE" b="1" dirty="0"/>
              <a:t> </a:t>
            </a:r>
            <a:r>
              <a:rPr lang="de-DE" dirty="0"/>
              <a:t>9 werden die </a:t>
            </a:r>
            <a:r>
              <a:rPr lang="de-DE" dirty="0" err="1"/>
              <a:t>Bestehensbedingungen</a:t>
            </a:r>
            <a:r>
              <a:rPr lang="de-DE" dirty="0"/>
              <a:t> des Hauptschulabschlusses zugrunde gelegt.</a:t>
            </a:r>
          </a:p>
        </p:txBody>
      </p:sp>
    </p:spTree>
    <p:extLst>
      <p:ext uri="{BB962C8B-B14F-4D97-AF65-F5344CB8AC3E}">
        <p14:creationId xmlns:p14="http://schemas.microsoft.com/office/powerpoint/2010/main" val="14809602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xfrm>
            <a:off x="914400" y="746125"/>
            <a:ext cx="4972050" cy="3729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6213" indent="-176213"/>
            <a:r>
              <a:rPr lang="de-DE" dirty="0"/>
              <a:t>Das gestreckte Prüfungsverfahren stellt die Abschlussprüfung</a:t>
            </a:r>
            <a:r>
              <a:rPr lang="de-DE" baseline="0" dirty="0"/>
              <a:t> auf eine breitere Basis. Sie wird zeitlich über das ganze Schuljahr gestreckt und sie bezieht mehr Kompetenzen und Fertigkeiten ein als die bisherige Abschlussprüfung. So sind die Schülerinnen und Schüler nicht mehr so stark von einer einzelnen (schriftlichen) Prüfung abhängig und sie können besser ihre vielfältigen Stärken und Interessen einbringen.</a:t>
            </a:r>
          </a:p>
          <a:p>
            <a:pPr marL="176213" indent="-176213"/>
            <a:endParaRPr lang="de-DE" baseline="0" dirty="0"/>
          </a:p>
          <a:p>
            <a:pPr marL="176213" indent="-176213"/>
            <a:r>
              <a:rPr lang="de-DE" baseline="0" dirty="0"/>
              <a:t>Zu Beginn des Abschlussjahres erstellt jeder Prüfling eine Präsentation mit dem Thema der eigenen beruflichen Orientierung. Dabei wird auf die Erfahrungen aus den zahlreichen Praktika zurückgegriffen und Berufsbilder und persönliche Berufsziele werden vorgestellt. Bewertet wird die gehaltene Präsentation an einem Prüfungstag von einem Lehrkräfteteam (z. B. Klassenlehrkraft und Deutschlehrkraft).</a:t>
            </a:r>
          </a:p>
          <a:p>
            <a:pPr marL="176213" indent="-176213"/>
            <a:endParaRPr lang="de-DE" baseline="0" dirty="0"/>
          </a:p>
          <a:p>
            <a:pPr marL="176213" indent="-176213"/>
            <a:r>
              <a:rPr lang="de-DE" baseline="0" dirty="0"/>
              <a:t>Im Verlauf des ersten Halbjahres wird von den Prüflingen ein selbstgewähltes Projekt durchgeführt. Dies geht in den Fächern Physik, Chemie, Biologie, Informatik, Gesellschaftswissenschaften oder im Profilfach. Die Projektprüfung erstreckt sich über einen Projektzeitraum (z. B. in einer Projektwoche) und wird im Team durchgeführt (zwei bis vier Prüflinge – in Ausnahmefällen kann davon abgewichen werden). Das Projekt wird an einem Präsentationstag vorgestellt. Bewertet wird das Projektergebnis und die Präsentation von einem Lehrkräfteteam (z. B. Fachlehrkraft und Klassenlehrkraft) die individuelle Leistung im Projektteam.</a:t>
            </a:r>
          </a:p>
          <a:p>
            <a:pPr marL="176213" indent="-176213"/>
            <a:endParaRPr lang="de-DE" baseline="0" dirty="0"/>
          </a:p>
          <a:p>
            <a:pPr marL="176213" indent="-176213"/>
            <a:r>
              <a:rPr lang="de-DE" baseline="0" dirty="0"/>
              <a:t>Zu Beginn des zweiten Halbjahres werden von den Prüflingen landeszentrale Vergleichsarbeiten in Mathematik und in Deutsch geschrieben (im MBA auch in der ersten Fremdsprache). Diese schriftlichen Prüfungen sind ähnlich aufgebaut wie die bisherigen schriftlichen Abschlussprüfungen –im Umfang etwas kürzer. Die Prüfungsaufgaben werden zentral von Kommissionen für das ganze Land erstellt.</a:t>
            </a:r>
          </a:p>
          <a:p>
            <a:pPr marL="176213" indent="-176213"/>
            <a:endParaRPr lang="de-DE" baseline="0" dirty="0"/>
          </a:p>
          <a:p>
            <a:pPr marL="176213" indent="-176213"/>
            <a:r>
              <a:rPr lang="de-DE" baseline="0" dirty="0"/>
              <a:t>Den Abschluss des gestreckten Prüfungsverfahrens bildet die Individualprüfung. Sie ist eine mündliche Prüfung in einem selbstgewählten Fach zu einem selbstgewählten Thema. Auch eine spezielle individuelle Leistung wie die Teilnahme an einem Wettbewerb (z. B. Sportmeisterschaft oder Vorlesewettbewerb) kann als Thema gewählt werden. Bewertet wird die Prüfung an einem Prüfungstag von einem Lehrkräfteteam (z. B. Klassenlehrkraft und Fachlehrkraft)</a:t>
            </a:r>
          </a:p>
          <a:p>
            <a:pPr marL="176213" indent="-176213"/>
            <a:endParaRPr lang="de-DE" baseline="0" dirty="0"/>
          </a:p>
          <a:p>
            <a:pPr marL="176213" indent="-176213"/>
            <a:endParaRPr lang="de-DE" baseline="0" dirty="0"/>
          </a:p>
          <a:p>
            <a:pPr marL="176213" indent="-176213"/>
            <a:endParaRPr lang="de-DE" baseline="0" dirty="0"/>
          </a:p>
          <a:p>
            <a:pPr marL="176213" indent="-176213"/>
            <a:endParaRPr lang="de-DE" baseline="0" dirty="0"/>
          </a:p>
          <a:p>
            <a:pPr marL="176213" indent="-176213"/>
            <a:endParaRPr lang="de-DE" baseline="0" dirty="0"/>
          </a:p>
          <a:p>
            <a:pPr marL="176213" indent="-176213"/>
            <a:endParaRPr lang="de-DE" baseline="0" dirty="0"/>
          </a:p>
          <a:p>
            <a:pPr marL="176213" indent="-176213"/>
            <a:endParaRPr lang="de-DE" baseline="0" dirty="0"/>
          </a:p>
          <a:p>
            <a:pPr marL="176213" indent="-176213"/>
            <a:endParaRPr lang="de-DE" baseline="0" dirty="0"/>
          </a:p>
          <a:p>
            <a:pPr marL="176213" indent="-176213"/>
            <a:endParaRPr lang="de-DE" baseline="0" dirty="0"/>
          </a:p>
          <a:p>
            <a:pPr marL="176213" indent="-176213"/>
            <a:endParaRPr lang="de-DE" baseline="0" dirty="0"/>
          </a:p>
          <a:p>
            <a:pPr marL="176213" indent="-176213"/>
            <a:endParaRPr lang="de-DE" baseline="0" dirty="0"/>
          </a:p>
          <a:p>
            <a:pPr marL="176213" indent="-176213"/>
            <a:endParaRPr lang="de-DE" baseline="0" dirty="0"/>
          </a:p>
          <a:p>
            <a:pPr marL="176213" indent="-176213"/>
            <a:endParaRPr lang="de-DE" baseline="0" dirty="0"/>
          </a:p>
          <a:p>
            <a:pPr marL="176213" indent="-176213"/>
            <a:r>
              <a:rPr lang="de-DE" baseline="0" dirty="0"/>
              <a:t>schriftliche </a:t>
            </a:r>
            <a:r>
              <a:rPr lang="de-DE" dirty="0"/>
              <a:t>Die Präsentationsprüfung </a:t>
            </a:r>
          </a:p>
        </p:txBody>
      </p:sp>
    </p:spTree>
    <p:extLst>
      <p:ext uri="{BB962C8B-B14F-4D97-AF65-F5344CB8AC3E}">
        <p14:creationId xmlns:p14="http://schemas.microsoft.com/office/powerpoint/2010/main" val="16712479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xfrm>
            <a:off x="663575" y="6445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xfrm>
            <a:off x="662533" y="4840435"/>
            <a:ext cx="5400600" cy="45866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defTabSz="412026">
              <a:buNone/>
              <a:tabLst>
                <a:tab pos="2711709" algn="l"/>
              </a:tabLst>
            </a:pPr>
            <a:r>
              <a:rPr lang="de-DE" altLang="de-DE" b="1" dirty="0">
                <a:latin typeface="Arial" panose="020B0604020202020204" pitchFamily="34" charset="0"/>
              </a:rPr>
              <a:t>Ganztagsangebote (Gymnasien/Gemeinschaftsschulen)</a:t>
            </a:r>
          </a:p>
          <a:p>
            <a:pPr marL="0" indent="0" defTabSz="412026">
              <a:buNone/>
              <a:tabLst>
                <a:tab pos="2711709" algn="l"/>
              </a:tabLst>
            </a:pPr>
            <a:endParaRPr lang="de-DE" altLang="de-DE" dirty="0">
              <a:latin typeface="Arial" panose="020B0604020202020204" pitchFamily="34" charset="0"/>
            </a:endParaRPr>
          </a:p>
          <a:p>
            <a:pPr marL="0" indent="0" defTabSz="412026">
              <a:buNone/>
              <a:tabLst>
                <a:tab pos="2711709" algn="l"/>
              </a:tabLst>
            </a:pPr>
            <a:r>
              <a:rPr lang="de-DE" altLang="de-DE" dirty="0">
                <a:latin typeface="Arial" panose="020B0604020202020204" pitchFamily="34" charset="0"/>
              </a:rPr>
              <a:t>Freiwillige Ganztagsschule:</a:t>
            </a:r>
          </a:p>
          <a:p>
            <a:pPr marL="176213" indent="-176213" defTabSz="412026">
              <a:buFontTx/>
              <a:buChar char="-"/>
              <a:tabLst>
                <a:tab pos="2711709" algn="l"/>
              </a:tabLst>
            </a:pPr>
            <a:r>
              <a:rPr lang="de-DE" altLang="de-DE" baseline="0" dirty="0">
                <a:latin typeface="Arial" panose="020B0604020202020204" pitchFamily="34" charset="0"/>
              </a:rPr>
              <a:t>a</a:t>
            </a:r>
            <a:r>
              <a:rPr lang="de-DE" altLang="de-DE" dirty="0">
                <a:latin typeface="Arial" panose="020B0604020202020204" pitchFamily="34" charset="0"/>
              </a:rPr>
              <a:t>ufgrund der Zusammenarbeit</a:t>
            </a:r>
            <a:r>
              <a:rPr lang="de-DE" altLang="de-DE" baseline="0" dirty="0">
                <a:latin typeface="Arial" panose="020B0604020202020204" pitchFamily="34" charset="0"/>
              </a:rPr>
              <a:t> mit externen Trägern fallen Kosten an</a:t>
            </a:r>
          </a:p>
          <a:p>
            <a:pPr marL="176213" indent="-176213" defTabSz="412026">
              <a:buFontTx/>
              <a:buChar char="-"/>
              <a:tabLst>
                <a:tab pos="2711709" algn="l"/>
              </a:tabLst>
            </a:pPr>
            <a:r>
              <a:rPr lang="de-DE" altLang="de-DE" baseline="0" dirty="0">
                <a:latin typeface="Arial" panose="020B0604020202020204" pitchFamily="34" charset="0"/>
              </a:rPr>
              <a:t>flexibel: das Angebot besteht täglich, kann aber auch für einzelne Wochentage (verbindlich festzulegen) belegt werden</a:t>
            </a:r>
          </a:p>
          <a:p>
            <a:pPr marL="176213" indent="-176213" defTabSz="412026">
              <a:buFontTx/>
              <a:buChar char="-"/>
              <a:tabLst>
                <a:tab pos="2711709" algn="l"/>
              </a:tabLst>
            </a:pPr>
            <a:r>
              <a:rPr lang="de-DE" altLang="de-DE" baseline="0" dirty="0">
                <a:latin typeface="Arial" panose="020B0604020202020204" pitchFamily="34" charset="0"/>
              </a:rPr>
              <a:t>über Hausaufgabenbetreuung hinaus werden zusätzliche Aktivitäten (etwa im sportlichen oder kreativen Bereich) angeboten; es besteht die Möglichkeit zum Mittagessen</a:t>
            </a:r>
          </a:p>
          <a:p>
            <a:pPr marL="176213" indent="-176213" defTabSz="412026">
              <a:buFontTx/>
              <a:buChar char="-"/>
              <a:tabLst>
                <a:tab pos="2711709" algn="l"/>
              </a:tabLst>
            </a:pPr>
            <a:endParaRPr lang="de-DE" altLang="de-DE" baseline="0" dirty="0">
              <a:latin typeface="Arial" panose="020B0604020202020204" pitchFamily="34" charset="0"/>
            </a:endParaRPr>
          </a:p>
          <a:p>
            <a:pPr marL="0" indent="0" defTabSz="412026">
              <a:buNone/>
              <a:tabLst>
                <a:tab pos="2711709" algn="l"/>
              </a:tabLst>
            </a:pPr>
            <a:r>
              <a:rPr lang="de-DE" altLang="de-DE" dirty="0">
                <a:latin typeface="Arial" panose="020B0604020202020204" pitchFamily="34" charset="0"/>
              </a:rPr>
              <a:t>Gebundener Ganztag:</a:t>
            </a:r>
          </a:p>
          <a:p>
            <a:pPr marL="176213" indent="-176213" defTabSz="412026">
              <a:buFontTx/>
              <a:buChar char="-"/>
              <a:tabLst>
                <a:tab pos="2711709" algn="l"/>
              </a:tabLst>
            </a:pPr>
            <a:r>
              <a:rPr lang="de-DE" altLang="de-DE" baseline="0" dirty="0">
                <a:latin typeface="Arial" panose="020B0604020202020204" pitchFamily="34" charset="0"/>
              </a:rPr>
              <a:t>Teilnahme kostenlos; für den Bezug eines Mittagessens können Kosten anfallen</a:t>
            </a:r>
          </a:p>
          <a:p>
            <a:pPr marL="176213" indent="-176213" defTabSz="412026">
              <a:buFontTx/>
              <a:buChar char="-"/>
              <a:tabLst>
                <a:tab pos="2711709" algn="l"/>
              </a:tabLst>
            </a:pPr>
            <a:r>
              <a:rPr lang="de-DE" altLang="de-DE" baseline="0" dirty="0">
                <a:latin typeface="Arial" panose="020B0604020202020204" pitchFamily="34" charset="0"/>
              </a:rPr>
              <a:t>Feste Unterrichtszeiten bis in den Nachmittag</a:t>
            </a:r>
          </a:p>
          <a:p>
            <a:pPr marL="176213" indent="-176213" defTabSz="412026">
              <a:buFontTx/>
              <a:buChar char="-"/>
              <a:tabLst>
                <a:tab pos="2711709" algn="l"/>
              </a:tabLst>
            </a:pPr>
            <a:r>
              <a:rPr lang="de-DE" altLang="de-DE" baseline="0" dirty="0">
                <a:latin typeface="Arial" panose="020B0604020202020204" pitchFamily="34" charset="0"/>
              </a:rPr>
              <a:t>Verzahnung von Unterricht, Arbeitszeiten und zusätzlichen Aktivitäten (etwa im sportlichen oder kreativen Bereich)</a:t>
            </a:r>
          </a:p>
          <a:p>
            <a:pPr marL="176213" indent="-176213" defTabSz="412026">
              <a:buFontTx/>
              <a:buChar char="-"/>
              <a:tabLst>
                <a:tab pos="2711709" algn="l"/>
              </a:tabLst>
            </a:pPr>
            <a:endParaRPr lang="de-DE" altLang="de-DE" baseline="0" dirty="0">
              <a:latin typeface="Arial" panose="020B0604020202020204" pitchFamily="34" charset="0"/>
            </a:endParaRPr>
          </a:p>
          <a:p>
            <a:pPr marL="176213" indent="-176213" defTabSz="412026">
              <a:buFontTx/>
              <a:buChar char="-"/>
              <a:tabLst>
                <a:tab pos="2711709" algn="l"/>
              </a:tabLst>
            </a:pPr>
            <a:endParaRPr lang="de-DE" altLang="de-DE"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20</a:t>
            </a:fld>
            <a:endParaRPr lang="de-DE" dirty="0"/>
          </a:p>
        </p:txBody>
      </p:sp>
    </p:spTree>
    <p:extLst>
      <p:ext uri="{BB962C8B-B14F-4D97-AF65-F5344CB8AC3E}">
        <p14:creationId xmlns:p14="http://schemas.microsoft.com/office/powerpoint/2010/main" val="3751696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Folienbildplatzhalt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None/>
            </a:pPr>
            <a:r>
              <a:rPr lang="de-DE" altLang="de-DE" sz="1400" dirty="0">
                <a:latin typeface="Arial" panose="020B0604020202020204" pitchFamily="34" charset="0"/>
              </a:rPr>
              <a:t>Schulstruktur im Saarland</a:t>
            </a:r>
          </a:p>
          <a:p>
            <a:pPr marL="0" indent="0">
              <a:buNone/>
            </a:pPr>
            <a:endParaRPr lang="de-DE" altLang="de-DE" dirty="0">
              <a:latin typeface="Arial" panose="020B0604020202020204" pitchFamily="34" charset="0"/>
            </a:endParaRPr>
          </a:p>
          <a:p>
            <a:r>
              <a:rPr lang="de-DE" altLang="de-DE" b="1" dirty="0">
                <a:latin typeface="Arial" panose="020B0604020202020204" pitchFamily="34" charset="0"/>
              </a:rPr>
              <a:t>seit dem Schuljahr 2012/13:</a:t>
            </a:r>
          </a:p>
          <a:p>
            <a:pPr marL="182350" indent="-182350">
              <a:buNone/>
              <a:tabLst>
                <a:tab pos="182350" algn="l"/>
              </a:tabLst>
            </a:pPr>
            <a:r>
              <a:rPr lang="de-DE" altLang="de-DE" dirty="0">
                <a:latin typeface="Arial" panose="020B0604020202020204" pitchFamily="34" charset="0"/>
              </a:rPr>
              <a:t>	Zwei-Säulen-Modell für die allgemein bildenden Schulen</a:t>
            </a:r>
            <a:r>
              <a:rPr lang="de-DE" altLang="de-DE" b="1" dirty="0">
                <a:latin typeface="Arial" panose="020B0604020202020204" pitchFamily="34" charset="0"/>
              </a:rPr>
              <a:t>:</a:t>
            </a:r>
            <a:r>
              <a:rPr lang="de-DE" altLang="de-DE" b="1" baseline="0" dirty="0">
                <a:latin typeface="Arial" panose="020B0604020202020204" pitchFamily="34" charset="0"/>
              </a:rPr>
              <a:t> </a:t>
            </a:r>
            <a:r>
              <a:rPr lang="de-DE" altLang="de-DE" dirty="0">
                <a:latin typeface="Arial" panose="020B0604020202020204" pitchFamily="34" charset="0"/>
              </a:rPr>
              <a:t>Gemeinschaftsschule (GemS)</a:t>
            </a:r>
            <a:r>
              <a:rPr lang="de-DE" altLang="de-DE" baseline="0" dirty="0">
                <a:latin typeface="Arial" panose="020B0604020202020204" pitchFamily="34" charset="0"/>
              </a:rPr>
              <a:t> und </a:t>
            </a:r>
            <a:r>
              <a:rPr lang="de-DE" altLang="de-DE" dirty="0">
                <a:latin typeface="Arial" panose="020B0604020202020204" pitchFamily="34" charset="0"/>
              </a:rPr>
              <a:t>Gymnasium (</a:t>
            </a:r>
            <a:r>
              <a:rPr lang="de-DE" altLang="de-DE" dirty="0" err="1">
                <a:latin typeface="Arial" panose="020B0604020202020204" pitchFamily="34" charset="0"/>
              </a:rPr>
              <a:t>Gym</a:t>
            </a:r>
            <a:r>
              <a:rPr lang="de-DE" altLang="de-DE" dirty="0">
                <a:latin typeface="Arial" panose="020B0604020202020204" pitchFamily="34" charset="0"/>
              </a:rPr>
              <a:t>)	</a:t>
            </a:r>
          </a:p>
          <a:p>
            <a:r>
              <a:rPr lang="de-DE" altLang="de-DE" dirty="0">
                <a:latin typeface="Arial" panose="020B0604020202020204" pitchFamily="34" charset="0"/>
              </a:rPr>
              <a:t>GemS und </a:t>
            </a:r>
            <a:r>
              <a:rPr lang="de-DE" altLang="de-DE" dirty="0" err="1">
                <a:latin typeface="Arial" panose="020B0604020202020204" pitchFamily="34" charset="0"/>
              </a:rPr>
              <a:t>Gym</a:t>
            </a:r>
            <a:r>
              <a:rPr lang="de-DE" altLang="de-DE" dirty="0">
                <a:latin typeface="Arial" panose="020B0604020202020204" pitchFamily="34" charset="0"/>
              </a:rPr>
              <a:t> bauen auf der vierjährigen Grundschule auf.</a:t>
            </a:r>
          </a:p>
          <a:p>
            <a:pPr marL="176213" marR="0" indent="-176213" algn="l" defTabSz="914400" rtl="0" eaLnBrk="1" fontAlgn="auto" latinLnBrk="0" hangingPunct="1">
              <a:lnSpc>
                <a:spcPct val="105000"/>
              </a:lnSpc>
              <a:spcBef>
                <a:spcPts val="0"/>
              </a:spcBef>
              <a:spcAft>
                <a:spcPts val="0"/>
              </a:spcAft>
              <a:buClrTx/>
              <a:buSzTx/>
              <a:buFont typeface="Arial" panose="020B0604020202020204" pitchFamily="34" charset="0"/>
              <a:buChar char="•"/>
              <a:tabLst/>
              <a:defRPr/>
            </a:pPr>
            <a:r>
              <a:rPr lang="de-DE" altLang="de-DE" dirty="0">
                <a:latin typeface="Arial" panose="020B0604020202020204" pitchFamily="34" charset="0"/>
              </a:rPr>
              <a:t>GemS und </a:t>
            </a:r>
            <a:r>
              <a:rPr lang="de-DE" altLang="de-DE" dirty="0" err="1">
                <a:latin typeface="Arial" panose="020B0604020202020204" pitchFamily="34" charset="0"/>
              </a:rPr>
              <a:t>Gym</a:t>
            </a:r>
            <a:r>
              <a:rPr lang="de-DE" altLang="de-DE" dirty="0">
                <a:latin typeface="Arial" panose="020B0604020202020204" pitchFamily="34" charset="0"/>
              </a:rPr>
              <a:t> stellen zwei gleichwertige Säulen dar, die beide</a:t>
            </a:r>
            <a:r>
              <a:rPr lang="de-DE" altLang="de-DE" baseline="0" dirty="0">
                <a:latin typeface="Arial" panose="020B0604020202020204" pitchFamily="34" charset="0"/>
              </a:rPr>
              <a:t> bis zur Allgemeinen Hochschulreife (Abitur) führen.</a:t>
            </a:r>
            <a:endParaRPr lang="de-DE" altLang="de-DE" dirty="0">
              <a:latin typeface="Arial" panose="020B0604020202020204" pitchFamily="34" charset="0"/>
            </a:endParaRPr>
          </a:p>
          <a:p>
            <a:r>
              <a:rPr lang="de-DE" altLang="de-DE" dirty="0">
                <a:latin typeface="Arial" panose="020B0604020202020204" pitchFamily="34" charset="0"/>
              </a:rPr>
              <a:t>Ab</a:t>
            </a:r>
            <a:r>
              <a:rPr lang="de-DE" altLang="de-DE" baseline="0" dirty="0">
                <a:latin typeface="Arial" panose="020B0604020202020204" pitchFamily="34" charset="0"/>
              </a:rPr>
              <a:t> Ende</a:t>
            </a:r>
            <a:r>
              <a:rPr lang="de-DE" altLang="de-DE" dirty="0">
                <a:latin typeface="Arial" panose="020B0604020202020204" pitchFamily="34" charset="0"/>
              </a:rPr>
              <a:t> der Klassenstufe 9 ist ein Wechsel in die Duale Ausbildung</a:t>
            </a:r>
            <a:r>
              <a:rPr lang="de-DE" altLang="de-DE" baseline="0" dirty="0">
                <a:latin typeface="Arial" panose="020B0604020202020204" pitchFamily="34" charset="0"/>
              </a:rPr>
              <a:t> oder in eine weiterführende Schulform der beruflichen Schulen möglich.</a:t>
            </a:r>
            <a:endParaRPr lang="de-DE" altLang="de-DE" dirty="0">
              <a:latin typeface="Arial" panose="020B0604020202020204" pitchFamily="34" charset="0"/>
            </a:endParaRPr>
          </a:p>
          <a:p>
            <a:pPr algn="just"/>
            <a:r>
              <a:rPr lang="de-DE" altLang="de-DE" b="1" dirty="0">
                <a:latin typeface="Arial" panose="020B0604020202020204" pitchFamily="34" charset="0"/>
              </a:rPr>
              <a:t>Ein leistungsfähiges und leistungswilliges Kind hat in beiden Schulformen die Möglichkeit, das Abitur zu erlangen.</a:t>
            </a:r>
          </a:p>
          <a:p>
            <a:pPr marL="0" indent="0" algn="just">
              <a:buNone/>
            </a:pPr>
            <a:endParaRPr lang="de-DE" altLang="de-DE" b="1" dirty="0">
              <a:latin typeface="Arial" panose="020B0604020202020204" pitchFamily="34" charset="0"/>
            </a:endParaRPr>
          </a:p>
          <a:p>
            <a:pPr algn="just"/>
            <a:r>
              <a:rPr lang="de-DE" altLang="de-DE" u="sng" dirty="0">
                <a:latin typeface="Arial" panose="020B0604020202020204" pitchFamily="34" charset="0"/>
              </a:rPr>
              <a:t>Grundlage für die Wahl der weiterführenden Schule (</a:t>
            </a:r>
            <a:r>
              <a:rPr lang="de-DE" altLang="de-DE" u="sng" dirty="0" err="1">
                <a:latin typeface="Arial" panose="020B0604020202020204" pitchFamily="34" charset="0"/>
              </a:rPr>
              <a:t>Gym</a:t>
            </a:r>
            <a:r>
              <a:rPr lang="de-DE" altLang="de-DE" u="sng" dirty="0">
                <a:latin typeface="Arial" panose="020B0604020202020204" pitchFamily="34" charset="0"/>
              </a:rPr>
              <a:t> oder GemS) sind </a:t>
            </a:r>
          </a:p>
          <a:p>
            <a:pPr lvl="1" algn="just">
              <a:buFont typeface="Courier New" panose="02070309020205020404" pitchFamily="49" charset="0"/>
              <a:buChar char="o"/>
            </a:pPr>
            <a:r>
              <a:rPr lang="de-DE" altLang="de-DE" dirty="0">
                <a:latin typeface="Arial" panose="020B0604020202020204" pitchFamily="34" charset="0"/>
              </a:rPr>
              <a:t>neben den Noten vor allem auch die Lern- und Leistungsentwicklung, die Arbeitshaltung, das Sozialverhalten und das Denkvermögen des Kindes, wie sie im Entwicklungsbericht des Halbjahreszeugnisses der Klassenstufe 4 beschrieben sind.</a:t>
            </a:r>
          </a:p>
          <a:p>
            <a:pPr lvl="1" algn="just">
              <a:buFont typeface="Courier New" panose="02070309020205020404" pitchFamily="49" charset="0"/>
              <a:buChar char="o"/>
            </a:pPr>
            <a:r>
              <a:rPr lang="de-DE" altLang="de-DE" dirty="0">
                <a:latin typeface="Arial" panose="020B0604020202020204" pitchFamily="34" charset="0"/>
              </a:rPr>
              <a:t>das </a:t>
            </a:r>
            <a:r>
              <a:rPr lang="de-DE" altLang="de-DE" dirty="0">
                <a:latin typeface="Arial" panose="020B0604020202020204" pitchFamily="34" charset="0"/>
                <a:sym typeface="Wingdings" panose="05000000000000000000" pitchFamily="2" charset="2"/>
              </a:rPr>
              <a:t>Beratungsgespräch mit der Klassenlehrkraft zum Schulhalbjahr der Klassenstufe 4 </a:t>
            </a:r>
          </a:p>
          <a:p>
            <a:pPr marL="176213" lvl="1" indent="0" algn="just">
              <a:buNone/>
            </a:pPr>
            <a:r>
              <a:rPr lang="de-DE" altLang="de-DE" dirty="0">
                <a:latin typeface="Arial" panose="020B0604020202020204" pitchFamily="34" charset="0"/>
                <a:sym typeface="Wingdings" panose="05000000000000000000" pitchFamily="2" charset="2"/>
              </a:rPr>
              <a:t>Die Teilnahme an den Informationsveranstaltungen der beiden Schulformen (GemS und </a:t>
            </a:r>
            <a:r>
              <a:rPr lang="de-DE" altLang="de-DE" dirty="0" err="1">
                <a:latin typeface="Arial" panose="020B0604020202020204" pitchFamily="34" charset="0"/>
                <a:sym typeface="Wingdings" panose="05000000000000000000" pitchFamily="2" charset="2"/>
              </a:rPr>
              <a:t>Gym</a:t>
            </a:r>
            <a:r>
              <a:rPr lang="de-DE" altLang="de-DE" dirty="0">
                <a:latin typeface="Arial" panose="020B0604020202020204" pitchFamily="34" charset="0"/>
                <a:sym typeface="Wingdings" panose="05000000000000000000" pitchFamily="2" charset="2"/>
              </a:rPr>
              <a:t>) wird empfohlen, ebenso die dort angebotenen individuellen Beratungsgespräche, um die geeignete Schulform für das Kind zu finden.</a:t>
            </a:r>
            <a:endParaRPr lang="de-DE" altLang="de-DE" dirty="0">
              <a:latin typeface="Arial" panose="020B0604020202020204" pitchFamily="34" charset="0"/>
            </a:endParaRPr>
          </a:p>
        </p:txBody>
      </p:sp>
      <p:sp>
        <p:nvSpPr>
          <p:cNvPr id="20483"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ar" pitchFamily="2" charset="0"/>
              </a:defRPr>
            </a:lvl1pPr>
            <a:lvl2pPr marL="742950" indent="-285750">
              <a:defRPr>
                <a:solidFill>
                  <a:schemeClr val="tx1"/>
                </a:solidFill>
                <a:latin typeface="Saar" pitchFamily="2" charset="0"/>
              </a:defRPr>
            </a:lvl2pPr>
            <a:lvl3pPr marL="1143000" indent="-228600">
              <a:defRPr>
                <a:solidFill>
                  <a:schemeClr val="tx1"/>
                </a:solidFill>
                <a:latin typeface="Saar" pitchFamily="2" charset="0"/>
              </a:defRPr>
            </a:lvl3pPr>
            <a:lvl4pPr marL="1600200" indent="-228600">
              <a:defRPr>
                <a:solidFill>
                  <a:schemeClr val="tx1"/>
                </a:solidFill>
                <a:latin typeface="Saar" pitchFamily="2" charset="0"/>
              </a:defRPr>
            </a:lvl4pPr>
            <a:lvl5pPr marL="2057400" indent="-228600">
              <a:defRPr>
                <a:solidFill>
                  <a:schemeClr val="tx1"/>
                </a:solidFill>
                <a:latin typeface="Saar" pitchFamily="2" charset="0"/>
              </a:defRPr>
            </a:lvl5pPr>
            <a:lvl6pPr marL="2514600" indent="-228600" fontAlgn="base">
              <a:spcBef>
                <a:spcPct val="0"/>
              </a:spcBef>
              <a:spcAft>
                <a:spcPct val="0"/>
              </a:spcAft>
              <a:defRPr>
                <a:solidFill>
                  <a:schemeClr val="tx1"/>
                </a:solidFill>
                <a:latin typeface="Saar" pitchFamily="2" charset="0"/>
              </a:defRPr>
            </a:lvl6pPr>
            <a:lvl7pPr marL="2971800" indent="-228600" fontAlgn="base">
              <a:spcBef>
                <a:spcPct val="0"/>
              </a:spcBef>
              <a:spcAft>
                <a:spcPct val="0"/>
              </a:spcAft>
              <a:defRPr>
                <a:solidFill>
                  <a:schemeClr val="tx1"/>
                </a:solidFill>
                <a:latin typeface="Saar" pitchFamily="2" charset="0"/>
              </a:defRPr>
            </a:lvl7pPr>
            <a:lvl8pPr marL="3429000" indent="-228600" fontAlgn="base">
              <a:spcBef>
                <a:spcPct val="0"/>
              </a:spcBef>
              <a:spcAft>
                <a:spcPct val="0"/>
              </a:spcAft>
              <a:defRPr>
                <a:solidFill>
                  <a:schemeClr val="tx1"/>
                </a:solidFill>
                <a:latin typeface="Saar" pitchFamily="2" charset="0"/>
              </a:defRPr>
            </a:lvl8pPr>
            <a:lvl9pPr marL="3886200" indent="-228600" fontAlgn="base">
              <a:spcBef>
                <a:spcPct val="0"/>
              </a:spcBef>
              <a:spcAft>
                <a:spcPct val="0"/>
              </a:spcAft>
              <a:defRPr>
                <a:solidFill>
                  <a:schemeClr val="tx1"/>
                </a:solidFill>
                <a:latin typeface="Saar" pitchFamily="2" charset="0"/>
              </a:defRPr>
            </a:lvl9pPr>
          </a:lstStyle>
          <a:p>
            <a:pPr fontAlgn="base">
              <a:spcBef>
                <a:spcPct val="0"/>
              </a:spcBef>
              <a:spcAft>
                <a:spcPct val="0"/>
              </a:spcAft>
            </a:pPr>
            <a:fld id="{B4034C2A-4E54-4D68-89E5-1076F32B45B5}" type="slidenum">
              <a:rPr lang="de-DE" altLang="de-DE"/>
              <a:pPr fontAlgn="base">
                <a:spcBef>
                  <a:spcPct val="0"/>
                </a:spcBef>
                <a:spcAft>
                  <a:spcPct val="0"/>
                </a:spcAft>
              </a:pPr>
              <a:t>2</a:t>
            </a:fld>
            <a:endParaRPr lang="de-DE" altLang="de-DE"/>
          </a:p>
        </p:txBody>
      </p:sp>
    </p:spTree>
    <p:extLst>
      <p:ext uri="{BB962C8B-B14F-4D97-AF65-F5344CB8AC3E}">
        <p14:creationId xmlns:p14="http://schemas.microsoft.com/office/powerpoint/2010/main" val="42934020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xfrm>
            <a:off x="663575" y="6445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xfrm>
            <a:off x="662533" y="4840435"/>
            <a:ext cx="5400600" cy="45866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6213" indent="-176213" defTabSz="412026">
              <a:buFontTx/>
              <a:buChar char="-"/>
              <a:tabLst>
                <a:tab pos="2711709" algn="l"/>
              </a:tabLst>
            </a:pPr>
            <a:endParaRPr lang="de-DE" altLang="de-DE" baseline="0" dirty="0">
              <a:latin typeface="Arial" panose="020B0604020202020204" pitchFamily="34" charset="0"/>
            </a:endParaRPr>
          </a:p>
          <a:p>
            <a:pPr marL="176213" indent="-176213" defTabSz="412026">
              <a:buFontTx/>
              <a:buChar char="-"/>
              <a:tabLst>
                <a:tab pos="2711709" algn="l"/>
              </a:tabLst>
            </a:pPr>
            <a:endParaRPr lang="de-DE" altLang="de-DE"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21</a:t>
            </a:fld>
            <a:endParaRPr lang="de-DE" dirty="0"/>
          </a:p>
        </p:txBody>
      </p:sp>
    </p:spTree>
    <p:extLst>
      <p:ext uri="{BB962C8B-B14F-4D97-AF65-F5344CB8AC3E}">
        <p14:creationId xmlns:p14="http://schemas.microsoft.com/office/powerpoint/2010/main" val="3234357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xfrm>
            <a:off x="914400" y="746125"/>
            <a:ext cx="4972050" cy="3729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de-DE" b="1" i="1" dirty="0"/>
              <a:t>Diese</a:t>
            </a:r>
            <a:r>
              <a:rPr lang="de-DE" b="1" i="1" baseline="0" dirty="0"/>
              <a:t> Folien sollten bei Bedarf von einer Förderschullehrkraft vorgestellt werden.</a:t>
            </a:r>
            <a:endParaRPr lang="de-DE" b="1" i="1" dirty="0"/>
          </a:p>
        </p:txBody>
      </p:sp>
    </p:spTree>
    <p:extLst>
      <p:ext uri="{BB962C8B-B14F-4D97-AF65-F5344CB8AC3E}">
        <p14:creationId xmlns:p14="http://schemas.microsoft.com/office/powerpoint/2010/main" val="35005345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xfrm>
            <a:off x="914400" y="746125"/>
            <a:ext cx="4972050" cy="3729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5000"/>
              </a:lnSpc>
              <a:spcBef>
                <a:spcPct val="30000"/>
              </a:spcBef>
              <a:spcAft>
                <a:spcPct val="0"/>
              </a:spcAft>
              <a:buClrTx/>
              <a:buSzTx/>
              <a:buFont typeface="Arial" charset="0"/>
              <a:buNone/>
              <a:tabLst/>
              <a:defRPr/>
            </a:pPr>
            <a:r>
              <a:rPr lang="de-DE" b="1" i="1" dirty="0"/>
              <a:t>Diese</a:t>
            </a:r>
            <a:r>
              <a:rPr lang="de-DE" b="1" i="1" baseline="0" dirty="0"/>
              <a:t> Folien sollten bei Bedarf von einer Förderschullehrkraft vorgestellt werden.</a:t>
            </a:r>
            <a:endParaRPr lang="de-DE" b="1" i="1" dirty="0"/>
          </a:p>
          <a:p>
            <a:pPr marL="0" indent="0">
              <a:buNone/>
            </a:pPr>
            <a:endParaRPr lang="de-DE" dirty="0"/>
          </a:p>
        </p:txBody>
      </p:sp>
    </p:spTree>
    <p:extLst>
      <p:ext uri="{BB962C8B-B14F-4D97-AF65-F5344CB8AC3E}">
        <p14:creationId xmlns:p14="http://schemas.microsoft.com/office/powerpoint/2010/main" val="35600241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xfrm>
            <a:off x="914400" y="746125"/>
            <a:ext cx="4972050" cy="3729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5000"/>
              </a:lnSpc>
              <a:spcBef>
                <a:spcPct val="30000"/>
              </a:spcBef>
              <a:spcAft>
                <a:spcPct val="0"/>
              </a:spcAft>
              <a:buClrTx/>
              <a:buSzTx/>
              <a:buFont typeface="Arial" charset="0"/>
              <a:buNone/>
              <a:tabLst/>
              <a:defRPr/>
            </a:pPr>
            <a:r>
              <a:rPr lang="de-DE" b="1" i="1" dirty="0"/>
              <a:t>Diese</a:t>
            </a:r>
            <a:r>
              <a:rPr lang="de-DE" b="1" i="1" baseline="0" dirty="0"/>
              <a:t> Folien sollten bei Bedarf von einer Förderschullehrkraft vorgestellt werden.</a:t>
            </a:r>
            <a:endParaRPr lang="de-DE" b="1" i="1" dirty="0"/>
          </a:p>
          <a:p>
            <a:pPr marL="0" indent="0">
              <a:buNone/>
            </a:pPr>
            <a:endParaRPr lang="de-DE" dirty="0"/>
          </a:p>
        </p:txBody>
      </p:sp>
    </p:spTree>
    <p:extLst>
      <p:ext uri="{BB962C8B-B14F-4D97-AF65-F5344CB8AC3E}">
        <p14:creationId xmlns:p14="http://schemas.microsoft.com/office/powerpoint/2010/main" val="37382246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xfrm>
            <a:off x="914400" y="746125"/>
            <a:ext cx="4972050" cy="3729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endParaRPr lang="de-DE" dirty="0"/>
          </a:p>
        </p:txBody>
      </p:sp>
    </p:spTree>
    <p:extLst>
      <p:ext uri="{BB962C8B-B14F-4D97-AF65-F5344CB8AC3E}">
        <p14:creationId xmlns:p14="http://schemas.microsoft.com/office/powerpoint/2010/main" val="29481270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bwMode="auto">
          <a:xfrm>
            <a:off x="663575" y="6445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p:cNvSpPr>
          <p:nvPr>
            <p:ph type="body" idx="1"/>
          </p:nvPr>
        </p:nvSpPr>
        <p:spPr bwMode="auto">
          <a:xfrm>
            <a:off x="662533" y="4819327"/>
            <a:ext cx="5400600" cy="44824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de-DE" altLang="de-DE" b="1" dirty="0">
                <a:latin typeface="Arial" panose="020B0604020202020204" pitchFamily="34" charset="0"/>
              </a:rPr>
              <a:t>Halbjahreszeugnis – Beratungsgespräch</a:t>
            </a:r>
          </a:p>
          <a:p>
            <a:endParaRPr lang="de-DE" altLang="de-DE" dirty="0">
              <a:latin typeface="Arial" panose="020B0604020202020204" pitchFamily="34" charset="0"/>
            </a:endParaRPr>
          </a:p>
          <a:p>
            <a:pPr marL="0" indent="0" algn="just">
              <a:buNone/>
            </a:pPr>
            <a:r>
              <a:rPr lang="de-DE" altLang="de-DE" dirty="0">
                <a:latin typeface="Arial" panose="020B0604020202020204" pitchFamily="34" charset="0"/>
              </a:rPr>
              <a:t>Die Zeugnis- und Versetzungsordnung für die Grundschule stärkt das Wahlrecht der Erziehungsberechtigten. Die Rechtsverbindlichkeit der Empfehlung und damit auch das Übergangsverfahren sind entfallen. </a:t>
            </a:r>
          </a:p>
          <a:p>
            <a:pPr algn="just">
              <a:buFont typeface="Wingdings" panose="05000000000000000000" pitchFamily="2" charset="2"/>
              <a:buNone/>
            </a:pPr>
            <a:endParaRPr lang="de-DE" altLang="de-DE" dirty="0">
              <a:latin typeface="Arial" panose="020B0604020202020204" pitchFamily="34" charset="0"/>
              <a:sym typeface="Wingdings" panose="05000000000000000000" pitchFamily="2" charset="2"/>
            </a:endParaRPr>
          </a:p>
          <a:p>
            <a:pPr marL="0" indent="0" algn="just">
              <a:buFont typeface="Wingdings" panose="05000000000000000000" pitchFamily="2" charset="2"/>
              <a:buNone/>
            </a:pPr>
            <a:r>
              <a:rPr lang="de-DE" altLang="de-DE" dirty="0">
                <a:latin typeface="Arial" panose="020B0604020202020204" pitchFamily="34" charset="0"/>
                <a:sym typeface="Wingdings" panose="05000000000000000000" pitchFamily="2" charset="2"/>
              </a:rPr>
              <a:t>Damit kommt den Beratungsgesprächen durch die Grundschullehrkräfte eine wichtige</a:t>
            </a:r>
            <a:r>
              <a:rPr lang="de-DE" altLang="de-DE" baseline="0" dirty="0">
                <a:latin typeface="Arial" panose="020B0604020202020204" pitchFamily="34" charset="0"/>
                <a:sym typeface="Wingdings" panose="05000000000000000000" pitchFamily="2" charset="2"/>
              </a:rPr>
              <a:t> </a:t>
            </a:r>
            <a:r>
              <a:rPr lang="de-DE" altLang="de-DE" dirty="0">
                <a:latin typeface="Arial" panose="020B0604020202020204" pitchFamily="34" charset="0"/>
                <a:sym typeface="Wingdings" panose="05000000000000000000" pitchFamily="2" charset="2"/>
              </a:rPr>
              <a:t>Bedeutung zu.</a:t>
            </a:r>
          </a:p>
          <a:p>
            <a:pPr algn="just">
              <a:buNone/>
              <a:tabLst>
                <a:tab pos="268726" algn="l"/>
              </a:tabLst>
            </a:pPr>
            <a:endParaRPr lang="de-DE" altLang="de-DE" dirty="0">
              <a:latin typeface="Arial" panose="020B0604020202020204" pitchFamily="34" charset="0"/>
              <a:sym typeface="Wingdings" panose="05000000000000000000" pitchFamily="2" charset="2"/>
            </a:endParaRPr>
          </a:p>
          <a:p>
            <a:pPr marL="0" indent="0">
              <a:buNone/>
            </a:pPr>
            <a:r>
              <a:rPr lang="de-DE" altLang="de-DE" b="1" dirty="0">
                <a:latin typeface="Arial" panose="020B0604020202020204" pitchFamily="34" charset="0"/>
              </a:rPr>
              <a:t>Hinweis: </a:t>
            </a:r>
            <a:br>
              <a:rPr lang="de-DE" altLang="de-DE" b="1" dirty="0">
                <a:latin typeface="Arial" panose="020B0604020202020204" pitchFamily="34" charset="0"/>
              </a:rPr>
            </a:br>
            <a:r>
              <a:rPr lang="de-DE" altLang="de-DE" b="1" dirty="0">
                <a:latin typeface="Arial" panose="020B0604020202020204" pitchFamily="34" charset="0"/>
              </a:rPr>
              <a:t>Der Anmeldezeitraum an privaten Schulen und der Europäischen Schule liegt </a:t>
            </a:r>
            <a:r>
              <a:rPr lang="de-DE" altLang="de-DE" b="1" u="sng" dirty="0">
                <a:latin typeface="Arial" panose="020B0604020202020204" pitchFamily="34" charset="0"/>
              </a:rPr>
              <a:t>vor </a:t>
            </a:r>
            <a:r>
              <a:rPr lang="de-DE" altLang="de-DE" b="1" dirty="0">
                <a:latin typeface="Arial" panose="020B0604020202020204" pitchFamily="34" charset="0"/>
              </a:rPr>
              <a:t>dem o. g. Termin!</a:t>
            </a:r>
          </a:p>
        </p:txBody>
      </p:sp>
      <p:sp>
        <p:nvSpPr>
          <p:cNvPr id="2" name="Foliennummernplatzhalter 1"/>
          <p:cNvSpPr>
            <a:spLocks noGrp="1"/>
          </p:cNvSpPr>
          <p:nvPr>
            <p:ph type="sldNum" sz="quarter" idx="10"/>
          </p:nvPr>
        </p:nvSpPr>
        <p:spPr/>
        <p:txBody>
          <a:bodyPr/>
          <a:lstStyle/>
          <a:p>
            <a:fld id="{97C3CEC3-BA94-4CCC-9A7E-BE39DA97434D}" type="slidenum">
              <a:rPr lang="de-DE" smtClean="0"/>
              <a:t>27</a:t>
            </a:fld>
            <a:endParaRPr lang="de-DE" dirty="0"/>
          </a:p>
        </p:txBody>
      </p:sp>
    </p:spTree>
    <p:extLst>
      <p:ext uri="{BB962C8B-B14F-4D97-AF65-F5344CB8AC3E}">
        <p14:creationId xmlns:p14="http://schemas.microsoft.com/office/powerpoint/2010/main" val="2082236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TextEdit="1"/>
          </p:cNvSpPr>
          <p:nvPr>
            <p:ph type="sldImg"/>
          </p:nvPr>
        </p:nvSpPr>
        <p:spPr bwMode="auto">
          <a:xfrm>
            <a:off x="663575" y="6445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Rectangle 3"/>
          <p:cNvSpPr>
            <a:spLocks noGrp="1"/>
          </p:cNvSpPr>
          <p:nvPr>
            <p:ph type="body" idx="1"/>
          </p:nvPr>
        </p:nvSpPr>
        <p:spPr bwMode="auto">
          <a:xfrm>
            <a:off x="662533" y="4819327"/>
            <a:ext cx="5400600" cy="44824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de-DE" altLang="de-DE" b="1" dirty="0">
                <a:latin typeface="Arial" panose="020B0604020202020204" pitchFamily="34" charset="0"/>
              </a:rPr>
              <a:t>Anmeldung</a:t>
            </a:r>
          </a:p>
          <a:p>
            <a:endParaRPr lang="de-DE" altLang="de-DE" dirty="0">
              <a:latin typeface="Arial" panose="020B0604020202020204" pitchFamily="34" charset="0"/>
            </a:endParaRPr>
          </a:p>
          <a:p>
            <a:pPr algn="just"/>
            <a:r>
              <a:rPr lang="de-DE" altLang="de-DE" b="1" dirty="0">
                <a:latin typeface="Arial" panose="020B0604020202020204" pitchFamily="34" charset="0"/>
              </a:rPr>
              <a:t>Jedes Kind muss angemeldet werden!</a:t>
            </a:r>
          </a:p>
          <a:p>
            <a:pPr algn="just"/>
            <a:r>
              <a:rPr lang="de-DE" altLang="de-DE" dirty="0">
                <a:latin typeface="Arial" panose="020B0604020202020204" pitchFamily="34" charset="0"/>
              </a:rPr>
              <a:t>An keiner Schulform erfolgt die Anmeldung automatisch.</a:t>
            </a:r>
          </a:p>
          <a:p>
            <a:pPr algn="just"/>
            <a:r>
              <a:rPr lang="de-DE" altLang="de-DE" dirty="0">
                <a:latin typeface="Arial" panose="020B0604020202020204" pitchFamily="34" charset="0"/>
              </a:rPr>
              <a:t>Erziehungsberechtigte müssen im Anmeldezeitraum ihr Kind mit dem Originalzeugnis an der weiterführenden Schule anmelden.</a:t>
            </a:r>
          </a:p>
          <a:p>
            <a:pPr algn="just"/>
            <a:r>
              <a:rPr lang="de-DE" altLang="de-DE" dirty="0">
                <a:latin typeface="Arial" panose="020B0604020202020204" pitchFamily="34" charset="0"/>
              </a:rPr>
              <a:t>Mehrfachanmeldungen sind nicht möglich.</a:t>
            </a:r>
          </a:p>
          <a:p>
            <a:pPr algn="just"/>
            <a:endParaRPr lang="de-DE" altLang="de-DE" dirty="0">
              <a:latin typeface="Arial" panose="020B0604020202020204" pitchFamily="34" charset="0"/>
            </a:endParaRPr>
          </a:p>
          <a:p>
            <a:pPr algn="just"/>
            <a:r>
              <a:rPr lang="de-DE" altLang="de-DE" dirty="0">
                <a:latin typeface="Arial" panose="020B0604020202020204" pitchFamily="34" charset="0"/>
              </a:rPr>
              <a:t>Der Einzugsbereich der Gemeinschaftsschulen ist die jeweilige Sitzgemeinde. </a:t>
            </a:r>
          </a:p>
          <a:p>
            <a:pPr marL="0" indent="0" algn="just">
              <a:buNone/>
            </a:pPr>
            <a:r>
              <a:rPr lang="de-DE" altLang="de-DE" u="sng" dirty="0">
                <a:latin typeface="Arial" panose="020B0604020202020204" pitchFamily="34" charset="0"/>
              </a:rPr>
              <a:t>Beispiel</a:t>
            </a:r>
            <a:r>
              <a:rPr lang="de-DE" altLang="de-DE" dirty="0">
                <a:latin typeface="Arial" panose="020B0604020202020204" pitchFamily="34" charset="0"/>
              </a:rPr>
              <a:t>: </a:t>
            </a:r>
          </a:p>
          <a:p>
            <a:pPr marL="182350" indent="0" algn="just">
              <a:buNone/>
            </a:pPr>
            <a:r>
              <a:rPr lang="de-DE" altLang="de-DE" dirty="0">
                <a:latin typeface="Arial" panose="020B0604020202020204" pitchFamily="34" charset="0"/>
              </a:rPr>
              <a:t>Für die Landeshauptstadt Saarbrücken bedeutet dies, dass alle Schülerinnen und Schüler, die ihren Wohnsitz in einem der Saarbrücker Stadtteile haben, - gemäß § 4(2) der Aufnahmeverordnung – grundsätzlich vorrangig gegenüber Schülerinnen und Schülern, die außerhalb der Landeshauptstadt wohnen, in </a:t>
            </a:r>
            <a:r>
              <a:rPr lang="de-DE" altLang="de-DE" u="sng" dirty="0">
                <a:latin typeface="Arial" panose="020B0604020202020204" pitchFamily="34" charset="0"/>
              </a:rPr>
              <a:t>jeder</a:t>
            </a:r>
            <a:r>
              <a:rPr lang="de-DE" altLang="de-DE" dirty="0">
                <a:latin typeface="Arial" panose="020B0604020202020204" pitchFamily="34" charset="0"/>
              </a:rPr>
              <a:t> der Gemeinschaftsschulen im </a:t>
            </a:r>
            <a:r>
              <a:rPr lang="de-DE" altLang="de-DE" u="sng" dirty="0">
                <a:latin typeface="Arial" panose="020B0604020202020204" pitchFamily="34" charset="0"/>
              </a:rPr>
              <a:t>gesamten Gebiet</a:t>
            </a:r>
            <a:r>
              <a:rPr lang="de-DE" altLang="de-DE" dirty="0">
                <a:latin typeface="Arial" panose="020B0604020202020204" pitchFamily="34" charset="0"/>
              </a:rPr>
              <a:t> der Landeshauptstadt Saarbrücken aufgenommen werden.</a:t>
            </a:r>
          </a:p>
          <a:p>
            <a:pPr marL="182350" indent="0" algn="just">
              <a:buNone/>
            </a:pPr>
            <a:endParaRPr lang="de-DE" altLang="de-DE" dirty="0">
              <a:latin typeface="Arial" panose="020B0604020202020204" pitchFamily="34" charset="0"/>
            </a:endParaRPr>
          </a:p>
          <a:p>
            <a:pPr marL="182350" marR="0" lvl="0" indent="0" algn="just" defTabSz="914400" rtl="0" eaLnBrk="1" fontAlgn="base" latinLnBrk="0" hangingPunct="1">
              <a:lnSpc>
                <a:spcPct val="105000"/>
              </a:lnSpc>
              <a:spcBef>
                <a:spcPct val="30000"/>
              </a:spcBef>
              <a:spcAft>
                <a:spcPct val="0"/>
              </a:spcAft>
              <a:buClrTx/>
              <a:buSzTx/>
              <a:buFont typeface="Arial" charset="0"/>
              <a:buNone/>
              <a:tabLst/>
              <a:defRPr/>
            </a:pPr>
            <a:r>
              <a:rPr lang="de-DE" altLang="de-DE" b="1" i="1" dirty="0">
                <a:solidFill>
                  <a:srgbClr val="FF0000"/>
                </a:solidFill>
                <a:latin typeface="Arial" panose="020B0604020202020204" pitchFamily="34" charset="0"/>
              </a:rPr>
              <a:t>Hier kann eine Anmerkung hilfreich sein: Wenn der Anmeldezeitraum verpasst wird,</a:t>
            </a:r>
            <a:r>
              <a:rPr lang="de-DE" altLang="de-DE" b="1" i="1" baseline="0" dirty="0">
                <a:solidFill>
                  <a:srgbClr val="FF0000"/>
                </a:solidFill>
                <a:latin typeface="Arial" panose="020B0604020202020204" pitchFamily="34" charset="0"/>
              </a:rPr>
              <a:t> kann kein</a:t>
            </a:r>
            <a:r>
              <a:rPr lang="de-DE" altLang="de-DE" b="1" i="1" dirty="0">
                <a:solidFill>
                  <a:srgbClr val="FF0000"/>
                </a:solidFill>
                <a:latin typeface="Arial" panose="020B0604020202020204" pitchFamily="34" charset="0"/>
              </a:rPr>
              <a:t> </a:t>
            </a:r>
            <a:r>
              <a:rPr lang="de-DE" sz="1200" b="1" i="1" kern="1200" dirty="0">
                <a:solidFill>
                  <a:srgbClr val="FF0000"/>
                </a:solidFill>
                <a:effectLst/>
                <a:latin typeface="+mn-lt"/>
                <a:ea typeface="+mn-ea"/>
                <a:cs typeface="+mn-cs"/>
              </a:rPr>
              <a:t>Platz an Schule der Wahl, garantiert werden. Es kann dann sein, dass ein Schulplatz an einer Schule mit freien Kapazitäten zugewiesen wird.</a:t>
            </a:r>
          </a:p>
          <a:p>
            <a:pPr marL="182350" indent="0" algn="just">
              <a:buNone/>
            </a:pPr>
            <a:endParaRPr lang="de-DE" altLang="de-DE"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28</a:t>
            </a:fld>
            <a:endParaRPr lang="de-DE" dirty="0"/>
          </a:p>
        </p:txBody>
      </p:sp>
    </p:spTree>
    <p:extLst>
      <p:ext uri="{BB962C8B-B14F-4D97-AF65-F5344CB8AC3E}">
        <p14:creationId xmlns:p14="http://schemas.microsoft.com/office/powerpoint/2010/main" val="38270105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TextEdit="1"/>
          </p:cNvSpPr>
          <p:nvPr>
            <p:ph type="sldImg"/>
          </p:nvPr>
        </p:nvSpPr>
        <p:spPr bwMode="auto">
          <a:xfrm>
            <a:off x="676275" y="808038"/>
            <a:ext cx="5386388" cy="40401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p:cNvSpPr>
          <p:nvPr>
            <p:ph type="body" idx="1"/>
          </p:nvPr>
        </p:nvSpPr>
        <p:spPr bwMode="auto">
          <a:xfrm>
            <a:off x="662533" y="4963320"/>
            <a:ext cx="5400600" cy="4338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de-DE" altLang="de-DE" b="1" dirty="0">
                <a:latin typeface="Arial" panose="020B0604020202020204" pitchFamily="34" charset="0"/>
              </a:rPr>
              <a:t>Schlussbemerkungen</a:t>
            </a:r>
            <a:endParaRPr lang="de-DE" altLang="de-DE" sz="1400" b="1" dirty="0">
              <a:latin typeface="Arial" panose="020B0604020202020204" pitchFamily="34" charset="0"/>
            </a:endParaRPr>
          </a:p>
          <a:p>
            <a:pPr marL="0" indent="0">
              <a:buNone/>
            </a:pPr>
            <a:endParaRPr lang="de-DE" altLang="de-DE" sz="1400" b="1" dirty="0">
              <a:latin typeface="Arial" panose="020B0604020202020204" pitchFamily="34" charset="0"/>
            </a:endParaRPr>
          </a:p>
          <a:p>
            <a:pPr marL="0" indent="0">
              <a:buNone/>
            </a:pPr>
            <a:r>
              <a:rPr lang="de-DE" altLang="de-DE" sz="1400" dirty="0">
                <a:latin typeface="Arial" panose="020B0604020202020204" pitchFamily="34" charset="0"/>
              </a:rPr>
              <a:t>TEXT der FOLIE</a:t>
            </a:r>
          </a:p>
          <a:p>
            <a:pPr marL="0" indent="0">
              <a:buNone/>
            </a:pPr>
            <a:endParaRPr lang="de-DE" altLang="de-DE" sz="1400" dirty="0">
              <a:latin typeface="Arial" panose="020B0604020202020204" pitchFamily="34" charset="0"/>
            </a:endParaRPr>
          </a:p>
          <a:p>
            <a:pPr marL="0" indent="0">
              <a:buNone/>
            </a:pPr>
            <a:r>
              <a:rPr lang="de-DE" altLang="de-DE" sz="1400" dirty="0">
                <a:latin typeface="Arial" panose="020B0604020202020204" pitchFamily="34" charset="0"/>
              </a:rPr>
              <a:t>Die</a:t>
            </a:r>
            <a:r>
              <a:rPr lang="de-DE" altLang="de-DE" sz="1400" baseline="0" dirty="0">
                <a:latin typeface="Arial" panose="020B0604020202020204" pitchFamily="34" charset="0"/>
              </a:rPr>
              <a:t> Broschüre befindet sich aktuell in Überarbeitung</a:t>
            </a:r>
            <a:r>
              <a:rPr lang="de-DE" altLang="de-DE" sz="1400" baseline="0">
                <a:latin typeface="Arial" panose="020B0604020202020204" pitchFamily="34" charset="0"/>
              </a:rPr>
              <a:t>. </a:t>
            </a:r>
          </a:p>
          <a:p>
            <a:pPr marL="0" indent="0">
              <a:buNone/>
            </a:pPr>
            <a:r>
              <a:rPr lang="de-DE" altLang="de-DE" sz="1400" baseline="0" dirty="0">
                <a:latin typeface="Arial" panose="020B0604020202020204" pitchFamily="34" charset="0"/>
              </a:rPr>
              <a:t>Sobald sie fertig ist, wird der Link allen Schulleiter*innen zur Verfügung gestellt, die diesen an die Erziehungsberechtigten weiterleiten. </a:t>
            </a:r>
            <a:endParaRPr lang="de-DE" altLang="de-DE" sz="1400" dirty="0">
              <a:latin typeface="Arial" panose="020B0604020202020204" pitchFamily="34" charset="0"/>
            </a:endParaRPr>
          </a:p>
          <a:p>
            <a:endParaRPr lang="de-DE" altLang="de-DE" sz="1400"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29</a:t>
            </a:fld>
            <a:endParaRPr lang="de-DE" dirty="0"/>
          </a:p>
        </p:txBody>
      </p:sp>
    </p:spTree>
    <p:extLst>
      <p:ext uri="{BB962C8B-B14F-4D97-AF65-F5344CB8AC3E}">
        <p14:creationId xmlns:p14="http://schemas.microsoft.com/office/powerpoint/2010/main" val="35885910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TextEdit="1"/>
          </p:cNvSpPr>
          <p:nvPr>
            <p:ph type="sldImg"/>
          </p:nvPr>
        </p:nvSpPr>
        <p:spPr bwMode="auto">
          <a:xfrm>
            <a:off x="676275" y="808038"/>
            <a:ext cx="5386388" cy="40401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Rectangle 3"/>
          <p:cNvSpPr>
            <a:spLocks noGrp="1"/>
          </p:cNvSpPr>
          <p:nvPr>
            <p:ph type="body" idx="1"/>
          </p:nvPr>
        </p:nvSpPr>
        <p:spPr bwMode="auto">
          <a:xfrm>
            <a:off x="662533" y="4963320"/>
            <a:ext cx="5400600" cy="4338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pPr marL="0" indent="0">
              <a:buNone/>
            </a:pPr>
            <a:r>
              <a:rPr lang="de-DE" altLang="de-DE" sz="1400" dirty="0">
                <a:latin typeface="Arial" panose="020B0604020202020204" pitchFamily="34" charset="0"/>
              </a:rPr>
              <a:t>Schlussfolie</a:t>
            </a:r>
          </a:p>
        </p:txBody>
      </p:sp>
      <p:sp>
        <p:nvSpPr>
          <p:cNvPr id="2" name="Foliennummernplatzhalter 1"/>
          <p:cNvSpPr>
            <a:spLocks noGrp="1"/>
          </p:cNvSpPr>
          <p:nvPr>
            <p:ph type="sldNum" sz="quarter" idx="10"/>
          </p:nvPr>
        </p:nvSpPr>
        <p:spPr/>
        <p:txBody>
          <a:bodyPr/>
          <a:lstStyle/>
          <a:p>
            <a:fld id="{97C3CEC3-BA94-4CCC-9A7E-BE39DA97434D}" type="slidenum">
              <a:rPr lang="de-DE" smtClean="0"/>
              <a:t>30</a:t>
            </a:fld>
            <a:endParaRPr lang="de-DE" dirty="0"/>
          </a:p>
        </p:txBody>
      </p:sp>
    </p:spTree>
    <p:extLst>
      <p:ext uri="{BB962C8B-B14F-4D97-AF65-F5344CB8AC3E}">
        <p14:creationId xmlns:p14="http://schemas.microsoft.com/office/powerpoint/2010/main" val="39579405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xfrm>
            <a:off x="676275" y="808038"/>
            <a:ext cx="5386388" cy="40401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p:cNvSpPr>
            <a:spLocks noGrp="1"/>
          </p:cNvSpPr>
          <p:nvPr>
            <p:ph type="body" idx="1"/>
          </p:nvPr>
        </p:nvSpPr>
        <p:spPr bwMode="auto">
          <a:xfrm>
            <a:off x="662533" y="5035315"/>
            <a:ext cx="5400600" cy="42665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de-DE" altLang="de-DE" sz="1400" b="1" dirty="0">
                <a:latin typeface="Arial" panose="020B0604020202020204" pitchFamily="34" charset="0"/>
              </a:rPr>
              <a:t>Auswahlfolie</a:t>
            </a:r>
          </a:p>
          <a:p>
            <a:pPr marL="0" indent="0">
              <a:buNone/>
            </a:pPr>
            <a:endParaRPr lang="de-DE" altLang="de-DE" sz="1400" b="1" dirty="0">
              <a:latin typeface="Arial" panose="020B0604020202020204" pitchFamily="34" charset="0"/>
            </a:endParaRPr>
          </a:p>
          <a:p>
            <a:pPr marL="0" indent="0">
              <a:buNone/>
            </a:pPr>
            <a:r>
              <a:rPr lang="de-DE" altLang="de-DE" sz="1400" dirty="0">
                <a:latin typeface="Arial" panose="020B0604020202020204" pitchFamily="34" charset="0"/>
              </a:rPr>
              <a:t>Für interessierte Eltern (auf Nachfrage) oder für</a:t>
            </a:r>
            <a:r>
              <a:rPr lang="de-DE" altLang="de-DE" sz="1400" baseline="0" dirty="0">
                <a:latin typeface="Arial" panose="020B0604020202020204" pitchFamily="34" charset="0"/>
              </a:rPr>
              <a:t> Info 4 Veranstaltungen an GS, in dem jeweiligen Einzugsgebiet: RV SB, LK MZG-</a:t>
            </a:r>
            <a:r>
              <a:rPr lang="de-DE" altLang="de-DE" sz="1400" baseline="0" dirty="0" err="1">
                <a:latin typeface="Arial" panose="020B0604020202020204" pitchFamily="34" charset="0"/>
              </a:rPr>
              <a:t>Wadern</a:t>
            </a:r>
            <a:endParaRPr lang="de-DE" altLang="de-DE" sz="1400" dirty="0">
              <a:latin typeface="Arial" panose="020B0604020202020204" pitchFamily="34" charset="0"/>
            </a:endParaRPr>
          </a:p>
          <a:p>
            <a:endParaRPr lang="de-DE" altLang="de-DE"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31</a:t>
            </a:fld>
            <a:endParaRPr lang="de-DE" dirty="0"/>
          </a:p>
        </p:txBody>
      </p:sp>
    </p:spTree>
    <p:extLst>
      <p:ext uri="{BB962C8B-B14F-4D97-AF65-F5344CB8AC3E}">
        <p14:creationId xmlns:p14="http://schemas.microsoft.com/office/powerpoint/2010/main" val="4149522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defTabSz="412026">
              <a:buNone/>
              <a:tabLst>
                <a:tab pos="2711709" algn="l"/>
              </a:tabLst>
            </a:pPr>
            <a:r>
              <a:rPr lang="de-DE" altLang="de-DE" u="sng" dirty="0">
                <a:latin typeface="Arial" panose="020B0604020202020204" pitchFamily="34" charset="0"/>
              </a:rPr>
              <a:t>Struktur der beiden Säulen GemS und </a:t>
            </a:r>
            <a:r>
              <a:rPr lang="de-DE" altLang="de-DE" u="sng" dirty="0" err="1">
                <a:latin typeface="Arial" panose="020B0604020202020204" pitchFamily="34" charset="0"/>
              </a:rPr>
              <a:t>Gym</a:t>
            </a:r>
            <a:endParaRPr lang="de-DE" altLang="de-DE" u="sng" dirty="0">
              <a:latin typeface="Arial" panose="020B0604020202020204" pitchFamily="34" charset="0"/>
            </a:endParaRPr>
          </a:p>
          <a:p>
            <a:pPr marL="0" indent="0" defTabSz="412026">
              <a:buNone/>
              <a:tabLst>
                <a:tab pos="2711709" algn="l"/>
              </a:tabLst>
            </a:pPr>
            <a:r>
              <a:rPr lang="de-DE" altLang="de-DE" dirty="0">
                <a:latin typeface="Arial" panose="020B0604020202020204" pitchFamily="34" charset="0"/>
              </a:rPr>
              <a:t>Der neunjährige Bildungsgang </a:t>
            </a:r>
            <a:r>
              <a:rPr lang="de-DE" altLang="de-DE" u="none" dirty="0">
                <a:solidFill>
                  <a:srgbClr val="FF0000"/>
                </a:solidFill>
                <a:latin typeface="Arial" panose="020B0604020202020204" pitchFamily="34" charset="0"/>
              </a:rPr>
              <a:t>am</a:t>
            </a:r>
            <a:r>
              <a:rPr lang="de-DE" altLang="de-DE" baseline="0" dirty="0">
                <a:latin typeface="Arial" panose="020B0604020202020204" pitchFamily="34" charset="0"/>
              </a:rPr>
              <a:t> </a:t>
            </a:r>
            <a:r>
              <a:rPr lang="de-DE" altLang="de-DE" dirty="0">
                <a:latin typeface="Arial" panose="020B0604020202020204" pitchFamily="34" charset="0"/>
              </a:rPr>
              <a:t>Gymnasium im Saarland ist zum Schuljahr 2023/24 eingeführt worden. Betroffen davon sind aktuell die Schülerinnen und Schüler, welche</a:t>
            </a:r>
            <a:r>
              <a:rPr lang="de-DE" altLang="de-DE" baseline="0" dirty="0">
                <a:latin typeface="Arial" panose="020B0604020202020204" pitchFamily="34" charset="0"/>
              </a:rPr>
              <a:t> </a:t>
            </a:r>
            <a:r>
              <a:rPr lang="de-DE" altLang="de-DE" dirty="0">
                <a:latin typeface="Arial" panose="020B0604020202020204" pitchFamily="34" charset="0"/>
              </a:rPr>
              <a:t>die Klassenstufen 5, 6,</a:t>
            </a:r>
            <a:r>
              <a:rPr lang="de-DE" altLang="de-DE" baseline="0" dirty="0">
                <a:latin typeface="Arial" panose="020B0604020202020204" pitchFamily="34" charset="0"/>
              </a:rPr>
              <a:t> 7 </a:t>
            </a:r>
            <a:r>
              <a:rPr lang="de-DE" altLang="de-DE" dirty="0">
                <a:latin typeface="Arial" panose="020B0604020202020204" pitchFamily="34" charset="0"/>
              </a:rPr>
              <a:t>und 8 des Gymnasiums besuchen.</a:t>
            </a:r>
            <a:r>
              <a:rPr lang="de-DE" altLang="de-DE" baseline="0" dirty="0">
                <a:latin typeface="Arial" panose="020B0604020202020204" pitchFamily="34" charset="0"/>
              </a:rPr>
              <a:t> </a:t>
            </a:r>
          </a:p>
          <a:p>
            <a:pPr marL="0" indent="0" defTabSz="412026">
              <a:buNone/>
              <a:tabLst>
                <a:tab pos="2711709" algn="l"/>
              </a:tabLst>
            </a:pPr>
            <a:r>
              <a:rPr lang="de-DE" altLang="de-DE" baseline="0" dirty="0">
                <a:latin typeface="Arial" panose="020B0604020202020204" pitchFamily="34" charset="0"/>
              </a:rPr>
              <a:t>Wie an den GemS umfasst dann die Sekundarstufe I</a:t>
            </a:r>
            <a:r>
              <a:rPr lang="de-DE" altLang="de-DE" dirty="0">
                <a:latin typeface="Arial" panose="020B0604020202020204" pitchFamily="34" charset="0"/>
              </a:rPr>
              <a:t> im</a:t>
            </a:r>
            <a:r>
              <a:rPr lang="de-DE" altLang="de-DE" baseline="0" dirty="0">
                <a:latin typeface="Arial" panose="020B0604020202020204" pitchFamily="34" charset="0"/>
              </a:rPr>
              <a:t> neunjährigen Gymnasium die Klassenstufen 5 bis 10 und somit nun sechs Klassenstufen mit einem Schuljahr mehr als bei G 8 (5 bis 9). Die dreijährige gymnasiale Oberstufe mit Einführungs- und Hauptphase ist an den Gemeinschaftsschulen und den Gymnasien mit der Einführungsphase und Hauptphase identisch. </a:t>
            </a:r>
          </a:p>
          <a:p>
            <a:pPr marL="0" indent="0" defTabSz="412026">
              <a:buNone/>
              <a:tabLst>
                <a:tab pos="2711709" algn="l"/>
              </a:tabLst>
            </a:pPr>
            <a:r>
              <a:rPr lang="de-DE" altLang="de-DE" baseline="0" dirty="0">
                <a:latin typeface="Arial" panose="020B0604020202020204" pitchFamily="34" charset="0"/>
              </a:rPr>
              <a:t>Zukünftig schließen beide Schulformen mit dem Zentralabitur am Ende der Klassenstufe 13 ab.</a:t>
            </a:r>
          </a:p>
          <a:p>
            <a:pPr marL="0" marR="0" indent="0" algn="l" defTabSz="412026" rtl="0" eaLnBrk="1" fontAlgn="auto" latinLnBrk="0" hangingPunct="1">
              <a:lnSpc>
                <a:spcPct val="105000"/>
              </a:lnSpc>
              <a:spcBef>
                <a:spcPts val="0"/>
              </a:spcBef>
              <a:spcAft>
                <a:spcPts val="0"/>
              </a:spcAft>
              <a:buClrTx/>
              <a:buSzTx/>
              <a:buFont typeface="Arial" panose="020B0604020202020204" pitchFamily="34" charset="0"/>
              <a:buNone/>
              <a:tabLst>
                <a:tab pos="2711709" algn="l"/>
              </a:tabLst>
              <a:defRPr/>
            </a:pPr>
            <a:r>
              <a:rPr lang="de-DE" altLang="de-DE" dirty="0">
                <a:latin typeface="Arial" panose="020B0604020202020204" pitchFamily="34" charset="0"/>
              </a:rPr>
              <a:t>Die Gemeinschaftsschulen verfügen wie die Gymnasien</a:t>
            </a:r>
            <a:r>
              <a:rPr lang="de-DE" altLang="de-DE" baseline="0" dirty="0">
                <a:latin typeface="Arial" panose="020B0604020202020204" pitchFamily="34" charset="0"/>
              </a:rPr>
              <a:t> </a:t>
            </a:r>
            <a:r>
              <a:rPr lang="de-DE" altLang="de-DE" dirty="0">
                <a:latin typeface="Arial" panose="020B0604020202020204" pitchFamily="34" charset="0"/>
              </a:rPr>
              <a:t>über eine eigene gymnasiale Oberstufe am Standort oder kooperieren in Oberstufenverbünden.</a:t>
            </a:r>
          </a:p>
        </p:txBody>
      </p:sp>
      <p:sp>
        <p:nvSpPr>
          <p:cNvPr id="4" name="Foliennummernplatzhalter 3"/>
          <p:cNvSpPr>
            <a:spLocks noGrp="1"/>
          </p:cNvSpPr>
          <p:nvPr>
            <p:ph type="sldNum" sz="quarter" idx="10"/>
          </p:nvPr>
        </p:nvSpPr>
        <p:spPr/>
        <p:txBody>
          <a:bodyPr/>
          <a:lstStyle/>
          <a:p>
            <a:pPr>
              <a:defRPr/>
            </a:pPr>
            <a:fld id="{75809E44-8EAF-42C4-92AC-587AEE9B232F}" type="slidenum">
              <a:rPr lang="de-DE" smtClean="0"/>
              <a:pPr>
                <a:defRPr/>
              </a:pPr>
              <a:t>3</a:t>
            </a:fld>
            <a:endParaRPr lang="de-DE"/>
          </a:p>
        </p:txBody>
      </p:sp>
    </p:spTree>
    <p:extLst>
      <p:ext uri="{BB962C8B-B14F-4D97-AF65-F5344CB8AC3E}">
        <p14:creationId xmlns:p14="http://schemas.microsoft.com/office/powerpoint/2010/main" val="14026253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xfrm>
            <a:off x="676275" y="808038"/>
            <a:ext cx="5386388" cy="40401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p:cNvSpPr>
          <p:nvPr>
            <p:ph type="body" idx="1"/>
          </p:nvPr>
        </p:nvSpPr>
        <p:spPr bwMode="auto">
          <a:xfrm>
            <a:off x="662533" y="4963320"/>
            <a:ext cx="5400600" cy="4338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r>
              <a:rPr lang="de-DE" altLang="de-DE" sz="1400" dirty="0">
                <a:latin typeface="Arial" panose="020B0604020202020204" pitchFamily="34" charset="0"/>
              </a:rPr>
              <a:t>DFG/LFA (1/3)</a:t>
            </a:r>
          </a:p>
          <a:p>
            <a:endParaRPr lang="de-DE" altLang="de-DE" sz="1400"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32</a:t>
            </a:fld>
            <a:endParaRPr lang="de-DE" dirty="0"/>
          </a:p>
        </p:txBody>
      </p:sp>
    </p:spTree>
    <p:extLst>
      <p:ext uri="{BB962C8B-B14F-4D97-AF65-F5344CB8AC3E}">
        <p14:creationId xmlns:p14="http://schemas.microsoft.com/office/powerpoint/2010/main" val="33681932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lienbildplatzhalter 1"/>
          <p:cNvSpPr>
            <a:spLocks noGrp="1" noRot="1" noChangeAspect="1" noTextEdit="1"/>
          </p:cNvSpPr>
          <p:nvPr>
            <p:ph type="sldImg"/>
          </p:nvPr>
        </p:nvSpPr>
        <p:spPr bwMode="auto">
          <a:xfrm>
            <a:off x="676275" y="808038"/>
            <a:ext cx="5386388" cy="40401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izenplatzhalter 2"/>
          <p:cNvSpPr>
            <a:spLocks noGrp="1"/>
          </p:cNvSpPr>
          <p:nvPr>
            <p:ph type="body" idx="1"/>
          </p:nvPr>
        </p:nvSpPr>
        <p:spPr bwMode="auto">
          <a:xfrm>
            <a:off x="662533" y="5035315"/>
            <a:ext cx="5400600" cy="42665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Arial" panose="020B0604020202020204" pitchFamily="34" charset="0"/>
            </a:endParaRPr>
          </a:p>
          <a:p>
            <a:r>
              <a:rPr lang="de-DE" altLang="de-DE" dirty="0">
                <a:latin typeface="Arial" panose="020B0604020202020204" pitchFamily="34" charset="0"/>
              </a:rPr>
              <a:t>DFG/LFA (2/3)</a:t>
            </a:r>
          </a:p>
          <a:p>
            <a:endParaRPr lang="de-DE" altLang="de-DE" dirty="0">
              <a:latin typeface="Arial" panose="020B0604020202020204" pitchFamily="34" charset="0"/>
            </a:endParaRPr>
          </a:p>
        </p:txBody>
      </p:sp>
      <p:sp>
        <p:nvSpPr>
          <p:cNvPr id="5837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ts val="604"/>
              </a:spcAft>
              <a:defRPr sz="1200">
                <a:solidFill>
                  <a:schemeClr val="tx1"/>
                </a:solidFill>
                <a:latin typeface="Arial" panose="020B0604020202020204" pitchFamily="34" charset="0"/>
                <a:ea typeface="Geneva" pitchFamily="47" charset="-128"/>
              </a:defRPr>
            </a:lvl1pPr>
            <a:lvl2pPr marL="747397" indent="-287461" eaLnBrk="0" hangingPunct="0">
              <a:spcAft>
                <a:spcPts val="604"/>
              </a:spcAft>
              <a:defRPr sz="1200">
                <a:solidFill>
                  <a:schemeClr val="tx1"/>
                </a:solidFill>
                <a:latin typeface="Arial" panose="020B0604020202020204" pitchFamily="34" charset="0"/>
                <a:ea typeface="Geneva" pitchFamily="47" charset="-128"/>
              </a:defRPr>
            </a:lvl2pPr>
            <a:lvl3pPr marL="1149841" indent="-229968" eaLnBrk="0" hangingPunct="0">
              <a:spcAft>
                <a:spcPts val="604"/>
              </a:spcAft>
              <a:defRPr sz="1200">
                <a:solidFill>
                  <a:schemeClr val="tx1"/>
                </a:solidFill>
                <a:latin typeface="Arial" panose="020B0604020202020204" pitchFamily="34" charset="0"/>
                <a:ea typeface="Geneva" pitchFamily="47" charset="-128"/>
              </a:defRPr>
            </a:lvl3pPr>
            <a:lvl4pPr marL="1609778" indent="-229968" eaLnBrk="0" hangingPunct="0">
              <a:spcAft>
                <a:spcPts val="604"/>
              </a:spcAft>
              <a:defRPr sz="1200">
                <a:solidFill>
                  <a:schemeClr val="tx1"/>
                </a:solidFill>
                <a:latin typeface="Arial" panose="020B0604020202020204" pitchFamily="34" charset="0"/>
                <a:ea typeface="Geneva" pitchFamily="47" charset="-128"/>
              </a:defRPr>
            </a:lvl4pPr>
            <a:lvl5pPr marL="2069714" indent="-229968" eaLnBrk="0" hangingPunct="0">
              <a:spcAft>
                <a:spcPts val="604"/>
              </a:spcAft>
              <a:defRPr sz="1200">
                <a:solidFill>
                  <a:schemeClr val="tx1"/>
                </a:solidFill>
                <a:latin typeface="Arial" panose="020B0604020202020204" pitchFamily="34" charset="0"/>
                <a:ea typeface="Geneva" pitchFamily="47" charset="-128"/>
              </a:defRPr>
            </a:lvl5pPr>
            <a:lvl6pPr marL="2529652" indent="-229968" defTabSz="459936" eaLnBrk="0" fontAlgn="base" hangingPunct="0">
              <a:spcBef>
                <a:spcPct val="0"/>
              </a:spcBef>
              <a:spcAft>
                <a:spcPts val="604"/>
              </a:spcAft>
              <a:defRPr sz="1200">
                <a:solidFill>
                  <a:schemeClr val="tx1"/>
                </a:solidFill>
                <a:latin typeface="Arial" panose="020B0604020202020204" pitchFamily="34" charset="0"/>
                <a:ea typeface="Geneva" pitchFamily="47" charset="-128"/>
              </a:defRPr>
            </a:lvl6pPr>
            <a:lvl7pPr marL="2989588" indent="-229968" defTabSz="459936" eaLnBrk="0" fontAlgn="base" hangingPunct="0">
              <a:spcBef>
                <a:spcPct val="0"/>
              </a:spcBef>
              <a:spcAft>
                <a:spcPts val="604"/>
              </a:spcAft>
              <a:defRPr sz="1200">
                <a:solidFill>
                  <a:schemeClr val="tx1"/>
                </a:solidFill>
                <a:latin typeface="Arial" panose="020B0604020202020204" pitchFamily="34" charset="0"/>
                <a:ea typeface="Geneva" pitchFamily="47" charset="-128"/>
              </a:defRPr>
            </a:lvl7pPr>
            <a:lvl8pPr marL="3449525" indent="-229968" defTabSz="459936" eaLnBrk="0" fontAlgn="base" hangingPunct="0">
              <a:spcBef>
                <a:spcPct val="0"/>
              </a:spcBef>
              <a:spcAft>
                <a:spcPts val="604"/>
              </a:spcAft>
              <a:defRPr sz="1200">
                <a:solidFill>
                  <a:schemeClr val="tx1"/>
                </a:solidFill>
                <a:latin typeface="Arial" panose="020B0604020202020204" pitchFamily="34" charset="0"/>
                <a:ea typeface="Geneva" pitchFamily="47" charset="-128"/>
              </a:defRPr>
            </a:lvl8pPr>
            <a:lvl9pPr marL="3909461" indent="-229968" defTabSz="459936" eaLnBrk="0" fontAlgn="base" hangingPunct="0">
              <a:spcBef>
                <a:spcPct val="0"/>
              </a:spcBef>
              <a:spcAft>
                <a:spcPts val="604"/>
              </a:spcAft>
              <a:defRPr sz="1200">
                <a:solidFill>
                  <a:schemeClr val="tx1"/>
                </a:solidFill>
                <a:latin typeface="Arial" panose="020B0604020202020204" pitchFamily="34" charset="0"/>
                <a:ea typeface="Geneva" pitchFamily="47" charset="-128"/>
              </a:defRPr>
            </a:lvl9pPr>
          </a:lstStyle>
          <a:p>
            <a:pPr eaLnBrk="1" hangingPunct="1">
              <a:spcAft>
                <a:spcPct val="0"/>
              </a:spcAft>
            </a:pPr>
            <a:fld id="{5162A280-8FD0-4DF7-A745-363EF39D517C}" type="slidenum">
              <a:rPr lang="de-DE" altLang="de-DE">
                <a:solidFill>
                  <a:srgbClr val="000000"/>
                </a:solidFill>
                <a:latin typeface="Saar" panose="00000500000000000000" pitchFamily="2" charset="0"/>
              </a:rPr>
              <a:pPr eaLnBrk="1" hangingPunct="1">
                <a:spcAft>
                  <a:spcPct val="0"/>
                </a:spcAft>
              </a:pPr>
              <a:t>33</a:t>
            </a:fld>
            <a:endParaRPr lang="de-DE" altLang="de-DE" dirty="0">
              <a:solidFill>
                <a:srgbClr val="000000"/>
              </a:solidFill>
              <a:latin typeface="Saar" panose="00000500000000000000" pitchFamily="2" charset="0"/>
            </a:endParaRPr>
          </a:p>
        </p:txBody>
      </p:sp>
    </p:spTree>
    <p:extLst>
      <p:ext uri="{BB962C8B-B14F-4D97-AF65-F5344CB8AC3E}">
        <p14:creationId xmlns:p14="http://schemas.microsoft.com/office/powerpoint/2010/main" val="16165600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lienbildplatzhalter 1"/>
          <p:cNvSpPr>
            <a:spLocks noGrp="1" noRot="1" noChangeAspect="1" noTextEdit="1"/>
          </p:cNvSpPr>
          <p:nvPr>
            <p:ph type="sldImg"/>
          </p:nvPr>
        </p:nvSpPr>
        <p:spPr bwMode="auto">
          <a:xfrm>
            <a:off x="676275" y="808038"/>
            <a:ext cx="5386388" cy="40401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izenplatzhalter 2"/>
          <p:cNvSpPr>
            <a:spLocks noGrp="1"/>
          </p:cNvSpPr>
          <p:nvPr>
            <p:ph type="body" idx="1"/>
          </p:nvPr>
        </p:nvSpPr>
        <p:spPr bwMode="auto">
          <a:xfrm>
            <a:off x="662533" y="4963320"/>
            <a:ext cx="5400600" cy="4338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Arial" panose="020B0604020202020204" pitchFamily="34" charset="0"/>
            </a:endParaRPr>
          </a:p>
          <a:p>
            <a:r>
              <a:rPr lang="de-DE" altLang="de-DE" dirty="0">
                <a:latin typeface="Arial" panose="020B0604020202020204" pitchFamily="34" charset="0"/>
              </a:rPr>
              <a:t>DFG/LFA (3/3)</a:t>
            </a:r>
          </a:p>
          <a:p>
            <a:endParaRPr lang="de-DE" altLang="de-DE" dirty="0">
              <a:latin typeface="Arial" panose="020B0604020202020204" pitchFamily="34" charset="0"/>
            </a:endParaRPr>
          </a:p>
        </p:txBody>
      </p:sp>
      <p:sp>
        <p:nvSpPr>
          <p:cNvPr id="5939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ts val="604"/>
              </a:spcAft>
              <a:defRPr sz="1200">
                <a:solidFill>
                  <a:schemeClr val="tx1"/>
                </a:solidFill>
                <a:latin typeface="Arial" panose="020B0604020202020204" pitchFamily="34" charset="0"/>
                <a:ea typeface="Geneva" pitchFamily="47" charset="-128"/>
              </a:defRPr>
            </a:lvl1pPr>
            <a:lvl2pPr marL="747397" indent="-287461" eaLnBrk="0" hangingPunct="0">
              <a:spcAft>
                <a:spcPts val="604"/>
              </a:spcAft>
              <a:defRPr sz="1200">
                <a:solidFill>
                  <a:schemeClr val="tx1"/>
                </a:solidFill>
                <a:latin typeface="Arial" panose="020B0604020202020204" pitchFamily="34" charset="0"/>
                <a:ea typeface="Geneva" pitchFamily="47" charset="-128"/>
              </a:defRPr>
            </a:lvl2pPr>
            <a:lvl3pPr marL="1149841" indent="-229968" eaLnBrk="0" hangingPunct="0">
              <a:spcAft>
                <a:spcPts val="604"/>
              </a:spcAft>
              <a:defRPr sz="1200">
                <a:solidFill>
                  <a:schemeClr val="tx1"/>
                </a:solidFill>
                <a:latin typeface="Arial" panose="020B0604020202020204" pitchFamily="34" charset="0"/>
                <a:ea typeface="Geneva" pitchFamily="47" charset="-128"/>
              </a:defRPr>
            </a:lvl3pPr>
            <a:lvl4pPr marL="1609778" indent="-229968" eaLnBrk="0" hangingPunct="0">
              <a:spcAft>
                <a:spcPts val="604"/>
              </a:spcAft>
              <a:defRPr sz="1200">
                <a:solidFill>
                  <a:schemeClr val="tx1"/>
                </a:solidFill>
                <a:latin typeface="Arial" panose="020B0604020202020204" pitchFamily="34" charset="0"/>
                <a:ea typeface="Geneva" pitchFamily="47" charset="-128"/>
              </a:defRPr>
            </a:lvl4pPr>
            <a:lvl5pPr marL="2069714" indent="-229968" eaLnBrk="0" hangingPunct="0">
              <a:spcAft>
                <a:spcPts val="604"/>
              </a:spcAft>
              <a:defRPr sz="1200">
                <a:solidFill>
                  <a:schemeClr val="tx1"/>
                </a:solidFill>
                <a:latin typeface="Arial" panose="020B0604020202020204" pitchFamily="34" charset="0"/>
                <a:ea typeface="Geneva" pitchFamily="47" charset="-128"/>
              </a:defRPr>
            </a:lvl5pPr>
            <a:lvl6pPr marL="2529652" indent="-229968" defTabSz="459936" eaLnBrk="0" fontAlgn="base" hangingPunct="0">
              <a:spcBef>
                <a:spcPct val="0"/>
              </a:spcBef>
              <a:spcAft>
                <a:spcPts val="604"/>
              </a:spcAft>
              <a:defRPr sz="1200">
                <a:solidFill>
                  <a:schemeClr val="tx1"/>
                </a:solidFill>
                <a:latin typeface="Arial" panose="020B0604020202020204" pitchFamily="34" charset="0"/>
                <a:ea typeface="Geneva" pitchFamily="47" charset="-128"/>
              </a:defRPr>
            </a:lvl6pPr>
            <a:lvl7pPr marL="2989588" indent="-229968" defTabSz="459936" eaLnBrk="0" fontAlgn="base" hangingPunct="0">
              <a:spcBef>
                <a:spcPct val="0"/>
              </a:spcBef>
              <a:spcAft>
                <a:spcPts val="604"/>
              </a:spcAft>
              <a:defRPr sz="1200">
                <a:solidFill>
                  <a:schemeClr val="tx1"/>
                </a:solidFill>
                <a:latin typeface="Arial" panose="020B0604020202020204" pitchFamily="34" charset="0"/>
                <a:ea typeface="Geneva" pitchFamily="47" charset="-128"/>
              </a:defRPr>
            </a:lvl7pPr>
            <a:lvl8pPr marL="3449525" indent="-229968" defTabSz="459936" eaLnBrk="0" fontAlgn="base" hangingPunct="0">
              <a:spcBef>
                <a:spcPct val="0"/>
              </a:spcBef>
              <a:spcAft>
                <a:spcPts val="604"/>
              </a:spcAft>
              <a:defRPr sz="1200">
                <a:solidFill>
                  <a:schemeClr val="tx1"/>
                </a:solidFill>
                <a:latin typeface="Arial" panose="020B0604020202020204" pitchFamily="34" charset="0"/>
                <a:ea typeface="Geneva" pitchFamily="47" charset="-128"/>
              </a:defRPr>
            </a:lvl8pPr>
            <a:lvl9pPr marL="3909461" indent="-229968" defTabSz="459936" eaLnBrk="0" fontAlgn="base" hangingPunct="0">
              <a:spcBef>
                <a:spcPct val="0"/>
              </a:spcBef>
              <a:spcAft>
                <a:spcPts val="604"/>
              </a:spcAft>
              <a:defRPr sz="1200">
                <a:solidFill>
                  <a:schemeClr val="tx1"/>
                </a:solidFill>
                <a:latin typeface="Arial" panose="020B0604020202020204" pitchFamily="34" charset="0"/>
                <a:ea typeface="Geneva" pitchFamily="47" charset="-128"/>
              </a:defRPr>
            </a:lvl9pPr>
          </a:lstStyle>
          <a:p>
            <a:pPr eaLnBrk="1" hangingPunct="1">
              <a:spcAft>
                <a:spcPct val="0"/>
              </a:spcAft>
            </a:pPr>
            <a:fld id="{9AF21BDD-5D68-4D07-8F41-AEFE3D643FA7}" type="slidenum">
              <a:rPr lang="de-DE" altLang="de-DE">
                <a:solidFill>
                  <a:srgbClr val="000000"/>
                </a:solidFill>
                <a:latin typeface="Saar" panose="00000500000000000000" pitchFamily="2" charset="0"/>
              </a:rPr>
              <a:pPr eaLnBrk="1" hangingPunct="1">
                <a:spcAft>
                  <a:spcPct val="0"/>
                </a:spcAft>
              </a:pPr>
              <a:t>34</a:t>
            </a:fld>
            <a:endParaRPr lang="de-DE" altLang="de-DE" dirty="0">
              <a:solidFill>
                <a:srgbClr val="000000"/>
              </a:solidFill>
              <a:latin typeface="Saar" panose="00000500000000000000" pitchFamily="2" charset="0"/>
            </a:endParaRPr>
          </a:p>
        </p:txBody>
      </p:sp>
    </p:spTree>
    <p:extLst>
      <p:ext uri="{BB962C8B-B14F-4D97-AF65-F5344CB8AC3E}">
        <p14:creationId xmlns:p14="http://schemas.microsoft.com/office/powerpoint/2010/main" val="705599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xfrm>
            <a:off x="676275" y="808038"/>
            <a:ext cx="5386388" cy="40401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p:cNvSpPr>
            <a:spLocks noGrp="1"/>
          </p:cNvSpPr>
          <p:nvPr>
            <p:ph type="body" idx="1"/>
          </p:nvPr>
        </p:nvSpPr>
        <p:spPr bwMode="auto">
          <a:xfrm>
            <a:off x="662533" y="5035315"/>
            <a:ext cx="5400600" cy="42665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pPr marL="0" indent="0">
              <a:buNone/>
            </a:pPr>
            <a:r>
              <a:rPr lang="de-DE" altLang="de-DE" sz="1400" dirty="0">
                <a:latin typeface="Arial" panose="020B0604020202020204" pitchFamily="34" charset="0"/>
              </a:rPr>
              <a:t>Auswahlfolie</a:t>
            </a:r>
          </a:p>
          <a:p>
            <a:endParaRPr lang="de-DE" altLang="de-DE"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35</a:t>
            </a:fld>
            <a:endParaRPr lang="de-DE" dirty="0"/>
          </a:p>
        </p:txBody>
      </p:sp>
    </p:spTree>
    <p:extLst>
      <p:ext uri="{BB962C8B-B14F-4D97-AF65-F5344CB8AC3E}">
        <p14:creationId xmlns:p14="http://schemas.microsoft.com/office/powerpoint/2010/main" val="40253292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xfrm>
            <a:off x="676275" y="808038"/>
            <a:ext cx="5386388" cy="40401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p:cNvSpPr>
          <p:nvPr>
            <p:ph type="body" idx="1"/>
          </p:nvPr>
        </p:nvSpPr>
        <p:spPr bwMode="auto">
          <a:xfrm>
            <a:off x="662533" y="4963320"/>
            <a:ext cx="5400600" cy="4338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r>
              <a:rPr lang="de-DE" altLang="de-DE" sz="1400" dirty="0">
                <a:latin typeface="Arial" panose="020B0604020202020204" pitchFamily="34" charset="0"/>
              </a:rPr>
              <a:t>Schengen-Lyzeum (1/3)</a:t>
            </a:r>
          </a:p>
          <a:p>
            <a:endParaRPr lang="de-DE" altLang="de-DE" sz="1400"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36</a:t>
            </a:fld>
            <a:endParaRPr lang="de-DE" dirty="0"/>
          </a:p>
        </p:txBody>
      </p:sp>
    </p:spTree>
    <p:extLst>
      <p:ext uri="{BB962C8B-B14F-4D97-AF65-F5344CB8AC3E}">
        <p14:creationId xmlns:p14="http://schemas.microsoft.com/office/powerpoint/2010/main" val="32717354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bwMode="auto">
          <a:xfrm>
            <a:off x="417513" y="877888"/>
            <a:ext cx="5843587" cy="4384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4"/>
          <p:cNvSpPr>
            <a:spLocks noGrp="1"/>
          </p:cNvSpPr>
          <p:nvPr>
            <p:ph type="body" idx="1"/>
          </p:nvPr>
        </p:nvSpPr>
        <p:spPr bwMode="auto">
          <a:xfrm>
            <a:off x="656705" y="5544450"/>
            <a:ext cx="5353095" cy="45535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r>
              <a:rPr lang="de-DE" altLang="de-DE" sz="1400" dirty="0">
                <a:latin typeface="Arial" panose="020B0604020202020204" pitchFamily="34" charset="0"/>
              </a:rPr>
              <a:t>Schengen-Lyzeum (1/3)</a:t>
            </a:r>
          </a:p>
          <a:p>
            <a:endParaRPr lang="de-DE" altLang="de-DE" dirty="0">
              <a:latin typeface="Arial" panose="020B0604020202020204" pitchFamily="34" charset="0"/>
            </a:endParaRPr>
          </a:p>
          <a:p>
            <a:pPr algn="ctr"/>
            <a:r>
              <a:rPr lang="de-DE" altLang="de-DE" dirty="0">
                <a:latin typeface="Arial" panose="020B0604020202020204" pitchFamily="34" charset="0"/>
              </a:rPr>
              <a:t>TEXT der FOLIE</a:t>
            </a:r>
          </a:p>
          <a:p>
            <a:pPr algn="ctr"/>
            <a:endParaRPr lang="de-DE" altLang="de-DE" dirty="0">
              <a:latin typeface="Arial" panose="020B0604020202020204" pitchFamily="34" charset="0"/>
            </a:endParaRPr>
          </a:p>
          <a:p>
            <a:endParaRPr lang="de-DE" altLang="de-DE"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37</a:t>
            </a:fld>
            <a:endParaRPr lang="de-DE" dirty="0"/>
          </a:p>
        </p:txBody>
      </p:sp>
    </p:spTree>
    <p:extLst>
      <p:ext uri="{BB962C8B-B14F-4D97-AF65-F5344CB8AC3E}">
        <p14:creationId xmlns:p14="http://schemas.microsoft.com/office/powerpoint/2010/main" val="9059304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bwMode="auto">
          <a:xfrm>
            <a:off x="417513" y="877888"/>
            <a:ext cx="5843587" cy="4384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4"/>
          <p:cNvSpPr>
            <a:spLocks noGrp="1"/>
          </p:cNvSpPr>
          <p:nvPr>
            <p:ph type="body" idx="1"/>
          </p:nvPr>
        </p:nvSpPr>
        <p:spPr bwMode="auto">
          <a:xfrm>
            <a:off x="656705" y="5544450"/>
            <a:ext cx="5353095" cy="45535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r>
              <a:rPr lang="de-DE" altLang="de-DE" sz="1400" dirty="0">
                <a:latin typeface="Arial" panose="020B0604020202020204" pitchFamily="34" charset="0"/>
              </a:rPr>
              <a:t>Schengen-Lyzeum (2/3)</a:t>
            </a:r>
          </a:p>
          <a:p>
            <a:endParaRPr lang="de-DE" altLang="de-DE" dirty="0">
              <a:latin typeface="Arial" panose="020B0604020202020204" pitchFamily="34" charset="0"/>
            </a:endParaRPr>
          </a:p>
          <a:p>
            <a:pPr algn="ctr"/>
            <a:r>
              <a:rPr lang="de-DE" altLang="de-DE" dirty="0">
                <a:latin typeface="Arial" panose="020B0604020202020204" pitchFamily="34" charset="0"/>
              </a:rPr>
              <a:t>TEXT der FOLIE</a:t>
            </a:r>
          </a:p>
          <a:p>
            <a:pPr algn="ctr"/>
            <a:endParaRPr lang="de-DE" altLang="de-DE" dirty="0">
              <a:latin typeface="Arial" panose="020B0604020202020204" pitchFamily="34" charset="0"/>
            </a:endParaRPr>
          </a:p>
          <a:p>
            <a:endParaRPr lang="de-DE" altLang="de-DE"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38</a:t>
            </a:fld>
            <a:endParaRPr lang="de-DE" dirty="0"/>
          </a:p>
        </p:txBody>
      </p:sp>
    </p:spTree>
    <p:extLst>
      <p:ext uri="{BB962C8B-B14F-4D97-AF65-F5344CB8AC3E}">
        <p14:creationId xmlns:p14="http://schemas.microsoft.com/office/powerpoint/2010/main" val="13361413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bwMode="auto">
          <a:xfrm>
            <a:off x="417513" y="877888"/>
            <a:ext cx="5843587" cy="4384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4"/>
          <p:cNvSpPr>
            <a:spLocks noGrp="1"/>
          </p:cNvSpPr>
          <p:nvPr>
            <p:ph type="body" idx="1"/>
          </p:nvPr>
        </p:nvSpPr>
        <p:spPr bwMode="auto">
          <a:xfrm>
            <a:off x="656705" y="5544450"/>
            <a:ext cx="5353095" cy="45535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r>
              <a:rPr lang="de-DE" altLang="de-DE" sz="1400">
                <a:latin typeface="Arial" panose="020B0604020202020204" pitchFamily="34" charset="0"/>
              </a:rPr>
              <a:t>Schengen-Lyzeum (3/3</a:t>
            </a:r>
            <a:r>
              <a:rPr lang="de-DE" altLang="de-DE" sz="1400" dirty="0">
                <a:latin typeface="Arial" panose="020B0604020202020204" pitchFamily="34" charset="0"/>
              </a:rPr>
              <a:t>)</a:t>
            </a:r>
          </a:p>
          <a:p>
            <a:endParaRPr lang="de-DE" altLang="de-DE" dirty="0">
              <a:latin typeface="Arial" panose="020B0604020202020204" pitchFamily="34" charset="0"/>
            </a:endParaRPr>
          </a:p>
          <a:p>
            <a:pPr algn="ctr"/>
            <a:r>
              <a:rPr lang="de-DE" altLang="de-DE" dirty="0">
                <a:latin typeface="Arial" panose="020B0604020202020204" pitchFamily="34" charset="0"/>
              </a:rPr>
              <a:t>TEXT der FOLIE</a:t>
            </a:r>
          </a:p>
          <a:p>
            <a:pPr algn="ctr"/>
            <a:endParaRPr lang="de-DE" altLang="de-DE" dirty="0">
              <a:latin typeface="Arial" panose="020B0604020202020204" pitchFamily="34" charset="0"/>
            </a:endParaRPr>
          </a:p>
          <a:p>
            <a:endParaRPr lang="de-DE" altLang="de-DE"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39</a:t>
            </a:fld>
            <a:endParaRPr lang="de-DE" dirty="0"/>
          </a:p>
        </p:txBody>
      </p:sp>
    </p:spTree>
    <p:extLst>
      <p:ext uri="{BB962C8B-B14F-4D97-AF65-F5344CB8AC3E}">
        <p14:creationId xmlns:p14="http://schemas.microsoft.com/office/powerpoint/2010/main" val="17872303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xfrm>
            <a:off x="676275" y="808038"/>
            <a:ext cx="5386388" cy="40401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p:cNvSpPr>
            <a:spLocks noGrp="1"/>
          </p:cNvSpPr>
          <p:nvPr>
            <p:ph type="body" idx="1"/>
          </p:nvPr>
        </p:nvSpPr>
        <p:spPr bwMode="auto">
          <a:xfrm>
            <a:off x="662533" y="5035315"/>
            <a:ext cx="5400600" cy="42665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pPr marL="0" indent="0">
              <a:buNone/>
            </a:pPr>
            <a:r>
              <a:rPr lang="de-DE" altLang="de-DE" sz="1400" dirty="0">
                <a:latin typeface="Arial" panose="020B0604020202020204" pitchFamily="34" charset="0"/>
              </a:rPr>
              <a:t>Auswahlfolie</a:t>
            </a:r>
          </a:p>
          <a:p>
            <a:endParaRPr lang="de-DE" altLang="de-DE"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40</a:t>
            </a:fld>
            <a:endParaRPr lang="de-DE" dirty="0"/>
          </a:p>
        </p:txBody>
      </p:sp>
    </p:spTree>
    <p:extLst>
      <p:ext uri="{BB962C8B-B14F-4D97-AF65-F5344CB8AC3E}">
        <p14:creationId xmlns:p14="http://schemas.microsoft.com/office/powerpoint/2010/main" val="21056650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xfrm>
            <a:off x="676275" y="808038"/>
            <a:ext cx="5386388" cy="40401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p:cNvSpPr>
          <p:nvPr>
            <p:ph type="body" idx="1"/>
          </p:nvPr>
        </p:nvSpPr>
        <p:spPr bwMode="auto">
          <a:xfrm>
            <a:off x="662533" y="4963320"/>
            <a:ext cx="5400600" cy="4338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endParaRPr lang="de-DE" altLang="de-DE" sz="1400"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41</a:t>
            </a:fld>
            <a:endParaRPr lang="de-DE" dirty="0"/>
          </a:p>
        </p:txBody>
      </p:sp>
    </p:spTree>
    <p:extLst>
      <p:ext uri="{BB962C8B-B14F-4D97-AF65-F5344CB8AC3E}">
        <p14:creationId xmlns:p14="http://schemas.microsoft.com/office/powerpoint/2010/main" val="4024213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xfrm>
            <a:off x="661988" y="571500"/>
            <a:ext cx="5389562" cy="404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p:cNvSpPr>
            <a:spLocks noGrp="1"/>
          </p:cNvSpPr>
          <p:nvPr>
            <p:ph type="body" idx="1"/>
          </p:nvPr>
        </p:nvSpPr>
        <p:spPr bwMode="auto">
          <a:xfrm>
            <a:off x="662533" y="4715154"/>
            <a:ext cx="5400600" cy="45866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marL="0" indent="0">
              <a:lnSpc>
                <a:spcPct val="90000"/>
              </a:lnSpc>
              <a:buNone/>
              <a:defRPr/>
            </a:pPr>
            <a:endParaRPr lang="de-DE" altLang="de-DE" b="1" dirty="0">
              <a:solidFill>
                <a:srgbClr val="FF0000"/>
              </a:solidFill>
            </a:endParaRPr>
          </a:p>
          <a:p>
            <a:pPr marL="0" indent="0">
              <a:lnSpc>
                <a:spcPct val="90000"/>
              </a:lnSpc>
              <a:buNone/>
              <a:defRPr/>
            </a:pPr>
            <a:r>
              <a:rPr lang="de-DE" altLang="de-DE" b="1" dirty="0">
                <a:latin typeface="Arial" panose="020B0604020202020204" pitchFamily="34" charset="0"/>
                <a:cs typeface="Arial" panose="020B0604020202020204" pitchFamily="34" charset="0"/>
              </a:rPr>
              <a:t>Abschlüsse</a:t>
            </a:r>
          </a:p>
          <a:p>
            <a:pPr>
              <a:lnSpc>
                <a:spcPct val="90000"/>
              </a:lnSpc>
              <a:defRPr/>
            </a:pPr>
            <a:endParaRPr lang="de-DE" altLang="de-DE" dirty="0">
              <a:latin typeface="Arial" panose="020B0604020202020204" pitchFamily="34" charset="0"/>
              <a:cs typeface="Arial" panose="020B0604020202020204" pitchFamily="34" charset="0"/>
            </a:endParaRPr>
          </a:p>
          <a:p>
            <a:pPr marL="176213" marR="0" lvl="0" indent="-176213" algn="just" defTabSz="914400" rtl="0" eaLnBrk="1" fontAlgn="base" latinLnBrk="0" hangingPunct="1">
              <a:lnSpc>
                <a:spcPct val="90000"/>
              </a:lnSpc>
              <a:spcBef>
                <a:spcPct val="30000"/>
              </a:spcBef>
              <a:spcAft>
                <a:spcPct val="0"/>
              </a:spcAft>
              <a:buClrTx/>
              <a:buSzTx/>
              <a:buFont typeface="Arial" charset="0"/>
              <a:buChar char="•"/>
              <a:tabLst/>
              <a:defRPr/>
            </a:pPr>
            <a:r>
              <a:rPr lang="de-DE" altLang="de-DE" dirty="0">
                <a:latin typeface="Arial" panose="020B0604020202020204" pitchFamily="34" charset="0"/>
                <a:cs typeface="Arial" panose="020B0604020202020204" pitchFamily="34" charset="0"/>
              </a:rPr>
              <a:t>An der G</a:t>
            </a:r>
            <a:r>
              <a:rPr lang="de-DE" altLang="de-DE" u="sng" dirty="0">
                <a:latin typeface="Arial" panose="020B0604020202020204" pitchFamily="34" charset="0"/>
                <a:cs typeface="Arial" panose="020B0604020202020204" pitchFamily="34" charset="0"/>
              </a:rPr>
              <a:t>emeinschaftsschule</a:t>
            </a:r>
            <a:r>
              <a:rPr lang="de-DE" altLang="de-DE" dirty="0">
                <a:latin typeface="Arial" panose="020B0604020202020204" pitchFamily="34" charset="0"/>
                <a:cs typeface="Arial" panose="020B0604020202020204" pitchFamily="34" charset="0"/>
              </a:rPr>
              <a:t> werden drei Abschlüsse angeboten: der Hauptschulabschluss, der mittlere Bildungsabschluss und das Abitur.</a:t>
            </a:r>
          </a:p>
          <a:p>
            <a:pPr algn="just">
              <a:lnSpc>
                <a:spcPct val="90000"/>
              </a:lnSpc>
              <a:defRPr/>
            </a:pPr>
            <a:r>
              <a:rPr lang="de-DE" altLang="de-DE" u="sng" dirty="0">
                <a:latin typeface="Arial" panose="020B0604020202020204" pitchFamily="34" charset="0"/>
                <a:cs typeface="Arial" panose="020B0604020202020204" pitchFamily="34" charset="0"/>
              </a:rPr>
              <a:t>Ziel des Gymnasiums</a:t>
            </a:r>
            <a:r>
              <a:rPr lang="de-DE" altLang="de-DE" dirty="0">
                <a:latin typeface="Arial" panose="020B0604020202020204" pitchFamily="34" charset="0"/>
                <a:cs typeface="Arial" panose="020B0604020202020204" pitchFamily="34" charset="0"/>
              </a:rPr>
              <a:t> ist das Abitur. Der Hauptschulabschluss (HSA) und der mittlere Bildungsabschluss (MBA) können am Gymnasium im Verlauf des Bildungsgangs zuerkannt</a:t>
            </a:r>
            <a:r>
              <a:rPr lang="de-DE" altLang="de-DE" baseline="0" dirty="0">
                <a:latin typeface="Arial" panose="020B0604020202020204" pitchFamily="34" charset="0"/>
                <a:cs typeface="Arial" panose="020B0604020202020204" pitchFamily="34" charset="0"/>
              </a:rPr>
              <a:t> </a:t>
            </a:r>
            <a:r>
              <a:rPr lang="de-DE" altLang="de-DE" dirty="0">
                <a:latin typeface="Arial" panose="020B0604020202020204" pitchFamily="34" charset="0"/>
                <a:cs typeface="Arial" panose="020B0604020202020204" pitchFamily="34" charset="0"/>
              </a:rPr>
              <a:t>werden.</a:t>
            </a:r>
          </a:p>
          <a:p>
            <a:pPr algn="just">
              <a:lnSpc>
                <a:spcPct val="90000"/>
              </a:lnSpc>
              <a:defRPr/>
            </a:pPr>
            <a:r>
              <a:rPr lang="de-DE" altLang="de-DE" dirty="0">
                <a:latin typeface="Arial" panose="020B0604020202020204" pitchFamily="34" charset="0"/>
                <a:cs typeface="Arial" panose="020B0604020202020204" pitchFamily="34" charset="0"/>
              </a:rPr>
              <a:t>Der Wechsel zwischen beiden Schulformen ist möglich, jedoch nur an eine Schule, die einen freien Schulplatz zur Verfügung stellen kann, </a:t>
            </a:r>
            <a:r>
              <a:rPr lang="de-DE" altLang="de-DE" u="sng" dirty="0">
                <a:latin typeface="Arial" panose="020B0604020202020204" pitchFamily="34" charset="0"/>
                <a:cs typeface="Arial" panose="020B0604020202020204" pitchFamily="34" charset="0"/>
              </a:rPr>
              <a:t>der darüber hinaus der Fremdsprachenfolge des Kindes entspricht</a:t>
            </a:r>
            <a:r>
              <a:rPr lang="de-DE" altLang="de-DE" dirty="0">
                <a:latin typeface="Arial" panose="020B0604020202020204" pitchFamily="34" charset="0"/>
                <a:cs typeface="Arial" panose="020B0604020202020204" pitchFamily="34" charset="0"/>
              </a:rPr>
              <a:t>.</a:t>
            </a:r>
          </a:p>
          <a:p>
            <a:pPr algn="just">
              <a:lnSpc>
                <a:spcPct val="90000"/>
              </a:lnSpc>
              <a:defRPr/>
            </a:pPr>
            <a:r>
              <a:rPr lang="de-DE" altLang="de-DE" dirty="0">
                <a:latin typeface="Arial" panose="020B0604020202020204" pitchFamily="34" charset="0"/>
                <a:cs typeface="Arial" panose="020B0604020202020204" pitchFamily="34" charset="0"/>
              </a:rPr>
              <a:t>Der Aufbau der gymnasialen Oberstufe sowie die Abiturprüfung (Zentralabitur) sind für alle Schulformen mit gymnasialer Oberstufe identisch.</a:t>
            </a:r>
          </a:p>
          <a:p>
            <a:pPr algn="just">
              <a:lnSpc>
                <a:spcPct val="90000"/>
              </a:lnSpc>
              <a:defRPr/>
            </a:pPr>
            <a:r>
              <a:rPr lang="de-DE" altLang="de-DE" dirty="0">
                <a:latin typeface="Arial" panose="020B0604020202020204" pitchFamily="34" charset="0"/>
                <a:cs typeface="Arial" panose="020B0604020202020204" pitchFamily="34" charset="0"/>
              </a:rPr>
              <a:t>Das Abitur („Allgemeine Hochschulreife“) ist in allen Schulformen mit den gleichen Berechtigungen verbunden.</a:t>
            </a:r>
          </a:p>
          <a:p>
            <a:pPr algn="just">
              <a:lnSpc>
                <a:spcPct val="90000"/>
              </a:lnSpc>
              <a:defRPr/>
            </a:pPr>
            <a:endParaRPr lang="de-DE" altLang="de-DE" dirty="0">
              <a:latin typeface="Arial" panose="020B0604020202020204" pitchFamily="34" charset="0"/>
              <a:cs typeface="Arial" panose="020B0604020202020204" pitchFamily="34" charset="0"/>
            </a:endParaRPr>
          </a:p>
          <a:p>
            <a:pPr marL="0" indent="0" algn="just">
              <a:lnSpc>
                <a:spcPct val="90000"/>
              </a:lnSpc>
              <a:buNone/>
              <a:defRPr/>
            </a:pPr>
            <a:r>
              <a:rPr lang="de-DE" altLang="de-DE" dirty="0">
                <a:latin typeface="Arial" panose="020B0604020202020204" pitchFamily="34" charset="0"/>
                <a:cs typeface="Arial" panose="020B0604020202020204" pitchFamily="34" charset="0"/>
              </a:rPr>
              <a:t>Bei Nachfragen ansprechen:</a:t>
            </a:r>
          </a:p>
          <a:p>
            <a:pPr marL="144863" indent="-144863" algn="just">
              <a:lnSpc>
                <a:spcPct val="90000"/>
              </a:lnSpc>
              <a:spcBef>
                <a:spcPct val="50000"/>
              </a:spcBef>
              <a:buFontTx/>
              <a:buChar char="•"/>
              <a:defRPr/>
            </a:pPr>
            <a:r>
              <a:rPr lang="de-DE" altLang="de-DE" dirty="0">
                <a:latin typeface="Arial" panose="020B0604020202020204" pitchFamily="34" charset="0"/>
                <a:cs typeface="Arial" panose="020B0604020202020204" pitchFamily="34" charset="0"/>
              </a:rPr>
              <a:t>Verlässt ein Schüler bzw. eine Schülerin das  Gymnasium nach Klassenstufe 9 und hat Leistungen erreicht, die den Kriterien eines Hauptschulabschlusses entsprechen, so erhält er/sie auf dem Abgangszeugnis den Vermerk: „Dieses Zeugnis ist dem Zeugnis über den Hauptschulabschluss gleichgestellt.“</a:t>
            </a:r>
          </a:p>
          <a:p>
            <a:pPr marL="144863" indent="-144863" algn="just">
              <a:lnSpc>
                <a:spcPct val="90000"/>
              </a:lnSpc>
              <a:buFontTx/>
              <a:buChar char="•"/>
              <a:defRPr/>
            </a:pPr>
            <a:r>
              <a:rPr lang="de-DE" altLang="de-DE" dirty="0">
                <a:latin typeface="Arial" panose="020B0604020202020204" pitchFamily="34" charset="0"/>
                <a:cs typeface="Arial" panose="020B0604020202020204" pitchFamily="34" charset="0"/>
              </a:rPr>
              <a:t>Verlässt ein Schüler bzw. eine Schülerin das  Gymnasium nach Klassenstufe 10 und hat Leistungen erreicht, die den Kriterien eines mittleren Bildungsabschlusses entsprechen, so erhält er/sie auf dem Abgangszeugnis den Vermerk: „Dieses Zeugnis ist dem Zeugnis über den mittleren Bildungsabschluss gleichgestellt.“</a:t>
            </a:r>
          </a:p>
          <a:p>
            <a:pPr marL="144863" indent="-144863" algn="just">
              <a:lnSpc>
                <a:spcPct val="90000"/>
              </a:lnSpc>
              <a:buFontTx/>
              <a:buChar char="•"/>
              <a:defRPr/>
            </a:pPr>
            <a:r>
              <a:rPr lang="de-DE" altLang="de-DE" dirty="0">
                <a:latin typeface="Arial" panose="020B0604020202020204" pitchFamily="34" charset="0"/>
                <a:cs typeface="Arial" panose="020B0604020202020204" pitchFamily="34" charset="0"/>
              </a:rPr>
              <a:t>Verlässt ein Schüler bzw. eine Schülerin die gymnasiale Oberstufe ohne Abitur, so kann er/sie bei entsprechenden Leistungen ein Zeugnis über den schulischen Teil der Fachhochschulreife erhalten.</a:t>
            </a:r>
          </a:p>
        </p:txBody>
      </p:sp>
      <p:sp>
        <p:nvSpPr>
          <p:cNvPr id="2" name="Foliennummernplatzhalter 1"/>
          <p:cNvSpPr>
            <a:spLocks noGrp="1"/>
          </p:cNvSpPr>
          <p:nvPr>
            <p:ph type="sldNum" sz="quarter" idx="10"/>
          </p:nvPr>
        </p:nvSpPr>
        <p:spPr/>
        <p:txBody>
          <a:bodyPr/>
          <a:lstStyle/>
          <a:p>
            <a:fld id="{97C3CEC3-BA94-4CCC-9A7E-BE39DA97434D}" type="slidenum">
              <a:rPr lang="de-DE" smtClean="0"/>
              <a:t>4</a:t>
            </a:fld>
            <a:endParaRPr lang="de-DE" dirty="0"/>
          </a:p>
        </p:txBody>
      </p:sp>
    </p:spTree>
    <p:extLst>
      <p:ext uri="{BB962C8B-B14F-4D97-AF65-F5344CB8AC3E}">
        <p14:creationId xmlns:p14="http://schemas.microsoft.com/office/powerpoint/2010/main" val="11243744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xfrm>
            <a:off x="676275" y="808038"/>
            <a:ext cx="5386388" cy="40401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p:cNvSpPr>
          <p:nvPr>
            <p:ph type="body" idx="1"/>
          </p:nvPr>
        </p:nvSpPr>
        <p:spPr bwMode="auto">
          <a:xfrm>
            <a:off x="662533" y="4963320"/>
            <a:ext cx="5400600" cy="4338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endParaRPr lang="de-DE" altLang="de-DE" sz="1400"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42</a:t>
            </a:fld>
            <a:endParaRPr lang="de-DE" dirty="0"/>
          </a:p>
        </p:txBody>
      </p:sp>
    </p:spTree>
    <p:extLst>
      <p:ext uri="{BB962C8B-B14F-4D97-AF65-F5344CB8AC3E}">
        <p14:creationId xmlns:p14="http://schemas.microsoft.com/office/powerpoint/2010/main" val="35549369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xfrm>
            <a:off x="676275" y="808038"/>
            <a:ext cx="5386388" cy="40401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p:cNvSpPr>
          <p:nvPr>
            <p:ph type="body" idx="1"/>
          </p:nvPr>
        </p:nvSpPr>
        <p:spPr bwMode="auto">
          <a:xfrm>
            <a:off x="662533" y="4963320"/>
            <a:ext cx="5400600" cy="4338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pPr marL="0" indent="0">
              <a:buNone/>
            </a:pPr>
            <a:endParaRPr lang="de-DE" altLang="de-DE" sz="1400"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43</a:t>
            </a:fld>
            <a:endParaRPr lang="de-DE" dirty="0"/>
          </a:p>
        </p:txBody>
      </p:sp>
    </p:spTree>
    <p:extLst>
      <p:ext uri="{BB962C8B-B14F-4D97-AF65-F5344CB8AC3E}">
        <p14:creationId xmlns:p14="http://schemas.microsoft.com/office/powerpoint/2010/main" val="9841688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xfrm>
            <a:off x="676275" y="808038"/>
            <a:ext cx="5386388" cy="40401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p:cNvSpPr>
          <p:nvPr>
            <p:ph type="body" idx="1"/>
          </p:nvPr>
        </p:nvSpPr>
        <p:spPr bwMode="auto">
          <a:xfrm>
            <a:off x="662533" y="4963320"/>
            <a:ext cx="5400600" cy="4338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endParaRPr lang="de-DE" altLang="de-DE" sz="1400"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44</a:t>
            </a:fld>
            <a:endParaRPr lang="de-DE" dirty="0"/>
          </a:p>
        </p:txBody>
      </p:sp>
    </p:spTree>
    <p:extLst>
      <p:ext uri="{BB962C8B-B14F-4D97-AF65-F5344CB8AC3E}">
        <p14:creationId xmlns:p14="http://schemas.microsoft.com/office/powerpoint/2010/main" val="4277670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TextEdit="1"/>
          </p:cNvSpPr>
          <p:nvPr>
            <p:ph type="sldImg"/>
          </p:nvPr>
        </p:nvSpPr>
        <p:spPr bwMode="auto">
          <a:xfrm>
            <a:off x="676275" y="808038"/>
            <a:ext cx="5386388" cy="40401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Rectangle 3"/>
          <p:cNvSpPr>
            <a:spLocks noGrp="1"/>
          </p:cNvSpPr>
          <p:nvPr>
            <p:ph type="body" idx="1"/>
          </p:nvPr>
        </p:nvSpPr>
        <p:spPr bwMode="auto">
          <a:xfrm>
            <a:off x="662533" y="4963320"/>
            <a:ext cx="5400600" cy="4338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pPr marL="0" indent="0">
              <a:buNone/>
            </a:pPr>
            <a:r>
              <a:rPr lang="de-DE" altLang="de-DE" sz="1400" dirty="0">
                <a:latin typeface="Arial" panose="020B0604020202020204" pitchFamily="34" charset="0"/>
              </a:rPr>
              <a:t>Schlussfolie</a:t>
            </a:r>
          </a:p>
        </p:txBody>
      </p:sp>
      <p:sp>
        <p:nvSpPr>
          <p:cNvPr id="2" name="Foliennummernplatzhalter 1"/>
          <p:cNvSpPr>
            <a:spLocks noGrp="1"/>
          </p:cNvSpPr>
          <p:nvPr>
            <p:ph type="sldNum" sz="quarter" idx="10"/>
          </p:nvPr>
        </p:nvSpPr>
        <p:spPr/>
        <p:txBody>
          <a:bodyPr/>
          <a:lstStyle/>
          <a:p>
            <a:fld id="{97C3CEC3-BA94-4CCC-9A7E-BE39DA97434D}" type="slidenum">
              <a:rPr lang="de-DE" smtClean="0"/>
              <a:t>45</a:t>
            </a:fld>
            <a:endParaRPr lang="de-DE" dirty="0"/>
          </a:p>
        </p:txBody>
      </p:sp>
    </p:spTree>
    <p:extLst>
      <p:ext uri="{BB962C8B-B14F-4D97-AF65-F5344CB8AC3E}">
        <p14:creationId xmlns:p14="http://schemas.microsoft.com/office/powerpoint/2010/main" val="1396788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TextEdit="1"/>
          </p:cNvSpPr>
          <p:nvPr>
            <p:ph type="sldImg"/>
          </p:nvPr>
        </p:nvSpPr>
        <p:spPr bwMode="auto">
          <a:xfrm>
            <a:off x="914400" y="746125"/>
            <a:ext cx="4972050" cy="3729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de-DE" altLang="de-DE" b="1" dirty="0">
                <a:latin typeface="Arial" panose="020B0604020202020204" pitchFamily="34" charset="0"/>
                <a:ea typeface="Geneva"/>
                <a:cs typeface="Geneva"/>
              </a:rPr>
              <a:t>Unterrichtsorganisation</a:t>
            </a:r>
          </a:p>
          <a:p>
            <a:pPr marL="0" indent="0" algn="just">
              <a:buNone/>
            </a:pPr>
            <a:endParaRPr lang="de-DE" altLang="de-DE" dirty="0">
              <a:latin typeface="Arial" panose="020B0604020202020204" pitchFamily="34" charset="0"/>
              <a:ea typeface="Geneva"/>
              <a:cs typeface="Geneva"/>
            </a:endParaRPr>
          </a:p>
          <a:p>
            <a:pPr marL="0" indent="0" algn="just">
              <a:buNone/>
            </a:pPr>
            <a:r>
              <a:rPr lang="de-DE" altLang="de-DE" dirty="0">
                <a:latin typeface="Arial" panose="020B0604020202020204" pitchFamily="34" charset="0"/>
                <a:ea typeface="Geneva"/>
                <a:cs typeface="Geneva"/>
              </a:rPr>
              <a:t>In der GemS erfolgt in Klassenstufen 5 und 6 der Unterricht im Klassenverband. </a:t>
            </a:r>
          </a:p>
          <a:p>
            <a:pPr marL="0" indent="0" algn="just">
              <a:buNone/>
            </a:pPr>
            <a:r>
              <a:rPr lang="de-DE" altLang="de-DE" dirty="0">
                <a:latin typeface="Arial" panose="020B0604020202020204" pitchFamily="34" charset="0"/>
                <a:ea typeface="Geneva"/>
                <a:cs typeface="Geneva"/>
              </a:rPr>
              <a:t>Ab Klassenstufe 7 setzt in einem Teil der Fächer die sogenannte äußere Fachleistungsdifferenzierung ein (bis Klassenstufe 10). Diese Fächer werden auf zwei bis drei unterschiedlichen Anforderungsebenen erteilt. Es</a:t>
            </a:r>
            <a:r>
              <a:rPr lang="de-DE" altLang="de-DE" baseline="0" dirty="0">
                <a:latin typeface="Arial" panose="020B0604020202020204" pitchFamily="34" charset="0"/>
                <a:ea typeface="Geneva"/>
                <a:cs typeface="Geneva"/>
              </a:rPr>
              <a:t> kann in </a:t>
            </a:r>
            <a:r>
              <a:rPr lang="de-DE" altLang="de-DE" dirty="0">
                <a:latin typeface="Arial" panose="020B0604020202020204" pitchFamily="34" charset="0"/>
                <a:ea typeface="Geneva"/>
                <a:cs typeface="Geneva"/>
              </a:rPr>
              <a:t>klasseninternen Lerngruppen im Klassenverband oder in Kursen unterrichtet werden. 	</a:t>
            </a:r>
          </a:p>
          <a:p>
            <a:pPr marL="0" indent="0" algn="just">
              <a:buNone/>
            </a:pPr>
            <a:r>
              <a:rPr lang="de-DE" altLang="de-DE" dirty="0">
                <a:latin typeface="Arial" panose="020B0604020202020204" pitchFamily="34" charset="0"/>
                <a:ea typeface="Geneva"/>
                <a:cs typeface="Geneva"/>
              </a:rPr>
              <a:t>Durch diese Differenzierungen auf verschiedenen Anforderungsebenen lernen die Schülerinnen und Schüler individuell nach ihrem eigenen Tempo. Sie werden zusätzlich gefördert aber auch gefordert und nach Interessen und Begabungen unterstützt. Der Wechsel zwischen den einzelnen Anforderungsebenen ist im Regelfall nach jedem Halbjahr möglich, um die Lern- und Persönlichkeitsentwicklung angemessen zu berücksichtigen. So bleibt der Bildungsweg mit den verschiedenen Abschlüssen für alle Schülerinnen und Schüler an der Gemeinschaftsschule lange offen. Sie lernen länger gemeinsam, da erst gegen Ende der Sekundarstufe I der weitere Bildungsweg festgelegt wird. </a:t>
            </a:r>
          </a:p>
          <a:p>
            <a:pPr marL="0" indent="0" algn="just">
              <a:buNone/>
            </a:pPr>
            <a:endParaRPr lang="de-DE" altLang="de-DE" dirty="0">
              <a:latin typeface="Arial" panose="020B0604020202020204" pitchFamily="34" charset="0"/>
              <a:ea typeface="Geneva"/>
              <a:cs typeface="Geneva"/>
            </a:endParaRPr>
          </a:p>
          <a:p>
            <a:endParaRPr lang="de-DE" altLang="de-DE" dirty="0">
              <a:latin typeface="Arial" panose="020B0604020202020204" pitchFamily="34" charset="0"/>
              <a:ea typeface="Geneva"/>
              <a:cs typeface="Geneva"/>
            </a:endParaRPr>
          </a:p>
        </p:txBody>
      </p:sp>
    </p:spTree>
    <p:extLst>
      <p:ext uri="{BB962C8B-B14F-4D97-AF65-F5344CB8AC3E}">
        <p14:creationId xmlns:p14="http://schemas.microsoft.com/office/powerpoint/2010/main" val="842560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TextEdit="1"/>
          </p:cNvSpPr>
          <p:nvPr>
            <p:ph type="sldImg"/>
          </p:nvPr>
        </p:nvSpPr>
        <p:spPr bwMode="auto">
          <a:xfrm>
            <a:off x="914400" y="746125"/>
            <a:ext cx="4972050" cy="3729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de-DE" altLang="de-DE" b="1" dirty="0">
                <a:latin typeface="Arial" panose="020B0604020202020204" pitchFamily="34" charset="0"/>
                <a:ea typeface="Geneva"/>
                <a:cs typeface="Geneva"/>
              </a:rPr>
              <a:t>Unterrichtsorganisation</a:t>
            </a:r>
          </a:p>
          <a:p>
            <a:pPr marL="0" indent="0">
              <a:buNone/>
            </a:pPr>
            <a:endParaRPr lang="de-DE" altLang="de-DE" sz="1400" dirty="0">
              <a:latin typeface="Arial" panose="020B0604020202020204" pitchFamily="34" charset="0"/>
              <a:ea typeface="Geneva"/>
              <a:cs typeface="Geneva"/>
            </a:endParaRPr>
          </a:p>
          <a:p>
            <a:pPr algn="just"/>
            <a:r>
              <a:rPr lang="de-DE" altLang="de-DE" dirty="0">
                <a:latin typeface="Arial" panose="020B0604020202020204" pitchFamily="34" charset="0"/>
                <a:ea typeface="Geneva"/>
                <a:cs typeface="Geneva"/>
              </a:rPr>
              <a:t>Am Gymnasium findet der Unterricht in der Sekundarstufe</a:t>
            </a:r>
            <a:r>
              <a:rPr lang="de-DE" altLang="de-DE" baseline="0" dirty="0">
                <a:latin typeface="Arial" panose="020B0604020202020204" pitchFamily="34" charset="0"/>
                <a:ea typeface="Geneva"/>
                <a:cs typeface="Geneva"/>
              </a:rPr>
              <a:t> I </a:t>
            </a:r>
            <a:r>
              <a:rPr lang="de-DE" altLang="de-DE" dirty="0">
                <a:latin typeface="Arial" panose="020B0604020202020204" pitchFamily="34" charset="0"/>
                <a:ea typeface="Geneva"/>
                <a:cs typeface="Geneva"/>
              </a:rPr>
              <a:t>überwiegend im Klassenverband statt. </a:t>
            </a:r>
          </a:p>
          <a:p>
            <a:pPr algn="just"/>
            <a:r>
              <a:rPr lang="de-DE" altLang="de-DE" dirty="0">
                <a:latin typeface="Arial" panose="020B0604020202020204" pitchFamily="34" charset="0"/>
                <a:ea typeface="Geneva"/>
                <a:cs typeface="Geneva"/>
              </a:rPr>
              <a:t>Hier</a:t>
            </a:r>
            <a:r>
              <a:rPr lang="de-DE" altLang="de-DE" baseline="0" dirty="0">
                <a:latin typeface="Arial" panose="020B0604020202020204" pitchFamily="34" charset="0"/>
                <a:ea typeface="Geneva"/>
                <a:cs typeface="Geneva"/>
              </a:rPr>
              <a:t> werden alle Schülerinnen und Schüler ab der Klassenstufe 5 zielgleich auf erhöhtem Anforderungsniveau unterrichtet.</a:t>
            </a:r>
            <a:r>
              <a:rPr lang="de-DE" altLang="de-DE" dirty="0">
                <a:latin typeface="Arial" panose="020B0604020202020204" pitchFamily="34" charset="0"/>
                <a:ea typeface="Geneva"/>
                <a:cs typeface="Geneva"/>
              </a:rPr>
              <a:t> </a:t>
            </a:r>
          </a:p>
          <a:p>
            <a:pPr algn="just"/>
            <a:r>
              <a:rPr lang="de-DE" altLang="de-DE" dirty="0">
                <a:latin typeface="Arial" panose="020B0604020202020204" pitchFamily="34" charset="0"/>
                <a:ea typeface="Geneva"/>
                <a:cs typeface="Geneva"/>
              </a:rPr>
              <a:t>In der Hauptphase der gymnasialen Oberstufe erfolgt der Unterricht in Kursen.</a:t>
            </a:r>
          </a:p>
          <a:p>
            <a:pPr algn="just"/>
            <a:endParaRPr lang="de-DE" altLang="de-DE" dirty="0">
              <a:latin typeface="Arial" panose="020B0604020202020204" pitchFamily="34" charset="0"/>
              <a:ea typeface="Geneva"/>
              <a:cs typeface="Geneva"/>
            </a:endParaRPr>
          </a:p>
        </p:txBody>
      </p:sp>
    </p:spTree>
    <p:extLst>
      <p:ext uri="{BB962C8B-B14F-4D97-AF65-F5344CB8AC3E}">
        <p14:creationId xmlns:p14="http://schemas.microsoft.com/office/powerpoint/2010/main" val="1535984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TextEdit="1"/>
          </p:cNvSpPr>
          <p:nvPr>
            <p:ph type="sldImg"/>
          </p:nvPr>
        </p:nvSpPr>
        <p:spPr bwMode="auto">
          <a:xfrm>
            <a:off x="663575" y="6445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p:cNvSpPr>
            <a:spLocks noGrp="1"/>
          </p:cNvSpPr>
          <p:nvPr>
            <p:ph type="body" idx="1"/>
          </p:nvPr>
        </p:nvSpPr>
        <p:spPr bwMode="auto">
          <a:xfrm>
            <a:off x="662533" y="4768440"/>
            <a:ext cx="5400600" cy="45866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Arial" panose="020B0604020202020204" pitchFamily="34" charset="0"/>
            </a:endParaRPr>
          </a:p>
          <a:p>
            <a:pPr marL="0" indent="0">
              <a:buNone/>
            </a:pPr>
            <a:r>
              <a:rPr lang="de-DE" altLang="de-DE" b="1" dirty="0">
                <a:latin typeface="Arial" panose="020B0604020202020204" pitchFamily="34" charset="0"/>
              </a:rPr>
              <a:t>Fächer an GS – </a:t>
            </a:r>
            <a:r>
              <a:rPr lang="de-DE" altLang="de-DE" b="1" dirty="0" err="1">
                <a:latin typeface="Arial" panose="020B0604020202020204" pitchFamily="34" charset="0"/>
              </a:rPr>
              <a:t>GemS</a:t>
            </a:r>
            <a:r>
              <a:rPr lang="de-DE" altLang="de-DE" b="1" dirty="0">
                <a:latin typeface="Arial" panose="020B0604020202020204" pitchFamily="34" charset="0"/>
              </a:rPr>
              <a:t> – </a:t>
            </a:r>
            <a:r>
              <a:rPr lang="de-DE" altLang="de-DE" b="1" dirty="0" err="1">
                <a:latin typeface="Arial" panose="020B0604020202020204" pitchFamily="34" charset="0"/>
              </a:rPr>
              <a:t>Gym</a:t>
            </a:r>
            <a:endParaRPr lang="de-DE" altLang="de-DE" b="1" dirty="0">
              <a:latin typeface="Arial" panose="020B0604020202020204" pitchFamily="34" charset="0"/>
            </a:endParaRPr>
          </a:p>
          <a:p>
            <a:endParaRPr lang="de-DE" altLang="de-DE" sz="1000" dirty="0">
              <a:latin typeface="Arial" panose="020B0604020202020204" pitchFamily="34" charset="0"/>
            </a:endParaRPr>
          </a:p>
          <a:p>
            <a:pPr algn="just"/>
            <a:r>
              <a:rPr lang="de-DE" altLang="de-DE" dirty="0">
                <a:latin typeface="Arial" panose="020B0604020202020204" pitchFamily="34" charset="0"/>
              </a:rPr>
              <a:t>Erklärungen:</a:t>
            </a:r>
          </a:p>
          <a:p>
            <a:pPr marL="361501" lvl="1" indent="-180751" algn="just">
              <a:buFontTx/>
              <a:buChar char="-"/>
            </a:pPr>
            <a:r>
              <a:rPr lang="de-DE" altLang="de-DE" dirty="0">
                <a:latin typeface="Arial" panose="020B0604020202020204" pitchFamily="34" charset="0"/>
              </a:rPr>
              <a:t>Klassenrat dient der Demokratieerziehung und Partizipation (vgl. Schulmitbestimmungsgesetz) sowie der Besprechung von klasseninternen Angelegenheiten</a:t>
            </a:r>
          </a:p>
          <a:p>
            <a:pPr marL="361501" lvl="1" indent="-180751" algn="just">
              <a:buFontTx/>
              <a:buChar char="-"/>
            </a:pPr>
            <a:r>
              <a:rPr lang="de-DE" altLang="de-DE" dirty="0">
                <a:latin typeface="Arial" panose="020B0604020202020204" pitchFamily="34" charset="0"/>
              </a:rPr>
              <a:t>Inhalte</a:t>
            </a:r>
            <a:r>
              <a:rPr lang="de-DE" altLang="de-DE" baseline="0" dirty="0">
                <a:latin typeface="Arial" panose="020B0604020202020204" pitchFamily="34" charset="0"/>
              </a:rPr>
              <a:t> </a:t>
            </a:r>
            <a:r>
              <a:rPr lang="de-DE" altLang="de-DE" dirty="0">
                <a:latin typeface="Arial" panose="020B0604020202020204" pitchFamily="34" charset="0"/>
              </a:rPr>
              <a:t>aus dem Fach Sachunterricht der Grundschule fließen an den GemS in die Natur- und Gesellschaftswissenschaften ein, am </a:t>
            </a:r>
            <a:r>
              <a:rPr lang="de-DE" altLang="de-DE" dirty="0" err="1">
                <a:latin typeface="Arial" panose="020B0604020202020204" pitchFamily="34" charset="0"/>
              </a:rPr>
              <a:t>Gym</a:t>
            </a:r>
            <a:r>
              <a:rPr lang="de-DE" altLang="de-DE" dirty="0">
                <a:latin typeface="Arial" panose="020B0604020202020204" pitchFamily="34" charset="0"/>
              </a:rPr>
              <a:t> in die Naturwissenschaften und Erdkunde</a:t>
            </a:r>
          </a:p>
          <a:p>
            <a:pPr marL="361501" lvl="1" indent="-180751" algn="just">
              <a:buFontTx/>
              <a:buChar char="-"/>
            </a:pPr>
            <a:r>
              <a:rPr lang="de-DE" altLang="de-DE" dirty="0">
                <a:latin typeface="Arial" panose="020B0604020202020204" pitchFamily="34" charset="0"/>
              </a:rPr>
              <a:t>Arbeitslehre kommt als neues Fach in Klassenstufe 5 der </a:t>
            </a:r>
            <a:r>
              <a:rPr lang="de-DE" altLang="de-DE" dirty="0" err="1">
                <a:latin typeface="Arial" panose="020B0604020202020204" pitchFamily="34" charset="0"/>
              </a:rPr>
              <a:t>GemS</a:t>
            </a:r>
            <a:r>
              <a:rPr lang="de-DE" altLang="de-DE" dirty="0">
                <a:latin typeface="Arial" panose="020B0604020202020204" pitchFamily="34" charset="0"/>
              </a:rPr>
              <a:t> hinzu (Berufsorientierung)</a:t>
            </a:r>
          </a:p>
          <a:p>
            <a:pPr marL="361501" lvl="1" indent="-180751" algn="just">
              <a:buFontTx/>
              <a:buChar char="-"/>
            </a:pPr>
            <a:r>
              <a:rPr lang="de-DE" altLang="de-DE" dirty="0">
                <a:latin typeface="Arial" panose="020B0604020202020204" pitchFamily="34" charset="0"/>
              </a:rPr>
              <a:t>genauere Erklärungen zu den Fremdsprachen, dem Wahlpflichtbereich und den Profilen: siehe Folien 9 und 10</a:t>
            </a:r>
          </a:p>
          <a:p>
            <a:pPr marL="361501" lvl="1" indent="-180751" algn="just">
              <a:buFontTx/>
              <a:buChar char="-"/>
            </a:pPr>
            <a:r>
              <a:rPr lang="de-DE" altLang="de-DE" dirty="0">
                <a:latin typeface="Arial" panose="020B0604020202020204" pitchFamily="34" charset="0"/>
              </a:rPr>
              <a:t>Jede Schule hat die Aufgabe, ein schulspezifisches Förderkonzept zu entwickeln</a:t>
            </a:r>
          </a:p>
          <a:p>
            <a:pPr algn="just"/>
            <a:endParaRPr lang="de-DE" altLang="de-DE" dirty="0">
              <a:latin typeface="Arial" panose="020B0604020202020204" pitchFamily="34" charset="0"/>
            </a:endParaRPr>
          </a:p>
          <a:p>
            <a:pPr algn="just"/>
            <a:endParaRPr lang="de-DE" altLang="de-DE"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8</a:t>
            </a:fld>
            <a:endParaRPr lang="de-DE" dirty="0"/>
          </a:p>
        </p:txBody>
      </p:sp>
    </p:spTree>
    <p:extLst>
      <p:ext uri="{BB962C8B-B14F-4D97-AF65-F5344CB8AC3E}">
        <p14:creationId xmlns:p14="http://schemas.microsoft.com/office/powerpoint/2010/main" val="1904099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xfrm>
            <a:off x="663575" y="6445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xfrm>
            <a:off x="662533" y="4840435"/>
            <a:ext cx="5400600" cy="45866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defTabSz="412026">
              <a:buNone/>
              <a:tabLst>
                <a:tab pos="2711709" algn="l"/>
              </a:tabLst>
            </a:pPr>
            <a:r>
              <a:rPr lang="de-DE" altLang="de-DE" b="1" dirty="0">
                <a:latin typeface="Arial" panose="020B0604020202020204" pitchFamily="34" charset="0"/>
              </a:rPr>
              <a:t>Fremdsprachen lernen – Klassenstufen 5 und 6</a:t>
            </a:r>
          </a:p>
          <a:p>
            <a:pPr marL="0" indent="0" defTabSz="412026">
              <a:buNone/>
              <a:tabLst>
                <a:tab pos="2711709" algn="l"/>
              </a:tabLst>
            </a:pPr>
            <a:endParaRPr lang="de-DE" altLang="de-DE" dirty="0">
              <a:latin typeface="Arial" panose="020B0604020202020204" pitchFamily="34" charset="0"/>
            </a:endParaRPr>
          </a:p>
          <a:p>
            <a:pPr marL="0" indent="0" defTabSz="412026">
              <a:buNone/>
              <a:tabLst>
                <a:tab pos="2711709" algn="l"/>
              </a:tabLst>
            </a:pPr>
            <a:r>
              <a:rPr lang="de-DE" altLang="de-DE" u="sng" dirty="0" err="1">
                <a:latin typeface="Arial" panose="020B0604020202020204" pitchFamily="34" charset="0"/>
              </a:rPr>
              <a:t>GemS</a:t>
            </a:r>
            <a:r>
              <a:rPr lang="de-DE" altLang="de-DE" u="sng" dirty="0">
                <a:latin typeface="Arial" panose="020B0604020202020204" pitchFamily="34" charset="0"/>
              </a:rPr>
              <a:t>:</a:t>
            </a:r>
          </a:p>
          <a:p>
            <a:pPr algn="just" defTabSz="412026">
              <a:tabLst>
                <a:tab pos="2711709" algn="l"/>
              </a:tabLst>
            </a:pPr>
            <a:r>
              <a:rPr lang="de-DE" altLang="de-DE" dirty="0">
                <a:latin typeface="Arial" panose="020B0604020202020204" pitchFamily="34" charset="0"/>
              </a:rPr>
              <a:t>Der Fremdsprachenunterricht beginnt in der GemS bereits ab Klassenstufe 5 mit 2 Fremdsprachen (En und Fr). Je nach Angebot der Schule wird mit einer Sprache als erste Fremdsprache</a:t>
            </a:r>
            <a:r>
              <a:rPr lang="de-DE" altLang="de-DE" baseline="0" dirty="0">
                <a:latin typeface="Arial" panose="020B0604020202020204" pitchFamily="34" charset="0"/>
              </a:rPr>
              <a:t> </a:t>
            </a:r>
            <a:r>
              <a:rPr lang="de-DE" altLang="de-DE" dirty="0">
                <a:latin typeface="Arial" panose="020B0604020202020204" pitchFamily="34" charset="0"/>
              </a:rPr>
              <a:t>mit 4 Wochenstunden</a:t>
            </a:r>
            <a:r>
              <a:rPr lang="de-DE" altLang="de-DE" baseline="0" dirty="0">
                <a:latin typeface="Arial" panose="020B0604020202020204" pitchFamily="34" charset="0"/>
              </a:rPr>
              <a:t> und</a:t>
            </a:r>
            <a:r>
              <a:rPr lang="de-DE" altLang="de-DE" dirty="0">
                <a:latin typeface="Arial" panose="020B0604020202020204" pitchFamily="34" charset="0"/>
              </a:rPr>
              <a:t> mit einer</a:t>
            </a:r>
            <a:r>
              <a:rPr lang="de-DE" altLang="de-DE" baseline="0" dirty="0">
                <a:latin typeface="Arial" panose="020B0604020202020204" pitchFamily="34" charset="0"/>
              </a:rPr>
              <a:t> weiteren</a:t>
            </a:r>
            <a:r>
              <a:rPr lang="de-DE" altLang="de-DE" dirty="0">
                <a:latin typeface="Arial" panose="020B0604020202020204" pitchFamily="34" charset="0"/>
              </a:rPr>
              <a:t> Fremdsprache im</a:t>
            </a:r>
            <a:r>
              <a:rPr lang="de-DE" altLang="de-DE" baseline="0" dirty="0">
                <a:latin typeface="Arial" panose="020B0604020202020204" pitchFamily="34" charset="0"/>
              </a:rPr>
              <a:t> </a:t>
            </a:r>
            <a:r>
              <a:rPr lang="de-DE" altLang="de-DE" b="0" u="none" baseline="0" dirty="0">
                <a:solidFill>
                  <a:srgbClr val="FF0000"/>
                </a:solidFill>
                <a:latin typeface="Arial" panose="020B0604020202020204" pitchFamily="34" charset="0"/>
              </a:rPr>
              <a:t>Sprachbildenden Unterricht </a:t>
            </a:r>
            <a:r>
              <a:rPr lang="de-DE" altLang="de-DE" dirty="0">
                <a:latin typeface="Arial" panose="020B0604020202020204" pitchFamily="34" charset="0"/>
              </a:rPr>
              <a:t>(2 Wochenstunden pro Jahrgang;</a:t>
            </a:r>
            <a:r>
              <a:rPr lang="de-DE" altLang="de-DE" baseline="0" dirty="0">
                <a:latin typeface="Arial" panose="020B0604020202020204" pitchFamily="34" charset="0"/>
              </a:rPr>
              <a:t> Klasse 5 und 6 also ebenfalls 4 </a:t>
            </a:r>
            <a:r>
              <a:rPr lang="de-DE" altLang="de-DE" baseline="0" dirty="0" err="1">
                <a:latin typeface="Arial" panose="020B0604020202020204" pitchFamily="34" charset="0"/>
              </a:rPr>
              <a:t>Wstd</a:t>
            </a:r>
            <a:r>
              <a:rPr lang="de-DE" altLang="de-DE" baseline="0" dirty="0">
                <a:latin typeface="Arial" panose="020B0604020202020204" pitchFamily="34" charset="0"/>
              </a:rPr>
              <a:t> wie am </a:t>
            </a:r>
            <a:r>
              <a:rPr lang="de-DE" altLang="de-DE" baseline="0" dirty="0" err="1">
                <a:latin typeface="Arial" panose="020B0604020202020204" pitchFamily="34" charset="0"/>
              </a:rPr>
              <a:t>Gym</a:t>
            </a:r>
            <a:r>
              <a:rPr lang="de-DE" altLang="de-DE" dirty="0">
                <a:latin typeface="Arial" panose="020B0604020202020204" pitchFamily="34" charset="0"/>
              </a:rPr>
              <a:t>) begonnen.  </a:t>
            </a:r>
            <a:r>
              <a:rPr lang="de-DE" altLang="de-DE" u="none" dirty="0">
                <a:latin typeface="Arial" panose="020B0604020202020204" pitchFamily="34" charset="0"/>
              </a:rPr>
              <a:t>In diesem Unterricht soll die Freude am Erlernen einer weiteren Fremdsprache geweckt</a:t>
            </a:r>
            <a:r>
              <a:rPr lang="de-DE" altLang="de-DE" u="none" baseline="0" dirty="0">
                <a:latin typeface="Arial" panose="020B0604020202020204" pitchFamily="34" charset="0"/>
              </a:rPr>
              <a:t> und für die Belegung der 2. FS ab Klassenstufe 7 geworben werden. Dazu gibt es in diesem Unterricht besondere, auch außerschulische Angebote. </a:t>
            </a:r>
            <a:r>
              <a:rPr lang="de-DE" altLang="de-DE" b="1" u="none" baseline="0" dirty="0">
                <a:latin typeface="Arial" panose="020B0604020202020204" pitchFamily="34" charset="0"/>
              </a:rPr>
              <a:t>Der Sprachbildende Unterricht wird als nicht-schriftliches Fach benotet. </a:t>
            </a:r>
            <a:r>
              <a:rPr lang="de-DE" altLang="de-DE" u="none" baseline="0" dirty="0">
                <a:latin typeface="Arial" panose="020B0604020202020204" pitchFamily="34" charset="0"/>
              </a:rPr>
              <a:t>(In besonders begründeten Fällen können diese Stunden auch zu einer individuellen Sprachförderung in Deutsch genutzt werden.) Durch den sprachbildenden Unterricht ist sichergestellt, dass alle Schülerinnen und Schüler in der von ihnen gewünschten Fremdsprache unterrichtet werden.</a:t>
            </a:r>
          </a:p>
          <a:p>
            <a:pPr algn="just" defTabSz="412026">
              <a:tabLst>
                <a:tab pos="2711709" algn="l"/>
              </a:tabLst>
            </a:pPr>
            <a:r>
              <a:rPr lang="de-DE" altLang="de-DE" u="none" baseline="0" dirty="0">
                <a:latin typeface="Arial" panose="020B0604020202020204" pitchFamily="34" charset="0"/>
              </a:rPr>
              <a:t>Hinweis :Der sprachbildende  Unterricht gilt auch als Hinführung zur 2. Fremdsprache ab Klassenstufe 7. Die für das Abitur abschlussrelevante 2. Fremdsprache kann auch erst in der Einführungsphase der GOS einsetzen.</a:t>
            </a:r>
            <a:endParaRPr lang="de-DE" altLang="de-DE" u="none" dirty="0">
              <a:latin typeface="Arial" panose="020B0604020202020204" pitchFamily="34" charset="0"/>
            </a:endParaRPr>
          </a:p>
          <a:p>
            <a:pPr algn="just" defTabSz="412026">
              <a:tabLst>
                <a:tab pos="2711709" algn="l"/>
              </a:tabLst>
            </a:pPr>
            <a:endParaRPr lang="de-DE" altLang="de-DE" dirty="0">
              <a:latin typeface="Arial" panose="020B0604020202020204" pitchFamily="34" charset="0"/>
            </a:endParaRPr>
          </a:p>
          <a:p>
            <a:pPr marL="0" indent="0" algn="just" defTabSz="412026">
              <a:buNone/>
              <a:tabLst>
                <a:tab pos="2711709" algn="l"/>
              </a:tabLst>
            </a:pPr>
            <a:r>
              <a:rPr lang="de-DE" altLang="de-DE" u="sng" dirty="0" err="1">
                <a:latin typeface="Arial" panose="020B0604020202020204" pitchFamily="34" charset="0"/>
              </a:rPr>
              <a:t>Gym</a:t>
            </a:r>
            <a:r>
              <a:rPr lang="de-DE" altLang="de-DE" u="sng" dirty="0">
                <a:latin typeface="Arial" panose="020B0604020202020204" pitchFamily="34" charset="0"/>
              </a:rPr>
              <a:t>:</a:t>
            </a:r>
          </a:p>
          <a:p>
            <a:pPr algn="just" defTabSz="412026">
              <a:tabLst>
                <a:tab pos="2711709" algn="l"/>
              </a:tabLst>
            </a:pPr>
            <a:r>
              <a:rPr lang="de-DE" altLang="de-DE" dirty="0">
                <a:latin typeface="Arial" panose="020B0604020202020204" pitchFamily="34" charset="0"/>
              </a:rPr>
              <a:t>An den Gymnasien wird in der Klassenstufe 5 mit der ersten Fremdsprache begonnen. Die zweite Fremdsprache kommt als Hauptfach/schriftliches Fach in Klassenstufe 6 hinzu. Die Sprachenfolge ist standortbezogen unterschiedlich. </a:t>
            </a:r>
          </a:p>
          <a:p>
            <a:pPr marL="176213" marR="0" indent="-176213" algn="just" defTabSz="412026" rtl="0" eaLnBrk="1" fontAlgn="auto" latinLnBrk="0" hangingPunct="1">
              <a:lnSpc>
                <a:spcPct val="105000"/>
              </a:lnSpc>
              <a:spcBef>
                <a:spcPts val="0"/>
              </a:spcBef>
              <a:spcAft>
                <a:spcPts val="0"/>
              </a:spcAft>
              <a:buClrTx/>
              <a:buSzTx/>
              <a:buFont typeface="Arial" panose="020B0604020202020204" pitchFamily="34" charset="0"/>
              <a:buChar char="•"/>
              <a:tabLst>
                <a:tab pos="2711709" algn="l"/>
              </a:tabLst>
              <a:defRPr/>
            </a:pPr>
            <a:r>
              <a:rPr lang="de-DE" altLang="de-DE" dirty="0">
                <a:latin typeface="Arial" panose="020B0604020202020204" pitchFamily="34" charset="0"/>
              </a:rPr>
              <a:t>Eine besondere Form ist der Latein-plus-Zweig: Latein und Englisch ab Klasse 5,</a:t>
            </a:r>
            <a:r>
              <a:rPr lang="de-DE" altLang="de-DE" baseline="0" dirty="0">
                <a:latin typeface="Arial" panose="020B0604020202020204" pitchFamily="34" charset="0"/>
              </a:rPr>
              <a:t> </a:t>
            </a:r>
            <a:r>
              <a:rPr lang="de-DE" altLang="de-DE" dirty="0">
                <a:latin typeface="Arial" panose="020B0604020202020204" pitchFamily="34" charset="0"/>
              </a:rPr>
              <a:t>3. Fremdsprache Französisch ab Klasse 8 </a:t>
            </a:r>
            <a:r>
              <a:rPr lang="de-DE" altLang="de-DE" baseline="0" dirty="0">
                <a:latin typeface="Arial" panose="020B0604020202020204" pitchFamily="34" charset="0"/>
              </a:rPr>
              <a:t>am</a:t>
            </a:r>
            <a:r>
              <a:rPr lang="de-DE" altLang="de-DE" dirty="0">
                <a:latin typeface="Arial" panose="020B0604020202020204" pitchFamily="34" charset="0"/>
              </a:rPr>
              <a:t> Gym. am Stadtgarten Saarlouis</a:t>
            </a:r>
            <a:r>
              <a:rPr lang="de-DE" altLang="de-DE" baseline="0" dirty="0">
                <a:latin typeface="Arial" panose="020B0604020202020204" pitchFamily="34" charset="0"/>
              </a:rPr>
              <a:t> und</a:t>
            </a:r>
            <a:r>
              <a:rPr lang="de-DE" altLang="de-DE" dirty="0">
                <a:latin typeface="Arial" panose="020B0604020202020204" pitchFamily="34" charset="0"/>
              </a:rPr>
              <a:t> </a:t>
            </a:r>
            <a:r>
              <a:rPr lang="de-DE" altLang="de-DE" baseline="0" dirty="0">
                <a:latin typeface="Arial" panose="020B0604020202020204" pitchFamily="34" charset="0"/>
              </a:rPr>
              <a:t>am</a:t>
            </a:r>
            <a:r>
              <a:rPr lang="de-DE" altLang="de-DE" dirty="0">
                <a:latin typeface="Arial" panose="020B0604020202020204" pitchFamily="34" charset="0"/>
              </a:rPr>
              <a:t> Marie-Luise-Kaschnitz-Gym. Völklingen</a:t>
            </a:r>
            <a:r>
              <a:rPr lang="de-DE" altLang="de-DE" baseline="0" dirty="0">
                <a:latin typeface="Arial" panose="020B0604020202020204" pitchFamily="34" charset="0"/>
              </a:rPr>
              <a:t> (in Abhängigkeit von schulorganisatorischen Gegebenheiten). </a:t>
            </a:r>
            <a:r>
              <a:rPr lang="de-DE" altLang="de-DE" dirty="0">
                <a:latin typeface="Arial" panose="020B0604020202020204" pitchFamily="34" charset="0"/>
              </a:rPr>
              <a:t>Weitergehende Informationen sind der Broschüre „Welche Schule für mein Kind“ zu entnehmen.</a:t>
            </a:r>
          </a:p>
          <a:p>
            <a:pPr algn="just" defTabSz="412026">
              <a:tabLst>
                <a:tab pos="2711709" algn="l"/>
              </a:tabLst>
            </a:pPr>
            <a:endParaRPr lang="de-DE" altLang="de-DE"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9</a:t>
            </a:fld>
            <a:endParaRPr lang="de-DE" dirty="0"/>
          </a:p>
        </p:txBody>
      </p:sp>
    </p:spTree>
    <p:extLst>
      <p:ext uri="{BB962C8B-B14F-4D97-AF65-F5344CB8AC3E}">
        <p14:creationId xmlns:p14="http://schemas.microsoft.com/office/powerpoint/2010/main" val="284293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TextEdit="1"/>
          </p:cNvSpPr>
          <p:nvPr>
            <p:ph type="sldImg"/>
          </p:nvPr>
        </p:nvSpPr>
        <p:spPr bwMode="auto">
          <a:xfrm>
            <a:off x="661988" y="571500"/>
            <a:ext cx="5389562" cy="404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3"/>
          <p:cNvSpPr>
            <a:spLocks noGrp="1"/>
          </p:cNvSpPr>
          <p:nvPr>
            <p:ph type="body" idx="1"/>
          </p:nvPr>
        </p:nvSpPr>
        <p:spPr bwMode="auto">
          <a:xfrm>
            <a:off x="662533" y="4715154"/>
            <a:ext cx="5400600" cy="45866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p>
            <a:pPr marL="0" indent="0" defTabSz="412026">
              <a:buNone/>
              <a:tabLst>
                <a:tab pos="182057" algn="l"/>
              </a:tabLst>
              <a:defRPr/>
            </a:pPr>
            <a:r>
              <a:rPr lang="de-DE" altLang="de-DE" sz="1400" b="1" dirty="0">
                <a:latin typeface="Arial" panose="020B0604020202020204" pitchFamily="34" charset="0"/>
                <a:cs typeface="Arial" panose="020B0604020202020204" pitchFamily="34" charset="0"/>
              </a:rPr>
              <a:t>Fremdsprachen lernen und </a:t>
            </a:r>
            <a:r>
              <a:rPr lang="de-DE" altLang="de-DE" sz="1400" b="1" u="sng" dirty="0">
                <a:latin typeface="Arial" panose="020B0604020202020204" pitchFamily="34" charset="0"/>
                <a:cs typeface="Arial" panose="020B0604020202020204" pitchFamily="34" charset="0"/>
              </a:rPr>
              <a:t>Profilbereich</a:t>
            </a:r>
          </a:p>
          <a:p>
            <a:pPr marL="0" indent="0" defTabSz="412026">
              <a:buNone/>
              <a:tabLst>
                <a:tab pos="182057" algn="l"/>
              </a:tabLst>
              <a:defRPr/>
            </a:pPr>
            <a:r>
              <a:rPr lang="de-DE" altLang="de-DE" u="sng" dirty="0">
                <a:latin typeface="Arial" panose="020B0604020202020204" pitchFamily="34" charset="0"/>
                <a:cs typeface="Arial" panose="020B0604020202020204" pitchFamily="34" charset="0"/>
              </a:rPr>
              <a:t>GemS: Fremdsprachen lernen und </a:t>
            </a:r>
            <a:r>
              <a:rPr lang="de-DE" altLang="de-DE" b="0" u="sng" dirty="0">
                <a:latin typeface="Arial" panose="020B0604020202020204" pitchFamily="34" charset="0"/>
                <a:cs typeface="Arial" panose="020B0604020202020204" pitchFamily="34" charset="0"/>
              </a:rPr>
              <a:t>Profilbereich</a:t>
            </a:r>
            <a:r>
              <a:rPr lang="de-DE" altLang="de-DE" u="sng" dirty="0">
                <a:latin typeface="Arial" panose="020B0604020202020204" pitchFamily="34" charset="0"/>
                <a:cs typeface="Arial" panose="020B0604020202020204" pitchFamily="34" charset="0"/>
              </a:rPr>
              <a:t> – ab Klassenstufe 7</a:t>
            </a:r>
          </a:p>
          <a:p>
            <a:pPr algn="just" defTabSz="412026">
              <a:tabLst>
                <a:tab pos="182057" algn="l"/>
              </a:tabLst>
              <a:defRPr/>
            </a:pPr>
            <a:r>
              <a:rPr lang="de-DE" altLang="de-DE" dirty="0">
                <a:latin typeface="Arial" panose="020B0604020202020204" pitchFamily="34" charset="0"/>
                <a:cs typeface="Arial" panose="020B0604020202020204" pitchFamily="34" charset="0"/>
              </a:rPr>
              <a:t>In der GemS wird in der Klassenstufe 7 die erste Fremdsprache (FS) verpflichtend fortgesetzt. Hinzu kommt der </a:t>
            </a:r>
            <a:r>
              <a:rPr lang="de-DE" altLang="de-DE" u="none" dirty="0">
                <a:solidFill>
                  <a:srgbClr val="FF0000"/>
                </a:solidFill>
                <a:latin typeface="Arial" panose="020B0604020202020204" pitchFamily="34" charset="0"/>
                <a:cs typeface="Arial" panose="020B0604020202020204" pitchFamily="34" charset="0"/>
              </a:rPr>
              <a:t>drei- bzw.</a:t>
            </a:r>
            <a:r>
              <a:rPr lang="de-DE" altLang="de-DE" u="none" dirty="0">
                <a:latin typeface="Arial" panose="020B0604020202020204" pitchFamily="34" charset="0"/>
                <a:cs typeface="Arial" panose="020B0604020202020204" pitchFamily="34" charset="0"/>
              </a:rPr>
              <a:t> </a:t>
            </a:r>
            <a:r>
              <a:rPr lang="de-DE" altLang="de-DE" dirty="0">
                <a:latin typeface="Arial" panose="020B0604020202020204" pitchFamily="34" charset="0"/>
                <a:cs typeface="Arial" panose="020B0604020202020204" pitchFamily="34" charset="0"/>
              </a:rPr>
              <a:t>vierstündige </a:t>
            </a:r>
            <a:r>
              <a:rPr lang="de-DE" altLang="de-DE" b="0" u="none" dirty="0">
                <a:latin typeface="Arial" panose="020B0604020202020204" pitchFamily="34" charset="0"/>
                <a:cs typeface="Arial" panose="020B0604020202020204" pitchFamily="34" charset="0"/>
              </a:rPr>
              <a:t>Profilbereich</a:t>
            </a:r>
            <a:r>
              <a:rPr lang="de-DE" altLang="de-DE" u="none" dirty="0">
                <a:latin typeface="Arial" panose="020B0604020202020204" pitchFamily="34" charset="0"/>
                <a:cs typeface="Arial" panose="020B0604020202020204" pitchFamily="34" charset="0"/>
              </a:rPr>
              <a:t> </a:t>
            </a:r>
            <a:r>
              <a:rPr lang="de-DE" altLang="de-DE" dirty="0">
                <a:latin typeface="Arial" panose="020B0604020202020204" pitchFamily="34" charset="0"/>
                <a:cs typeface="Arial" panose="020B0604020202020204" pitchFamily="34" charset="0"/>
              </a:rPr>
              <a:t>(WPB).</a:t>
            </a:r>
          </a:p>
          <a:p>
            <a:pPr algn="just" defTabSz="412026">
              <a:tabLst>
                <a:tab pos="182057" algn="l"/>
              </a:tabLst>
              <a:defRPr/>
            </a:pPr>
            <a:r>
              <a:rPr lang="de-DE" altLang="de-DE" u="none" dirty="0">
                <a:latin typeface="Arial" panose="020B0604020202020204" pitchFamily="34" charset="0"/>
                <a:cs typeface="Arial" panose="020B0604020202020204" pitchFamily="34" charset="0"/>
              </a:rPr>
              <a:t>Im </a:t>
            </a:r>
            <a:r>
              <a:rPr lang="de-DE" altLang="de-DE" b="0" u="none" dirty="0">
                <a:latin typeface="Arial" panose="020B0604020202020204" pitchFamily="34" charset="0"/>
                <a:cs typeface="Arial" panose="020B0604020202020204" pitchFamily="34" charset="0"/>
              </a:rPr>
              <a:t>Profilbereich</a:t>
            </a:r>
            <a:r>
              <a:rPr lang="de-DE" altLang="de-DE" u="none" dirty="0">
                <a:latin typeface="Arial" panose="020B0604020202020204" pitchFamily="34" charset="0"/>
                <a:cs typeface="Arial" panose="020B0604020202020204" pitchFamily="34" charset="0"/>
              </a:rPr>
              <a:t> (WPB) </a:t>
            </a:r>
            <a:r>
              <a:rPr lang="de-DE" altLang="de-DE" dirty="0">
                <a:latin typeface="Arial" panose="020B0604020202020204" pitchFamily="34" charset="0"/>
                <a:cs typeface="Arial" panose="020B0604020202020204" pitchFamily="34" charset="0"/>
              </a:rPr>
              <a:t>kann die abschlussrelevante 2. FS (Übergang in die Sek II) als </a:t>
            </a:r>
            <a:r>
              <a:rPr lang="de-DE" altLang="de-DE" u="none" dirty="0">
                <a:latin typeface="Arial" panose="020B0604020202020204" pitchFamily="34" charset="0"/>
                <a:cs typeface="Arial" panose="020B0604020202020204" pitchFamily="34" charset="0"/>
              </a:rPr>
              <a:t>drei- bzw. vierstündiges</a:t>
            </a:r>
            <a:r>
              <a:rPr lang="de-DE" altLang="de-DE" u="none" baseline="0" dirty="0">
                <a:latin typeface="Arial" panose="020B0604020202020204" pitchFamily="34" charset="0"/>
                <a:cs typeface="Arial" panose="020B0604020202020204" pitchFamily="34" charset="0"/>
              </a:rPr>
              <a:t> Fach</a:t>
            </a:r>
            <a:r>
              <a:rPr lang="de-DE" altLang="de-DE" u="none" dirty="0">
                <a:latin typeface="Arial" panose="020B0604020202020204" pitchFamily="34" charset="0"/>
                <a:cs typeface="Arial" panose="020B0604020202020204" pitchFamily="34" charset="0"/>
              </a:rPr>
              <a:t> </a:t>
            </a:r>
            <a:r>
              <a:rPr lang="de-DE" altLang="de-DE" dirty="0">
                <a:latin typeface="Arial" panose="020B0604020202020204" pitchFamily="34" charset="0"/>
                <a:cs typeface="Arial" panose="020B0604020202020204" pitchFamily="34" charset="0"/>
              </a:rPr>
              <a:t>belegt werden. Alternativ zur 2. FS gibt es </a:t>
            </a:r>
            <a:r>
              <a:rPr lang="de-DE" altLang="de-DE" u="none" dirty="0">
                <a:latin typeface="Arial" panose="020B0604020202020204" pitchFamily="34" charset="0"/>
                <a:cs typeface="Arial" panose="020B0604020202020204" pitchFamily="34" charset="0"/>
              </a:rPr>
              <a:t>verschiedene </a:t>
            </a:r>
            <a:r>
              <a:rPr lang="de-DE" altLang="de-DE" b="0" u="none" dirty="0">
                <a:latin typeface="Arial" panose="020B0604020202020204" pitchFamily="34" charset="0"/>
                <a:cs typeface="Arial" panose="020B0604020202020204" pitchFamily="34" charset="0"/>
              </a:rPr>
              <a:t>Profilfächer</a:t>
            </a:r>
            <a:r>
              <a:rPr lang="de-DE" altLang="de-DE" u="none" baseline="0" dirty="0">
                <a:latin typeface="Arial" panose="020B0604020202020204" pitchFamily="34" charset="0"/>
                <a:cs typeface="Arial" panose="020B0604020202020204" pitchFamily="34" charset="0"/>
              </a:rPr>
              <a:t> zur Auswahl, je nach Angebot der Schule, z. B.</a:t>
            </a:r>
            <a:r>
              <a:rPr lang="de-DE" altLang="de-DE" u="none" dirty="0">
                <a:latin typeface="Arial" panose="020B0604020202020204" pitchFamily="34" charset="0"/>
                <a:cs typeface="Arial" panose="020B0604020202020204" pitchFamily="34" charset="0"/>
              </a:rPr>
              <a:t> Arbeitslehre, </a:t>
            </a:r>
            <a:r>
              <a:rPr lang="de-DE" altLang="de-DE" u="none" dirty="0" err="1">
                <a:latin typeface="Arial" panose="020B0604020202020204" pitchFamily="34" charset="0"/>
                <a:cs typeface="Arial" panose="020B0604020202020204" pitchFamily="34" charset="0"/>
              </a:rPr>
              <a:t>MuKu</a:t>
            </a:r>
            <a:r>
              <a:rPr lang="de-DE" altLang="de-DE" u="none" dirty="0">
                <a:latin typeface="Arial" panose="020B0604020202020204" pitchFamily="34" charset="0"/>
                <a:cs typeface="Arial" panose="020B0604020202020204" pitchFamily="34" charset="0"/>
              </a:rPr>
              <a:t>, BNE…)</a:t>
            </a:r>
          </a:p>
          <a:p>
            <a:pPr algn="just" defTabSz="412026">
              <a:tabLst>
                <a:tab pos="182057" algn="l"/>
              </a:tabLst>
              <a:defRPr/>
            </a:pPr>
            <a:endParaRPr lang="de-DE" altLang="de-DE" dirty="0">
              <a:latin typeface="Arial" panose="020B0604020202020204" pitchFamily="34" charset="0"/>
              <a:cs typeface="Arial" panose="020B0604020202020204" pitchFamily="34" charset="0"/>
            </a:endParaRPr>
          </a:p>
          <a:p>
            <a:pPr marL="0" indent="0" algn="just" defTabSz="412026">
              <a:buNone/>
              <a:tabLst>
                <a:tab pos="182057" algn="l"/>
              </a:tabLst>
              <a:defRPr/>
            </a:pPr>
            <a:r>
              <a:rPr lang="de-DE" altLang="de-DE" u="sng" dirty="0">
                <a:latin typeface="Arial" panose="020B0604020202020204" pitchFamily="34" charset="0"/>
                <a:cs typeface="Arial" panose="020B0604020202020204" pitchFamily="34" charset="0"/>
              </a:rPr>
              <a:t>Profilbildung in Zweigen </a:t>
            </a:r>
            <a:r>
              <a:rPr lang="de-DE" altLang="de-DE" u="sng" baseline="0" dirty="0">
                <a:latin typeface="Arial" panose="020B0604020202020204" pitchFamily="34" charset="0"/>
                <a:cs typeface="Arial" panose="020B0604020202020204" pitchFamily="34" charset="0"/>
              </a:rPr>
              <a:t>an Gymnasien</a:t>
            </a:r>
            <a:endParaRPr lang="de-DE" altLang="de-DE" u="sng" dirty="0">
              <a:latin typeface="Arial" panose="020B0604020202020204" pitchFamily="34" charset="0"/>
              <a:cs typeface="Arial" panose="020B0604020202020204" pitchFamily="34" charset="0"/>
            </a:endParaRPr>
          </a:p>
          <a:p>
            <a:pPr marL="358301" lvl="1" indent="-172752" algn="just" defTabSz="412026">
              <a:tabLst>
                <a:tab pos="182057" algn="l"/>
              </a:tabLst>
              <a:defRPr/>
            </a:pPr>
            <a:r>
              <a:rPr lang="de-DE" altLang="de-DE" dirty="0">
                <a:latin typeface="Arial" panose="020B0604020202020204" pitchFamily="34" charset="0"/>
                <a:cs typeface="Arial" panose="020B0604020202020204" pitchFamily="34" charset="0"/>
              </a:rPr>
              <a:t>Sprachenzweig an allen Gymnasien: 3. Fremdsprache ab Klasse 8</a:t>
            </a:r>
          </a:p>
          <a:p>
            <a:pPr marL="358301" lvl="1" indent="-172752" algn="just" defTabSz="412026">
              <a:tabLst>
                <a:tab pos="182057" algn="l"/>
              </a:tabLst>
              <a:defRPr/>
            </a:pPr>
            <a:r>
              <a:rPr lang="de-DE" altLang="de-DE" dirty="0">
                <a:latin typeface="Arial" panose="020B0604020202020204" pitchFamily="34" charset="0"/>
                <a:cs typeface="Arial" panose="020B0604020202020204" pitchFamily="34" charset="0"/>
              </a:rPr>
              <a:t>MINT-/naturwissenschaftlicher Zweig an den meisten der 33 Gymnasien: </a:t>
            </a:r>
            <a:r>
              <a:rPr lang="de-DE" altLang="de-DE" dirty="0">
                <a:solidFill>
                  <a:srgbClr val="000000"/>
                </a:solidFill>
                <a:latin typeface="Saar" panose="00000500000000000000" pitchFamily="2" charset="0"/>
              </a:rPr>
              <a:t>verstärkter Unterricht in Physik, Chemie, Biologie, Informatik ab Klasse 8</a:t>
            </a:r>
          </a:p>
          <a:p>
            <a:pPr marL="358301" lvl="1" indent="-172752" algn="just" defTabSz="412026">
              <a:tabLst>
                <a:tab pos="182057" algn="l"/>
              </a:tabLst>
              <a:defRPr/>
            </a:pPr>
            <a:r>
              <a:rPr lang="de-DE" altLang="de-DE" dirty="0">
                <a:latin typeface="Arial" panose="020B0604020202020204" pitchFamily="34" charset="0"/>
                <a:cs typeface="Arial" panose="020B0604020202020204" pitchFamily="34" charset="0"/>
              </a:rPr>
              <a:t>Informatikzweig: </a:t>
            </a:r>
            <a:r>
              <a:rPr lang="de-DE" altLang="de-DE" dirty="0">
                <a:solidFill>
                  <a:srgbClr val="000000"/>
                </a:solidFill>
                <a:latin typeface="Saar" panose="00000500000000000000" pitchFamily="2" charset="0"/>
              </a:rPr>
              <a:t>verstärkter Unterricht in Informatik ab Klasse 8 (</a:t>
            </a:r>
            <a:r>
              <a:rPr lang="de-DE" altLang="de-DE" dirty="0">
                <a:latin typeface="Arial" panose="020B0604020202020204" pitchFamily="34" charset="0"/>
                <a:cs typeface="Arial" panose="020B0604020202020204" pitchFamily="34" charset="0"/>
              </a:rPr>
              <a:t>Saar-Pfalz-</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Homburg; Albert-Einstein-</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Völklingen; Max-Planck-</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Saarlouis; </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am Steinwald Neunkirchen; Johannes-Kepler-</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Lebach)</a:t>
            </a:r>
          </a:p>
          <a:p>
            <a:pPr marL="358301" lvl="1" indent="-172752" algn="just" defTabSz="412026">
              <a:tabLst>
                <a:tab pos="182057" algn="l"/>
              </a:tabLst>
              <a:defRPr/>
            </a:pPr>
            <a:r>
              <a:rPr lang="de-DE" altLang="de-DE" dirty="0">
                <a:latin typeface="Arial" panose="020B0604020202020204" pitchFamily="34" charset="0"/>
                <a:cs typeface="Arial" panose="020B0604020202020204" pitchFamily="34" charset="0"/>
              </a:rPr>
              <a:t>Biowissenschaftlicher Zweig: </a:t>
            </a:r>
            <a:r>
              <a:rPr lang="de-DE" altLang="de-DE" dirty="0">
                <a:solidFill>
                  <a:srgbClr val="000000"/>
                </a:solidFill>
                <a:latin typeface="Saar" panose="00000500000000000000" pitchFamily="2" charset="0"/>
              </a:rPr>
              <a:t>verstärkter Unterricht in Biologie und Biologischen Techniken ab Klasse 8 (</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am </a:t>
            </a:r>
            <a:r>
              <a:rPr lang="de-DE" altLang="de-DE" dirty="0" err="1">
                <a:latin typeface="Arial" panose="020B0604020202020204" pitchFamily="34" charset="0"/>
                <a:cs typeface="Arial" panose="020B0604020202020204" pitchFamily="34" charset="0"/>
              </a:rPr>
              <a:t>Stefansberg</a:t>
            </a:r>
            <a:r>
              <a:rPr lang="de-DE" altLang="de-DE" dirty="0">
                <a:latin typeface="Arial" panose="020B0604020202020204" pitchFamily="34" charset="0"/>
                <a:cs typeface="Arial" panose="020B0604020202020204" pitchFamily="34" charset="0"/>
              </a:rPr>
              <a:t> Merzig)</a:t>
            </a:r>
          </a:p>
          <a:p>
            <a:pPr marL="358301" lvl="1" indent="-172752" algn="just" defTabSz="412026">
              <a:tabLst>
                <a:tab pos="182057" algn="l"/>
              </a:tabLst>
              <a:defRPr/>
            </a:pPr>
            <a:r>
              <a:rPr lang="de-DE" altLang="de-DE" dirty="0">
                <a:latin typeface="Arial" panose="020B0604020202020204" pitchFamily="34" charset="0"/>
                <a:cs typeface="Arial" panose="020B0604020202020204" pitchFamily="34" charset="0"/>
              </a:rPr>
              <a:t>Deutsch-französischer bilingualer Zug: </a:t>
            </a:r>
            <a:r>
              <a:rPr lang="de-DE" altLang="de-DE" dirty="0">
                <a:solidFill>
                  <a:srgbClr val="000000"/>
                </a:solidFill>
                <a:latin typeface="Saar" panose="00000500000000000000" pitchFamily="2" charset="0"/>
              </a:rPr>
              <a:t>verstärkter Unterricht in der Fremdsprache in Klassen 5 u. 6; Sachfachunterricht in der Fremdsprache ab Klasse 7 (</a:t>
            </a:r>
            <a:r>
              <a:rPr lang="de-DE" altLang="de-DE" dirty="0">
                <a:latin typeface="Arial" panose="020B0604020202020204" pitchFamily="34" charset="0"/>
                <a:cs typeface="Arial" panose="020B0604020202020204" pitchFamily="34" charset="0"/>
              </a:rPr>
              <a:t>Robert-Schuman-</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Saarlouis, </a:t>
            </a:r>
            <a:r>
              <a:rPr lang="de-DE" altLang="de-DE" dirty="0" err="1">
                <a:latin typeface="Arial" panose="020B0604020202020204" pitchFamily="34" charset="0"/>
                <a:cs typeface="Arial" panose="020B0604020202020204" pitchFamily="34" charset="0"/>
              </a:rPr>
              <a:t>Illtal-Gym</a:t>
            </a:r>
            <a:r>
              <a:rPr lang="de-DE" altLang="de-DE" dirty="0">
                <a:latin typeface="Arial" panose="020B0604020202020204" pitchFamily="34" charset="0"/>
                <a:cs typeface="Arial" panose="020B0604020202020204" pitchFamily="34" charset="0"/>
              </a:rPr>
              <a:t>. </a:t>
            </a:r>
            <a:r>
              <a:rPr lang="de-DE" altLang="de-DE" dirty="0" err="1">
                <a:latin typeface="Arial" panose="020B0604020202020204" pitchFamily="34" charset="0"/>
                <a:cs typeface="Arial" panose="020B0604020202020204" pitchFamily="34" charset="0"/>
              </a:rPr>
              <a:t>Illingen</a:t>
            </a:r>
            <a:r>
              <a:rPr lang="de-DE" altLang="de-DE" dirty="0">
                <a:latin typeface="Arial" panose="020B0604020202020204" pitchFamily="34" charset="0"/>
                <a:cs typeface="Arial" panose="020B0604020202020204" pitchFamily="34" charset="0"/>
              </a:rPr>
              <a:t>, Priv. </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a:t>
            </a:r>
            <a:r>
              <a:rPr lang="de-DE" altLang="de-DE" dirty="0" err="1">
                <a:latin typeface="Arial" panose="020B0604020202020204" pitchFamily="34" charset="0"/>
                <a:cs typeface="Arial" panose="020B0604020202020204" pitchFamily="34" charset="0"/>
              </a:rPr>
              <a:t>Johanneum</a:t>
            </a:r>
            <a:r>
              <a:rPr lang="de-DE" altLang="de-DE" dirty="0">
                <a:latin typeface="Arial" panose="020B0604020202020204" pitchFamily="34" charset="0"/>
                <a:cs typeface="Arial" panose="020B0604020202020204" pitchFamily="34" charset="0"/>
              </a:rPr>
              <a:t> Homburg, </a:t>
            </a:r>
            <a:r>
              <a:rPr lang="de-DE" altLang="de-DE" dirty="0" err="1">
                <a:latin typeface="Arial" panose="020B0604020202020204" pitchFamily="34" charset="0"/>
                <a:cs typeface="Arial" panose="020B0604020202020204" pitchFamily="34" charset="0"/>
              </a:rPr>
              <a:t>Warndt-Gym</a:t>
            </a:r>
            <a:r>
              <a:rPr lang="de-DE" altLang="de-DE" dirty="0">
                <a:latin typeface="Arial" panose="020B0604020202020204" pitchFamily="34" charset="0"/>
                <a:cs typeface="Arial" panose="020B0604020202020204" pitchFamily="34" charset="0"/>
              </a:rPr>
              <a:t>. Völklingen)</a:t>
            </a:r>
          </a:p>
          <a:p>
            <a:pPr marL="358301" lvl="1" indent="-172752" algn="just" defTabSz="412026">
              <a:tabLst>
                <a:tab pos="182057" algn="l"/>
              </a:tabLst>
              <a:defRPr/>
            </a:pPr>
            <a:r>
              <a:rPr lang="de-DE" altLang="de-DE" dirty="0">
                <a:latin typeface="Arial" panose="020B0604020202020204" pitchFamily="34" charset="0"/>
                <a:cs typeface="Arial" panose="020B0604020202020204" pitchFamily="34" charset="0"/>
              </a:rPr>
              <a:t>Deutsch-englischer bilingualer Zug: </a:t>
            </a:r>
            <a:r>
              <a:rPr lang="de-DE" altLang="de-DE" dirty="0">
                <a:solidFill>
                  <a:srgbClr val="000000"/>
                </a:solidFill>
                <a:latin typeface="Saar" panose="00000500000000000000" pitchFamily="2" charset="0"/>
              </a:rPr>
              <a:t>verstärkter Unterricht in der Fremdsprache in Klassen 5 u. 6; Sachfachunterricht in der Fremdsprache ab Klasse 7 (</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am Rotenbühl Saarbrücken, Christian von </a:t>
            </a:r>
            <a:r>
              <a:rPr lang="de-DE" altLang="de-DE" dirty="0" err="1">
                <a:latin typeface="Arial" panose="020B0604020202020204" pitchFamily="34" charset="0"/>
                <a:cs typeface="Arial" panose="020B0604020202020204" pitchFamily="34" charset="0"/>
              </a:rPr>
              <a:t>Mannlich</a:t>
            </a:r>
            <a:r>
              <a:rPr lang="de-DE" altLang="de-DE" dirty="0">
                <a:latin typeface="Arial" panose="020B0604020202020204" pitchFamily="34" charset="0"/>
                <a:cs typeface="Arial" panose="020B0604020202020204" pitchFamily="34" charset="0"/>
              </a:rPr>
              <a:t>-Gym. Homburg, Max-Planck-Gym. Saarlouis, Gym. am Stadtgarten Saarlouis)</a:t>
            </a:r>
          </a:p>
          <a:p>
            <a:pPr marL="358301" lvl="1" indent="-172752" algn="just" defTabSz="412026">
              <a:tabLst>
                <a:tab pos="182057" algn="l"/>
              </a:tabLst>
              <a:defRPr/>
            </a:pPr>
            <a:r>
              <a:rPr lang="de-DE" altLang="de-DE" dirty="0">
                <a:latin typeface="Arial" panose="020B0604020202020204" pitchFamily="34" charset="0"/>
                <a:cs typeface="Arial" panose="020B0604020202020204" pitchFamily="34" charset="0"/>
              </a:rPr>
              <a:t>Musik-Zweig: </a:t>
            </a:r>
            <a:r>
              <a:rPr lang="de-DE" altLang="de-DE" dirty="0">
                <a:solidFill>
                  <a:srgbClr val="000000"/>
                </a:solidFill>
                <a:latin typeface="Saar" panose="00000500000000000000" pitchFamily="2" charset="0"/>
              </a:rPr>
              <a:t>verstärkter Unterricht in Musik ab Klasse 5 (</a:t>
            </a:r>
            <a:r>
              <a:rPr lang="de-DE" altLang="de-DE" dirty="0">
                <a:latin typeface="Arial" panose="020B0604020202020204" pitchFamily="34" charset="0"/>
                <a:cs typeface="Arial" panose="020B0604020202020204" pitchFamily="34" charset="0"/>
              </a:rPr>
              <a:t>Gymnasium am Schloss Saarbrücken, Robert-Schuman-Gym. Saarlouis)</a:t>
            </a:r>
          </a:p>
          <a:p>
            <a:pPr marL="358301" lvl="1" indent="-172752" algn="just" defTabSz="412026">
              <a:tabLst>
                <a:tab pos="182057" algn="l"/>
              </a:tabLst>
              <a:defRPr/>
            </a:pPr>
            <a:r>
              <a:rPr lang="de-DE" altLang="de-DE" dirty="0">
                <a:latin typeface="Arial" panose="020B0604020202020204" pitchFamily="34" charset="0"/>
                <a:cs typeface="Arial" panose="020B0604020202020204" pitchFamily="34" charset="0"/>
              </a:rPr>
              <a:t>Latein-Plus-Zweig: </a:t>
            </a:r>
            <a:r>
              <a:rPr lang="de-DE" altLang="de-DE" dirty="0">
                <a:solidFill>
                  <a:srgbClr val="000000"/>
                </a:solidFill>
                <a:latin typeface="Saar" panose="00000500000000000000" pitchFamily="2" charset="0"/>
              </a:rPr>
              <a:t>Unterricht in Latein und Englisch ab Klasse 5 (</a:t>
            </a:r>
            <a:r>
              <a:rPr lang="de-DE" altLang="de-DE" dirty="0">
                <a:latin typeface="Arial" panose="020B0604020202020204" pitchFamily="34" charset="0"/>
                <a:cs typeface="Arial" panose="020B0604020202020204" pitchFamily="34" charset="0"/>
              </a:rPr>
              <a:t>Marie-Luise-Kaschnitz-</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Völklingen, </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am Stadtgarten Saarlouis)</a:t>
            </a:r>
          </a:p>
          <a:p>
            <a:pPr marL="330412" lvl="1" indent="-144863" algn="just" defTabSz="412026">
              <a:buFontTx/>
              <a:buChar char="•"/>
              <a:tabLst>
                <a:tab pos="182057" algn="l"/>
              </a:tabLst>
              <a:defRPr/>
            </a:pPr>
            <a:endParaRPr lang="de-DE" altLang="de-DE" dirty="0">
              <a:latin typeface="Arial" panose="020B0604020202020204" pitchFamily="34" charset="0"/>
              <a:cs typeface="Arial" panose="020B0604020202020204" pitchFamily="34" charset="0"/>
            </a:endParaRPr>
          </a:p>
          <a:p>
            <a:pPr marL="330412" lvl="1" indent="-144863" algn="just" defTabSz="412026">
              <a:buFontTx/>
              <a:buChar char="•"/>
              <a:tabLst>
                <a:tab pos="182057" algn="l"/>
              </a:tabLst>
              <a:defRPr/>
            </a:pPr>
            <a:endParaRPr lang="de-DE" altLang="de-DE" dirty="0">
              <a:latin typeface="Arial" panose="020B0604020202020204" pitchFamily="34" charset="0"/>
              <a:cs typeface="Arial" panose="020B0604020202020204" pitchFamily="34" charset="0"/>
            </a:endParaRPr>
          </a:p>
          <a:p>
            <a:pPr marL="0" indent="0" algn="just" defTabSz="412026">
              <a:buNone/>
              <a:tabLst>
                <a:tab pos="182057" algn="l"/>
              </a:tabLst>
              <a:defRPr/>
            </a:pPr>
            <a:r>
              <a:rPr lang="de-DE" altLang="de-DE" dirty="0">
                <a:latin typeface="Arial" panose="020B0604020202020204" pitchFamily="34" charset="0"/>
                <a:cs typeface="Arial" panose="020B0604020202020204" pitchFamily="34" charset="0"/>
              </a:rPr>
              <a:t>Gymnasien können an Schulversuchen teilnehmen:</a:t>
            </a:r>
          </a:p>
          <a:p>
            <a:pPr marL="358301" lvl="1" indent="-172752" algn="just" defTabSz="412026">
              <a:buFont typeface="Symbol" panose="05050102010706020507" pitchFamily="18" charset="2"/>
              <a:buChar char="-"/>
              <a:tabLst>
                <a:tab pos="182057" algn="l"/>
              </a:tabLst>
              <a:defRPr/>
            </a:pPr>
            <a:r>
              <a:rPr lang="de-DE" altLang="de-DE" dirty="0">
                <a:latin typeface="Arial" panose="020B0604020202020204" pitchFamily="34" charset="0"/>
                <a:cs typeface="Arial" panose="020B0604020202020204" pitchFamily="34" charset="0"/>
              </a:rPr>
              <a:t>Schulversuch „Schwerpunkt Sport“ (Gym. am </a:t>
            </a:r>
            <a:r>
              <a:rPr lang="de-DE" altLang="de-DE" dirty="0" err="1">
                <a:latin typeface="Arial" panose="020B0604020202020204" pitchFamily="34" charset="0"/>
                <a:cs typeface="Arial" panose="020B0604020202020204" pitchFamily="34" charset="0"/>
              </a:rPr>
              <a:t>Rotenbühl</a:t>
            </a:r>
            <a:r>
              <a:rPr lang="de-DE" altLang="de-DE" dirty="0">
                <a:latin typeface="Arial" panose="020B0604020202020204" pitchFamily="34" charset="0"/>
                <a:cs typeface="Arial" panose="020B0604020202020204" pitchFamily="34" charset="0"/>
              </a:rPr>
              <a:t> Saarbrücken)</a:t>
            </a:r>
          </a:p>
          <a:p>
            <a:pPr marL="330412" lvl="1" indent="-144863" algn="just" defTabSz="412026">
              <a:buFontTx/>
              <a:buChar char="•"/>
              <a:tabLst>
                <a:tab pos="182057" algn="l"/>
              </a:tabLst>
              <a:defRPr/>
            </a:pPr>
            <a:endParaRPr lang="de-DE" altLang="de-DE" dirty="0">
              <a:latin typeface="Arial" panose="020B0604020202020204" pitchFamily="34" charset="0"/>
              <a:cs typeface="Arial" panose="020B0604020202020204" pitchFamily="34" charset="0"/>
            </a:endParaRPr>
          </a:p>
          <a:p>
            <a:pPr marL="330412" lvl="1" indent="-144863" algn="just" defTabSz="412026">
              <a:buFontTx/>
              <a:buChar char="•"/>
              <a:tabLst>
                <a:tab pos="182057" algn="l"/>
              </a:tabLst>
              <a:defRPr/>
            </a:pPr>
            <a:endParaRPr lang="de-DE" altLang="de-DE" dirty="0">
              <a:latin typeface="Arial" panose="020B0604020202020204" pitchFamily="34" charset="0"/>
              <a:cs typeface="Arial" panose="020B0604020202020204" pitchFamily="34" charset="0"/>
            </a:endParaRPr>
          </a:p>
          <a:p>
            <a:pPr marL="330412" lvl="1" indent="-144863" algn="just" defTabSz="412026">
              <a:buFontTx/>
              <a:buChar char="•"/>
              <a:tabLst>
                <a:tab pos="182057" algn="l"/>
              </a:tabLst>
              <a:defRPr/>
            </a:pPr>
            <a:endParaRPr lang="de-DE" altLang="de-DE" dirty="0">
              <a:latin typeface="Arial" panose="020B0604020202020204" pitchFamily="34" charset="0"/>
              <a:cs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10</a:t>
            </a:fld>
            <a:endParaRPr lang="de-DE" dirty="0"/>
          </a:p>
        </p:txBody>
      </p:sp>
    </p:spTree>
    <p:extLst>
      <p:ext uri="{BB962C8B-B14F-4D97-AF65-F5344CB8AC3E}">
        <p14:creationId xmlns:p14="http://schemas.microsoft.com/office/powerpoint/2010/main" val="32523639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Bild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35750" y="323850"/>
            <a:ext cx="219868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Fries\Logos_MBK\Saar_Min-BK-D_spz-L_3C.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4213" y="406400"/>
            <a:ext cx="200025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bwMode="gray">
          <a:xfrm>
            <a:off x="395287" y="2820975"/>
            <a:ext cx="8353425" cy="1616137"/>
          </a:xfrm>
        </p:spPr>
        <p:txBody>
          <a:bodyPr/>
          <a:lstStyle>
            <a:lvl1pPr>
              <a:lnSpc>
                <a:spcPct val="95000"/>
              </a:lnSpc>
              <a:defRPr sz="3000">
                <a:solidFill>
                  <a:schemeClr val="tx2"/>
                </a:solidFill>
              </a:defRPr>
            </a:lvl1pPr>
          </a:lstStyle>
          <a:p>
            <a:r>
              <a:rPr lang="de-DE"/>
              <a:t>Titelmasterformat durch Klicken bearbeiten</a:t>
            </a:r>
            <a:endParaRPr lang="de-DE" dirty="0"/>
          </a:p>
        </p:txBody>
      </p:sp>
      <p:sp>
        <p:nvSpPr>
          <p:cNvPr id="3" name="Untertitel 2"/>
          <p:cNvSpPr>
            <a:spLocks noGrp="1"/>
          </p:cNvSpPr>
          <p:nvPr>
            <p:ph type="subTitle" idx="1"/>
          </p:nvPr>
        </p:nvSpPr>
        <p:spPr bwMode="gray">
          <a:xfrm>
            <a:off x="395287" y="4544020"/>
            <a:ext cx="8353425" cy="1477368"/>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DE" dirty="0"/>
          </a:p>
        </p:txBody>
      </p:sp>
    </p:spTree>
    <p:extLst>
      <p:ext uri="{BB962C8B-B14F-4D97-AF65-F5344CB8AC3E}">
        <p14:creationId xmlns:p14="http://schemas.microsoft.com/office/powerpoint/2010/main" val="2010443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renner 4">
    <p:spTree>
      <p:nvGrpSpPr>
        <p:cNvPr id="1" name=""/>
        <p:cNvGrpSpPr/>
        <p:nvPr/>
      </p:nvGrpSpPr>
      <p:grpSpPr>
        <a:xfrm>
          <a:off x="0" y="0"/>
          <a:ext cx="0" cy="0"/>
          <a:chOff x="0" y="0"/>
          <a:chExt cx="0" cy="0"/>
        </a:xfrm>
      </p:grpSpPr>
      <p:sp>
        <p:nvSpPr>
          <p:cNvPr id="4" name="Ellipse 5"/>
          <p:cNvSpPr/>
          <p:nvPr userDrawn="1"/>
        </p:nvSpPr>
        <p:spPr bwMode="gray">
          <a:xfrm>
            <a:off x="539750" y="549275"/>
            <a:ext cx="4645025" cy="4643438"/>
          </a:xfrm>
          <a:prstGeom prst="ellipse">
            <a:avLst/>
          </a:prstGeom>
          <a:solidFill>
            <a:schemeClr val="accent4">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 name="Titel 1"/>
          <p:cNvSpPr>
            <a:spLocks noGrp="1"/>
          </p:cNvSpPr>
          <p:nvPr>
            <p:ph type="title"/>
          </p:nvPr>
        </p:nvSpPr>
        <p:spPr bwMode="gray">
          <a:xfrm>
            <a:off x="1223826" y="1125538"/>
            <a:ext cx="7380424" cy="948010"/>
          </a:xfrm>
        </p:spPr>
        <p:txBody>
          <a:bodyPr anchor="b"/>
          <a:lstStyle>
            <a:lvl1pPr>
              <a:defRPr sz="3000">
                <a:solidFill>
                  <a:schemeClr val="tx2"/>
                </a:solidFill>
              </a:defRPr>
            </a:lvl1pPr>
          </a:lstStyle>
          <a:p>
            <a:r>
              <a:rPr lang="de-DE"/>
              <a:t>Titelmasterformat durch Klicken bearbeiten</a:t>
            </a:r>
            <a:endParaRPr lang="de-DE" dirty="0"/>
          </a:p>
        </p:txBody>
      </p:sp>
      <p:sp>
        <p:nvSpPr>
          <p:cNvPr id="3" name="Inhaltsplatzhalter 2"/>
          <p:cNvSpPr>
            <a:spLocks noGrp="1"/>
          </p:cNvSpPr>
          <p:nvPr>
            <p:ph idx="1"/>
          </p:nvPr>
        </p:nvSpPr>
        <p:spPr bwMode="gray">
          <a:xfrm>
            <a:off x="1223628" y="2257823"/>
            <a:ext cx="7380622" cy="3763566"/>
          </a:xfrm>
        </p:spPr>
        <p:txBody>
          <a:bodyPr/>
          <a:lstStyle>
            <a:lvl1pPr marL="0" indent="0">
              <a:buNone/>
              <a:defRPr>
                <a:solidFill>
                  <a:schemeClr val="tx2"/>
                </a:solidFill>
              </a:defRPr>
            </a:lvl1pPr>
            <a:lvl2pPr marL="271463" indent="-271463">
              <a:defRPr>
                <a:solidFill>
                  <a:schemeClr val="tx2"/>
                </a:solidFill>
              </a:defRPr>
            </a:lvl2pPr>
            <a:lvl3pPr marL="538163" indent="-266700">
              <a:defRPr>
                <a:solidFill>
                  <a:schemeClr val="tx2"/>
                </a:solidFill>
              </a:defRPr>
            </a:lvl3pPr>
            <a:lvl4pPr marL="803275" indent="-271463">
              <a:defRPr>
                <a:solidFill>
                  <a:schemeClr val="tx2"/>
                </a:solidFill>
              </a:defRPr>
            </a:lvl4pPr>
            <a:lvl5pPr marL="1076325" indent="-266700">
              <a:defRPr>
                <a:solidFill>
                  <a:schemeClr val="tx2"/>
                </a:solidFill>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Datumsplatzhalter 3"/>
          <p:cNvSpPr>
            <a:spLocks noGrp="1"/>
          </p:cNvSpPr>
          <p:nvPr>
            <p:ph type="dt" sz="half" idx="10"/>
          </p:nvPr>
        </p:nvSpPr>
        <p:spPr/>
        <p:txBody>
          <a:bodyPr/>
          <a:lstStyle>
            <a:lvl1pPr>
              <a:defRPr/>
            </a:lvl1pPr>
          </a:lstStyle>
          <a:p>
            <a:pPr>
              <a:defRPr/>
            </a:pPr>
            <a:fld id="{91AEB887-A996-438A-999E-A21666731726}" type="datetime1">
              <a:rPr lang="de-DE"/>
              <a:pPr>
                <a:defRPr/>
              </a:pPr>
              <a:t>13.11.2025</a:t>
            </a:fld>
            <a:endParaRPr lang="de-DE"/>
          </a:p>
        </p:txBody>
      </p:sp>
    </p:spTree>
    <p:extLst>
      <p:ext uri="{BB962C8B-B14F-4D97-AF65-F5344CB8AC3E}">
        <p14:creationId xmlns:p14="http://schemas.microsoft.com/office/powerpoint/2010/main" val="2825971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renner 5">
    <p:spTree>
      <p:nvGrpSpPr>
        <p:cNvPr id="1" name=""/>
        <p:cNvGrpSpPr/>
        <p:nvPr/>
      </p:nvGrpSpPr>
      <p:grpSpPr>
        <a:xfrm>
          <a:off x="0" y="0"/>
          <a:ext cx="0" cy="0"/>
          <a:chOff x="0" y="0"/>
          <a:chExt cx="0" cy="0"/>
        </a:xfrm>
      </p:grpSpPr>
      <p:sp>
        <p:nvSpPr>
          <p:cNvPr id="4" name="Ellipse 5"/>
          <p:cNvSpPr/>
          <p:nvPr userDrawn="1"/>
        </p:nvSpPr>
        <p:spPr bwMode="gray">
          <a:xfrm>
            <a:off x="539750" y="549275"/>
            <a:ext cx="4645025" cy="4643438"/>
          </a:xfrm>
          <a:prstGeom prst="ellipse">
            <a:avLst/>
          </a:prstGeom>
          <a:solidFill>
            <a:schemeClr val="accent5">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 name="Titel 1"/>
          <p:cNvSpPr>
            <a:spLocks noGrp="1"/>
          </p:cNvSpPr>
          <p:nvPr>
            <p:ph type="title"/>
          </p:nvPr>
        </p:nvSpPr>
        <p:spPr bwMode="gray">
          <a:xfrm>
            <a:off x="1223826" y="1125538"/>
            <a:ext cx="7380424" cy="948010"/>
          </a:xfrm>
        </p:spPr>
        <p:txBody>
          <a:bodyPr anchor="b"/>
          <a:lstStyle>
            <a:lvl1pPr>
              <a:defRPr sz="3000">
                <a:solidFill>
                  <a:schemeClr val="tx2"/>
                </a:solidFill>
              </a:defRPr>
            </a:lvl1pPr>
          </a:lstStyle>
          <a:p>
            <a:r>
              <a:rPr lang="de-DE"/>
              <a:t>Titelmasterformat durch Klicken bearbeiten</a:t>
            </a:r>
            <a:endParaRPr lang="de-DE" dirty="0"/>
          </a:p>
        </p:txBody>
      </p:sp>
      <p:sp>
        <p:nvSpPr>
          <p:cNvPr id="3" name="Inhaltsplatzhalter 2"/>
          <p:cNvSpPr>
            <a:spLocks noGrp="1"/>
          </p:cNvSpPr>
          <p:nvPr>
            <p:ph idx="1"/>
          </p:nvPr>
        </p:nvSpPr>
        <p:spPr bwMode="gray">
          <a:xfrm>
            <a:off x="1223628" y="2257823"/>
            <a:ext cx="7380622" cy="3763566"/>
          </a:xfrm>
        </p:spPr>
        <p:txBody>
          <a:bodyPr/>
          <a:lstStyle>
            <a:lvl1pPr marL="0" indent="0">
              <a:buNone/>
              <a:defRPr>
                <a:solidFill>
                  <a:schemeClr val="tx2"/>
                </a:solidFill>
              </a:defRPr>
            </a:lvl1pPr>
            <a:lvl2pPr marL="271463" indent="-271463">
              <a:defRPr>
                <a:solidFill>
                  <a:schemeClr val="tx2"/>
                </a:solidFill>
              </a:defRPr>
            </a:lvl2pPr>
            <a:lvl3pPr marL="538163" indent="-266700">
              <a:defRPr>
                <a:solidFill>
                  <a:schemeClr val="tx2"/>
                </a:solidFill>
              </a:defRPr>
            </a:lvl3pPr>
            <a:lvl4pPr marL="803275" indent="-271463">
              <a:defRPr>
                <a:solidFill>
                  <a:schemeClr val="tx2"/>
                </a:solidFill>
              </a:defRPr>
            </a:lvl4pPr>
            <a:lvl5pPr marL="1076325" indent="-266700">
              <a:defRPr>
                <a:solidFill>
                  <a:schemeClr val="tx2"/>
                </a:solidFill>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Datumsplatzhalter 3"/>
          <p:cNvSpPr>
            <a:spLocks noGrp="1"/>
          </p:cNvSpPr>
          <p:nvPr>
            <p:ph type="dt" sz="half" idx="10"/>
          </p:nvPr>
        </p:nvSpPr>
        <p:spPr/>
        <p:txBody>
          <a:bodyPr/>
          <a:lstStyle>
            <a:lvl1pPr>
              <a:defRPr/>
            </a:lvl1pPr>
          </a:lstStyle>
          <a:p>
            <a:pPr>
              <a:defRPr/>
            </a:pPr>
            <a:fld id="{835FC9B7-7F41-4F0A-B4C2-40BFD7945606}" type="datetime1">
              <a:rPr lang="de-DE"/>
              <a:pPr>
                <a:defRPr/>
              </a:pPr>
              <a:t>13.11.2025</a:t>
            </a:fld>
            <a:endParaRPr lang="de-DE"/>
          </a:p>
        </p:txBody>
      </p:sp>
    </p:spTree>
    <p:extLst>
      <p:ext uri="{BB962C8B-B14F-4D97-AF65-F5344CB8AC3E}">
        <p14:creationId xmlns:p14="http://schemas.microsoft.com/office/powerpoint/2010/main" val="2121020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renner 6">
    <p:spTree>
      <p:nvGrpSpPr>
        <p:cNvPr id="1" name=""/>
        <p:cNvGrpSpPr/>
        <p:nvPr/>
      </p:nvGrpSpPr>
      <p:grpSpPr>
        <a:xfrm>
          <a:off x="0" y="0"/>
          <a:ext cx="0" cy="0"/>
          <a:chOff x="0" y="0"/>
          <a:chExt cx="0" cy="0"/>
        </a:xfrm>
      </p:grpSpPr>
      <p:sp>
        <p:nvSpPr>
          <p:cNvPr id="4" name="Ellipse 5"/>
          <p:cNvSpPr/>
          <p:nvPr userDrawn="1"/>
        </p:nvSpPr>
        <p:spPr bwMode="gray">
          <a:xfrm>
            <a:off x="539750" y="549275"/>
            <a:ext cx="4645025" cy="4643438"/>
          </a:xfrm>
          <a:prstGeom prst="ellipse">
            <a:avLst/>
          </a:prstGeom>
          <a:solidFill>
            <a:schemeClr val="accent1">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 name="Titel 1"/>
          <p:cNvSpPr>
            <a:spLocks noGrp="1"/>
          </p:cNvSpPr>
          <p:nvPr>
            <p:ph type="title"/>
          </p:nvPr>
        </p:nvSpPr>
        <p:spPr bwMode="gray">
          <a:xfrm>
            <a:off x="1223826" y="1125538"/>
            <a:ext cx="7380424" cy="948010"/>
          </a:xfrm>
        </p:spPr>
        <p:txBody>
          <a:bodyPr anchor="b"/>
          <a:lstStyle>
            <a:lvl1pPr>
              <a:defRPr sz="3000">
                <a:solidFill>
                  <a:schemeClr val="tx2"/>
                </a:solidFill>
              </a:defRPr>
            </a:lvl1pPr>
          </a:lstStyle>
          <a:p>
            <a:r>
              <a:rPr lang="de-DE"/>
              <a:t>Titelmasterformat durch Klicken bearbeiten</a:t>
            </a:r>
            <a:endParaRPr lang="de-DE" dirty="0"/>
          </a:p>
        </p:txBody>
      </p:sp>
      <p:sp>
        <p:nvSpPr>
          <p:cNvPr id="3" name="Inhaltsplatzhalter 2"/>
          <p:cNvSpPr>
            <a:spLocks noGrp="1"/>
          </p:cNvSpPr>
          <p:nvPr>
            <p:ph idx="1"/>
          </p:nvPr>
        </p:nvSpPr>
        <p:spPr bwMode="gray">
          <a:xfrm>
            <a:off x="1223628" y="2257823"/>
            <a:ext cx="7380622" cy="3763566"/>
          </a:xfrm>
        </p:spPr>
        <p:txBody>
          <a:bodyPr/>
          <a:lstStyle>
            <a:lvl1pPr marL="0" indent="0">
              <a:buNone/>
              <a:defRPr>
                <a:solidFill>
                  <a:schemeClr val="tx2"/>
                </a:solidFill>
              </a:defRPr>
            </a:lvl1pPr>
            <a:lvl2pPr marL="271463" indent="-271463">
              <a:defRPr>
                <a:solidFill>
                  <a:schemeClr val="tx2"/>
                </a:solidFill>
              </a:defRPr>
            </a:lvl2pPr>
            <a:lvl3pPr marL="538163" indent="-266700">
              <a:defRPr>
                <a:solidFill>
                  <a:schemeClr val="tx2"/>
                </a:solidFill>
              </a:defRPr>
            </a:lvl3pPr>
            <a:lvl4pPr marL="803275" indent="-271463">
              <a:defRPr>
                <a:solidFill>
                  <a:schemeClr val="tx2"/>
                </a:solidFill>
              </a:defRPr>
            </a:lvl4pPr>
            <a:lvl5pPr marL="1076325" indent="-266700">
              <a:defRPr>
                <a:solidFill>
                  <a:schemeClr val="tx2"/>
                </a:solidFill>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Datumsplatzhalter 3"/>
          <p:cNvSpPr>
            <a:spLocks noGrp="1"/>
          </p:cNvSpPr>
          <p:nvPr>
            <p:ph type="dt" sz="half" idx="10"/>
          </p:nvPr>
        </p:nvSpPr>
        <p:spPr/>
        <p:txBody>
          <a:bodyPr/>
          <a:lstStyle>
            <a:lvl1pPr>
              <a:defRPr/>
            </a:lvl1pPr>
          </a:lstStyle>
          <a:p>
            <a:pPr>
              <a:defRPr/>
            </a:pPr>
            <a:fld id="{0C8CF6F7-E862-41D7-B06D-37969D7B5D9E}" type="datetime1">
              <a:rPr lang="de-DE"/>
              <a:pPr>
                <a:defRPr/>
              </a:pPr>
              <a:t>13.11.2025</a:t>
            </a:fld>
            <a:endParaRPr lang="de-DE"/>
          </a:p>
        </p:txBody>
      </p:sp>
    </p:spTree>
    <p:extLst>
      <p:ext uri="{BB962C8B-B14F-4D97-AF65-F5344CB8AC3E}">
        <p14:creationId xmlns:p14="http://schemas.microsoft.com/office/powerpoint/2010/main" val="2909041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162D2188-202B-431B-B927-F84BEA3BDFE4}" type="datetime1">
              <a:rPr lang="de-DE"/>
              <a:pPr>
                <a:defRPr/>
              </a:pPr>
              <a:t>13.11.2025</a:t>
            </a:fld>
            <a:endParaRPr lang="de-DE" dirty="0"/>
          </a:p>
        </p:txBody>
      </p:sp>
    </p:spTree>
    <p:extLst>
      <p:ext uri="{BB962C8B-B14F-4D97-AF65-F5344CB8AC3E}">
        <p14:creationId xmlns:p14="http://schemas.microsoft.com/office/powerpoint/2010/main" val="3321404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10" name="Fußzeilenplatzhalter 15"/>
          <p:cNvSpPr txBox="1">
            <a:spLocks noGrp="1"/>
          </p:cNvSpPr>
          <p:nvPr userDrawn="1"/>
        </p:nvSpPr>
        <p:spPr bwMode="auto">
          <a:xfrm>
            <a:off x="557213" y="6372225"/>
            <a:ext cx="48069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900">
                <a:solidFill>
                  <a:schemeClr val="tx1"/>
                </a:solidFill>
                <a:latin typeface="Frutiger 45 Light" pitchFamily="34" charset="0"/>
                <a:ea typeface="Geneva" pitchFamily="47" charset="-128"/>
              </a:defRPr>
            </a:lvl1pPr>
            <a:lvl2pPr marL="742950" indent="-285750">
              <a:defRPr sz="900">
                <a:solidFill>
                  <a:schemeClr val="tx1"/>
                </a:solidFill>
                <a:latin typeface="Frutiger 45 Light" pitchFamily="34" charset="0"/>
                <a:ea typeface="Geneva" pitchFamily="47" charset="-128"/>
              </a:defRPr>
            </a:lvl2pPr>
            <a:lvl3pPr marL="1143000" indent="-228600">
              <a:defRPr sz="900">
                <a:solidFill>
                  <a:schemeClr val="tx1"/>
                </a:solidFill>
                <a:latin typeface="Frutiger 45 Light" pitchFamily="34" charset="0"/>
                <a:ea typeface="Geneva" pitchFamily="47" charset="-128"/>
              </a:defRPr>
            </a:lvl3pPr>
            <a:lvl4pPr marL="1600200" indent="-228600">
              <a:defRPr sz="900">
                <a:solidFill>
                  <a:schemeClr val="tx1"/>
                </a:solidFill>
                <a:latin typeface="Frutiger 45 Light" pitchFamily="34" charset="0"/>
                <a:ea typeface="Geneva" pitchFamily="47" charset="-128"/>
              </a:defRPr>
            </a:lvl4pPr>
            <a:lvl5pPr marL="2057400" indent="-228600">
              <a:defRPr sz="900">
                <a:solidFill>
                  <a:schemeClr val="tx1"/>
                </a:solidFill>
                <a:latin typeface="Frutiger 45 Light" pitchFamily="34" charset="0"/>
                <a:ea typeface="Geneva" pitchFamily="47" charset="-128"/>
              </a:defRPr>
            </a:lvl5pPr>
            <a:lvl6pPr marL="2514600" indent="-228600" defTabSz="457200" fontAlgn="base">
              <a:spcBef>
                <a:spcPct val="0"/>
              </a:spcBef>
              <a:spcAft>
                <a:spcPct val="0"/>
              </a:spcAft>
              <a:defRPr sz="900">
                <a:solidFill>
                  <a:schemeClr val="tx1"/>
                </a:solidFill>
                <a:latin typeface="Frutiger 45 Light" pitchFamily="34" charset="0"/>
                <a:ea typeface="Geneva" pitchFamily="47" charset="-128"/>
              </a:defRPr>
            </a:lvl6pPr>
            <a:lvl7pPr marL="2971800" indent="-228600" defTabSz="457200" fontAlgn="base">
              <a:spcBef>
                <a:spcPct val="0"/>
              </a:spcBef>
              <a:spcAft>
                <a:spcPct val="0"/>
              </a:spcAft>
              <a:defRPr sz="900">
                <a:solidFill>
                  <a:schemeClr val="tx1"/>
                </a:solidFill>
                <a:latin typeface="Frutiger 45 Light" pitchFamily="34" charset="0"/>
                <a:ea typeface="Geneva" pitchFamily="47" charset="-128"/>
              </a:defRPr>
            </a:lvl7pPr>
            <a:lvl8pPr marL="3429000" indent="-228600" defTabSz="457200" fontAlgn="base">
              <a:spcBef>
                <a:spcPct val="0"/>
              </a:spcBef>
              <a:spcAft>
                <a:spcPct val="0"/>
              </a:spcAft>
              <a:defRPr sz="900">
                <a:solidFill>
                  <a:schemeClr val="tx1"/>
                </a:solidFill>
                <a:latin typeface="Frutiger 45 Light" pitchFamily="34" charset="0"/>
                <a:ea typeface="Geneva" pitchFamily="47" charset="-128"/>
              </a:defRPr>
            </a:lvl8pPr>
            <a:lvl9pPr marL="3886200" indent="-228600" defTabSz="457200" fontAlgn="base">
              <a:spcBef>
                <a:spcPct val="0"/>
              </a:spcBef>
              <a:spcAft>
                <a:spcPct val="0"/>
              </a:spcAft>
              <a:defRPr sz="900">
                <a:solidFill>
                  <a:schemeClr val="tx1"/>
                </a:solidFill>
                <a:latin typeface="Frutiger 45 Light" pitchFamily="34" charset="0"/>
                <a:ea typeface="Geneva" pitchFamily="47" charset="-128"/>
              </a:defRPr>
            </a:lvl9pPr>
          </a:lstStyle>
          <a:p>
            <a:pPr algn="l">
              <a:defRPr/>
            </a:pPr>
            <a:endParaRPr lang="de-DE" altLang="de-DE" dirty="0"/>
          </a:p>
        </p:txBody>
      </p:sp>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Textmasterformat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Textmasterformat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084346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elfolie (entkoppeltes Logo)">
    <p:spTree>
      <p:nvGrpSpPr>
        <p:cNvPr id="1" name=""/>
        <p:cNvGrpSpPr/>
        <p:nvPr/>
      </p:nvGrpSpPr>
      <p:grpSpPr>
        <a:xfrm>
          <a:off x="0" y="0"/>
          <a:ext cx="0" cy="0"/>
          <a:chOff x="0" y="0"/>
          <a:chExt cx="0" cy="0"/>
        </a:xfrm>
      </p:grpSpPr>
      <p:pic>
        <p:nvPicPr>
          <p:cNvPr id="4" name="Picture 2" descr="C:\Users\Fries\Logos_MBK\Saar_MZ_Min-BK-D_spz-S_3C.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11863" y="328613"/>
            <a:ext cx="2782887"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bwMode="gray">
          <a:xfrm>
            <a:off x="395287" y="2820975"/>
            <a:ext cx="8353425" cy="1616137"/>
          </a:xfrm>
        </p:spPr>
        <p:txBody>
          <a:bodyPr/>
          <a:lstStyle>
            <a:lvl1pPr>
              <a:lnSpc>
                <a:spcPct val="95000"/>
              </a:lnSpc>
              <a:defRPr sz="3000">
                <a:solidFill>
                  <a:schemeClr val="tx2"/>
                </a:solidFill>
              </a:defRPr>
            </a:lvl1pPr>
          </a:lstStyle>
          <a:p>
            <a:r>
              <a:rPr lang="de-DE"/>
              <a:t>Titelmasterformat durch Klicken bearbeiten</a:t>
            </a:r>
            <a:endParaRPr lang="de-DE" dirty="0"/>
          </a:p>
        </p:txBody>
      </p:sp>
      <p:sp>
        <p:nvSpPr>
          <p:cNvPr id="3" name="Untertitel 2"/>
          <p:cNvSpPr>
            <a:spLocks noGrp="1"/>
          </p:cNvSpPr>
          <p:nvPr>
            <p:ph type="subTitle" idx="1"/>
          </p:nvPr>
        </p:nvSpPr>
        <p:spPr bwMode="gray">
          <a:xfrm>
            <a:off x="395287" y="4544020"/>
            <a:ext cx="8353425" cy="1477368"/>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DE" dirty="0"/>
          </a:p>
        </p:txBody>
      </p:sp>
    </p:spTree>
    <p:extLst>
      <p:ext uri="{BB962C8B-B14F-4D97-AF65-F5344CB8AC3E}">
        <p14:creationId xmlns:p14="http://schemas.microsoft.com/office/powerpoint/2010/main" val="3140143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a:t>Titelmasterformat durch Klicken bearbeiten</a:t>
            </a:r>
          </a:p>
        </p:txBody>
      </p:sp>
      <p:sp>
        <p:nvSpPr>
          <p:cNvPr id="3" name="Inhaltsplatzhalter 2"/>
          <p:cNvSpPr>
            <a:spLocks noGrp="1"/>
          </p:cNvSpPr>
          <p:nvPr>
            <p:ph idx="1"/>
          </p:nvPr>
        </p:nvSpPr>
        <p:spPr bwMode="gray"/>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fld id="{E8D44C40-61AF-4CEF-8F97-CE963309D56A}" type="datetime1">
              <a:rPr lang="de-DE"/>
              <a:pPr>
                <a:defRPr/>
              </a:pPr>
              <a:t>13.11.2025</a:t>
            </a:fld>
            <a:endParaRPr lang="de-DE" dirty="0"/>
          </a:p>
        </p:txBody>
      </p:sp>
    </p:spTree>
    <p:extLst>
      <p:ext uri="{BB962C8B-B14F-4D97-AF65-F5344CB8AC3E}">
        <p14:creationId xmlns:p14="http://schemas.microsoft.com/office/powerpoint/2010/main" val="3167319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2 Inhalte">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a:t>Titelmasterformat durch Klicken bearbeiten</a:t>
            </a:r>
          </a:p>
        </p:txBody>
      </p:sp>
      <p:sp>
        <p:nvSpPr>
          <p:cNvPr id="3" name="Inhaltsplatzhalter 2"/>
          <p:cNvSpPr>
            <a:spLocks noGrp="1"/>
          </p:cNvSpPr>
          <p:nvPr>
            <p:ph idx="1"/>
          </p:nvPr>
        </p:nvSpPr>
        <p:spPr bwMode="gray">
          <a:xfrm>
            <a:off x="539948" y="1676627"/>
            <a:ext cx="3960615" cy="4344661"/>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2"/>
          <p:cNvSpPr>
            <a:spLocks noGrp="1"/>
          </p:cNvSpPr>
          <p:nvPr>
            <p:ph idx="11"/>
          </p:nvPr>
        </p:nvSpPr>
        <p:spPr bwMode="gray">
          <a:xfrm>
            <a:off x="4643438" y="1676627"/>
            <a:ext cx="3960812" cy="4344661"/>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Datumsplatzhalter 3"/>
          <p:cNvSpPr>
            <a:spLocks noGrp="1"/>
          </p:cNvSpPr>
          <p:nvPr>
            <p:ph type="dt" sz="half" idx="12"/>
          </p:nvPr>
        </p:nvSpPr>
        <p:spPr/>
        <p:txBody>
          <a:bodyPr/>
          <a:lstStyle>
            <a:lvl1pPr>
              <a:defRPr/>
            </a:lvl1pPr>
          </a:lstStyle>
          <a:p>
            <a:pPr>
              <a:defRPr/>
            </a:pPr>
            <a:fld id="{9F520CF2-98D3-4AEC-A015-13B2ABF7ED95}" type="datetime1">
              <a:rPr lang="de-DE"/>
              <a:pPr>
                <a:defRPr/>
              </a:pPr>
              <a:t>13.11.2025</a:t>
            </a:fld>
            <a:endParaRPr lang="de-DE" dirty="0"/>
          </a:p>
        </p:txBody>
      </p:sp>
    </p:spTree>
    <p:extLst>
      <p:ext uri="{BB962C8B-B14F-4D97-AF65-F5344CB8AC3E}">
        <p14:creationId xmlns:p14="http://schemas.microsoft.com/office/powerpoint/2010/main" val="1009747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Foto und Inhal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a:t>Titelmasterformat durch Klicken bearbeiten</a:t>
            </a:r>
          </a:p>
        </p:txBody>
      </p:sp>
      <p:sp>
        <p:nvSpPr>
          <p:cNvPr id="3" name="Inhaltsplatzhalter 2"/>
          <p:cNvSpPr>
            <a:spLocks noGrp="1"/>
          </p:cNvSpPr>
          <p:nvPr>
            <p:ph idx="1"/>
          </p:nvPr>
        </p:nvSpPr>
        <p:spPr bwMode="gray">
          <a:xfrm>
            <a:off x="4643438" y="1676627"/>
            <a:ext cx="3960812" cy="4344661"/>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Bildplatzhalter 6"/>
          <p:cNvSpPr>
            <a:spLocks noGrp="1"/>
          </p:cNvSpPr>
          <p:nvPr>
            <p:ph type="pic" sz="quarter" idx="11"/>
          </p:nvPr>
        </p:nvSpPr>
        <p:spPr bwMode="gray">
          <a:xfrm>
            <a:off x="539750" y="1700213"/>
            <a:ext cx="3960813" cy="2916237"/>
          </a:xfrm>
          <a:solidFill>
            <a:schemeClr val="bg1">
              <a:lumMod val="95000"/>
            </a:schemeClr>
          </a:solidFill>
          <a:ln>
            <a:noFill/>
          </a:ln>
        </p:spPr>
        <p:txBody>
          <a:bodyPr rtlCol="0" anchor="ctr">
            <a:noAutofit/>
          </a:bodyPr>
          <a:lstStyle>
            <a:lvl1pPr marL="0" indent="0" algn="ctr">
              <a:buNone/>
              <a:defRPr/>
            </a:lvl1pPr>
          </a:lstStyle>
          <a:p>
            <a:pPr lvl="0"/>
            <a:r>
              <a:rPr lang="de-DE" noProof="0"/>
              <a:t>Bild durch Klicken auf Symbol hinzufügen</a:t>
            </a:r>
          </a:p>
        </p:txBody>
      </p:sp>
      <p:sp>
        <p:nvSpPr>
          <p:cNvPr id="5" name="Datumsplatzhalter 3"/>
          <p:cNvSpPr>
            <a:spLocks noGrp="1"/>
          </p:cNvSpPr>
          <p:nvPr>
            <p:ph type="dt" sz="half" idx="12"/>
          </p:nvPr>
        </p:nvSpPr>
        <p:spPr/>
        <p:txBody>
          <a:bodyPr/>
          <a:lstStyle>
            <a:lvl1pPr>
              <a:defRPr/>
            </a:lvl1pPr>
          </a:lstStyle>
          <a:p>
            <a:pPr>
              <a:defRPr/>
            </a:pPr>
            <a:fld id="{E9877394-00DC-4EC0-9911-1FCD66E9983D}" type="datetime1">
              <a:rPr lang="de-DE"/>
              <a:pPr>
                <a:defRPr/>
              </a:pPr>
              <a:t>13.11.2025</a:t>
            </a:fld>
            <a:endParaRPr lang="de-DE" dirty="0"/>
          </a:p>
        </p:txBody>
      </p:sp>
    </p:spTree>
    <p:extLst>
      <p:ext uri="{BB962C8B-B14F-4D97-AF65-F5344CB8AC3E}">
        <p14:creationId xmlns:p14="http://schemas.microsoft.com/office/powerpoint/2010/main" val="4095677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a:t>Titelmasterformat durch Klicken bearbeiten</a:t>
            </a:r>
          </a:p>
        </p:txBody>
      </p:sp>
      <p:sp>
        <p:nvSpPr>
          <p:cNvPr id="3" name="Datumsplatzhalter 3"/>
          <p:cNvSpPr>
            <a:spLocks noGrp="1"/>
          </p:cNvSpPr>
          <p:nvPr>
            <p:ph type="dt" sz="half" idx="10"/>
          </p:nvPr>
        </p:nvSpPr>
        <p:spPr/>
        <p:txBody>
          <a:bodyPr/>
          <a:lstStyle>
            <a:lvl1pPr>
              <a:defRPr/>
            </a:lvl1pPr>
          </a:lstStyle>
          <a:p>
            <a:pPr>
              <a:defRPr/>
            </a:pPr>
            <a:fld id="{F4EC1D12-6EB6-4776-AB22-ACC626E1FF87}" type="datetime1">
              <a:rPr lang="de-DE"/>
              <a:pPr>
                <a:defRPr/>
              </a:pPr>
              <a:t>13.11.2025</a:t>
            </a:fld>
            <a:endParaRPr lang="de-DE" dirty="0"/>
          </a:p>
        </p:txBody>
      </p:sp>
    </p:spTree>
    <p:extLst>
      <p:ext uri="{BB962C8B-B14F-4D97-AF65-F5344CB8AC3E}">
        <p14:creationId xmlns:p14="http://schemas.microsoft.com/office/powerpoint/2010/main" val="2431577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renner 1">
    <p:spTree>
      <p:nvGrpSpPr>
        <p:cNvPr id="1" name=""/>
        <p:cNvGrpSpPr/>
        <p:nvPr/>
      </p:nvGrpSpPr>
      <p:grpSpPr>
        <a:xfrm>
          <a:off x="0" y="0"/>
          <a:ext cx="0" cy="0"/>
          <a:chOff x="0" y="0"/>
          <a:chExt cx="0" cy="0"/>
        </a:xfrm>
      </p:grpSpPr>
      <p:sp>
        <p:nvSpPr>
          <p:cNvPr id="4" name="Ellipse 5"/>
          <p:cNvSpPr/>
          <p:nvPr userDrawn="1"/>
        </p:nvSpPr>
        <p:spPr bwMode="gray">
          <a:xfrm>
            <a:off x="539750" y="549275"/>
            <a:ext cx="4645025" cy="4643438"/>
          </a:xfrm>
          <a:prstGeom prst="ellipse">
            <a:avLst/>
          </a:prstGeom>
          <a:solidFill>
            <a:srgbClr val="8392B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 name="Titel 1"/>
          <p:cNvSpPr>
            <a:spLocks noGrp="1"/>
          </p:cNvSpPr>
          <p:nvPr>
            <p:ph type="title"/>
          </p:nvPr>
        </p:nvSpPr>
        <p:spPr bwMode="gray">
          <a:xfrm>
            <a:off x="1223826" y="1125538"/>
            <a:ext cx="7380424" cy="948010"/>
          </a:xfrm>
        </p:spPr>
        <p:txBody>
          <a:bodyPr anchor="b"/>
          <a:lstStyle>
            <a:lvl1pPr>
              <a:defRPr sz="3000">
                <a:solidFill>
                  <a:schemeClr val="tx2"/>
                </a:solidFill>
              </a:defRPr>
            </a:lvl1pPr>
          </a:lstStyle>
          <a:p>
            <a:r>
              <a:rPr lang="de-DE"/>
              <a:t>Titelmasterformat durch Klicken bearbeiten</a:t>
            </a:r>
            <a:endParaRPr lang="de-DE" dirty="0"/>
          </a:p>
        </p:txBody>
      </p:sp>
      <p:sp>
        <p:nvSpPr>
          <p:cNvPr id="3" name="Inhaltsplatzhalter 2"/>
          <p:cNvSpPr>
            <a:spLocks noGrp="1"/>
          </p:cNvSpPr>
          <p:nvPr>
            <p:ph idx="1"/>
          </p:nvPr>
        </p:nvSpPr>
        <p:spPr bwMode="gray">
          <a:xfrm>
            <a:off x="1223628" y="2257823"/>
            <a:ext cx="7380622" cy="3763566"/>
          </a:xfrm>
        </p:spPr>
        <p:txBody>
          <a:bodyPr/>
          <a:lstStyle>
            <a:lvl1pPr marL="0" indent="0">
              <a:buNone/>
              <a:defRPr>
                <a:solidFill>
                  <a:schemeClr val="tx2"/>
                </a:solidFill>
              </a:defRPr>
            </a:lvl1pPr>
            <a:lvl2pPr marL="271463" indent="-271463">
              <a:defRPr>
                <a:solidFill>
                  <a:schemeClr val="tx2"/>
                </a:solidFill>
              </a:defRPr>
            </a:lvl2pPr>
            <a:lvl3pPr marL="538163" indent="-266700">
              <a:defRPr>
                <a:solidFill>
                  <a:schemeClr val="tx2"/>
                </a:solidFill>
              </a:defRPr>
            </a:lvl3pPr>
            <a:lvl4pPr marL="803275" indent="-271463">
              <a:defRPr>
                <a:solidFill>
                  <a:schemeClr val="tx2"/>
                </a:solidFill>
              </a:defRPr>
            </a:lvl4pPr>
            <a:lvl5pPr marL="1076325" indent="-266700">
              <a:defRPr>
                <a:solidFill>
                  <a:schemeClr val="tx2"/>
                </a:solidFill>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Datumsplatzhalter 3"/>
          <p:cNvSpPr>
            <a:spLocks noGrp="1"/>
          </p:cNvSpPr>
          <p:nvPr>
            <p:ph type="dt" sz="half" idx="10"/>
          </p:nvPr>
        </p:nvSpPr>
        <p:spPr/>
        <p:txBody>
          <a:bodyPr/>
          <a:lstStyle>
            <a:lvl1pPr>
              <a:defRPr/>
            </a:lvl1pPr>
          </a:lstStyle>
          <a:p>
            <a:pPr>
              <a:defRPr/>
            </a:pPr>
            <a:fld id="{4ECAAC76-93E2-455A-8CD3-6D917D1AD11A}" type="datetime1">
              <a:rPr lang="de-DE"/>
              <a:pPr>
                <a:defRPr/>
              </a:pPr>
              <a:t>13.11.2025</a:t>
            </a:fld>
            <a:endParaRPr lang="de-DE"/>
          </a:p>
        </p:txBody>
      </p:sp>
    </p:spTree>
    <p:extLst>
      <p:ext uri="{BB962C8B-B14F-4D97-AF65-F5344CB8AC3E}">
        <p14:creationId xmlns:p14="http://schemas.microsoft.com/office/powerpoint/2010/main" val="2963889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renner 2">
    <p:spTree>
      <p:nvGrpSpPr>
        <p:cNvPr id="1" name=""/>
        <p:cNvGrpSpPr/>
        <p:nvPr/>
      </p:nvGrpSpPr>
      <p:grpSpPr>
        <a:xfrm>
          <a:off x="0" y="0"/>
          <a:ext cx="0" cy="0"/>
          <a:chOff x="0" y="0"/>
          <a:chExt cx="0" cy="0"/>
        </a:xfrm>
      </p:grpSpPr>
      <p:sp>
        <p:nvSpPr>
          <p:cNvPr id="4" name="Ellipse 5"/>
          <p:cNvSpPr/>
          <p:nvPr userDrawn="1"/>
        </p:nvSpPr>
        <p:spPr bwMode="gray">
          <a:xfrm>
            <a:off x="539750" y="549275"/>
            <a:ext cx="4645025" cy="4643438"/>
          </a:xfrm>
          <a:prstGeom prst="ellipse">
            <a:avLst/>
          </a:prstGeom>
          <a:solidFill>
            <a:schemeClr val="accent2">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 name="Titel 1"/>
          <p:cNvSpPr>
            <a:spLocks noGrp="1"/>
          </p:cNvSpPr>
          <p:nvPr>
            <p:ph type="title"/>
          </p:nvPr>
        </p:nvSpPr>
        <p:spPr bwMode="gray">
          <a:xfrm>
            <a:off x="1223826" y="1125538"/>
            <a:ext cx="7380424" cy="948010"/>
          </a:xfrm>
        </p:spPr>
        <p:txBody>
          <a:bodyPr anchor="b"/>
          <a:lstStyle>
            <a:lvl1pPr>
              <a:defRPr sz="3000">
                <a:solidFill>
                  <a:schemeClr val="tx2"/>
                </a:solidFill>
              </a:defRPr>
            </a:lvl1pPr>
          </a:lstStyle>
          <a:p>
            <a:r>
              <a:rPr lang="de-DE"/>
              <a:t>Titelmasterformat durch Klicken bearbeiten</a:t>
            </a:r>
            <a:endParaRPr lang="de-DE" dirty="0"/>
          </a:p>
        </p:txBody>
      </p:sp>
      <p:sp>
        <p:nvSpPr>
          <p:cNvPr id="3" name="Inhaltsplatzhalter 2"/>
          <p:cNvSpPr>
            <a:spLocks noGrp="1"/>
          </p:cNvSpPr>
          <p:nvPr>
            <p:ph idx="1"/>
          </p:nvPr>
        </p:nvSpPr>
        <p:spPr bwMode="gray">
          <a:xfrm>
            <a:off x="1223628" y="2257823"/>
            <a:ext cx="7380622" cy="3763566"/>
          </a:xfrm>
        </p:spPr>
        <p:txBody>
          <a:bodyPr/>
          <a:lstStyle>
            <a:lvl1pPr marL="0" indent="0">
              <a:buNone/>
              <a:defRPr>
                <a:solidFill>
                  <a:schemeClr val="tx2"/>
                </a:solidFill>
              </a:defRPr>
            </a:lvl1pPr>
            <a:lvl2pPr marL="271463" indent="-271463">
              <a:defRPr>
                <a:solidFill>
                  <a:schemeClr val="tx2"/>
                </a:solidFill>
              </a:defRPr>
            </a:lvl2pPr>
            <a:lvl3pPr marL="538163" indent="-266700">
              <a:defRPr>
                <a:solidFill>
                  <a:schemeClr val="tx2"/>
                </a:solidFill>
              </a:defRPr>
            </a:lvl3pPr>
            <a:lvl4pPr marL="803275" indent="-271463">
              <a:defRPr>
                <a:solidFill>
                  <a:schemeClr val="tx2"/>
                </a:solidFill>
              </a:defRPr>
            </a:lvl4pPr>
            <a:lvl5pPr marL="1076325" indent="-266700">
              <a:defRPr>
                <a:solidFill>
                  <a:schemeClr val="tx2"/>
                </a:solidFill>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Datumsplatzhalter 3"/>
          <p:cNvSpPr>
            <a:spLocks noGrp="1"/>
          </p:cNvSpPr>
          <p:nvPr>
            <p:ph type="dt" sz="half" idx="10"/>
          </p:nvPr>
        </p:nvSpPr>
        <p:spPr/>
        <p:txBody>
          <a:bodyPr/>
          <a:lstStyle>
            <a:lvl1pPr>
              <a:defRPr/>
            </a:lvl1pPr>
          </a:lstStyle>
          <a:p>
            <a:pPr>
              <a:defRPr/>
            </a:pPr>
            <a:fld id="{19C4C532-F0D9-484E-9388-3FB85F4C3D9F}" type="datetime1">
              <a:rPr lang="de-DE"/>
              <a:pPr>
                <a:defRPr/>
              </a:pPr>
              <a:t>13.11.2025</a:t>
            </a:fld>
            <a:endParaRPr lang="de-DE"/>
          </a:p>
        </p:txBody>
      </p:sp>
    </p:spTree>
    <p:extLst>
      <p:ext uri="{BB962C8B-B14F-4D97-AF65-F5344CB8AC3E}">
        <p14:creationId xmlns:p14="http://schemas.microsoft.com/office/powerpoint/2010/main" val="151399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renner 3">
    <p:spTree>
      <p:nvGrpSpPr>
        <p:cNvPr id="1" name=""/>
        <p:cNvGrpSpPr/>
        <p:nvPr/>
      </p:nvGrpSpPr>
      <p:grpSpPr>
        <a:xfrm>
          <a:off x="0" y="0"/>
          <a:ext cx="0" cy="0"/>
          <a:chOff x="0" y="0"/>
          <a:chExt cx="0" cy="0"/>
        </a:xfrm>
      </p:grpSpPr>
      <p:sp>
        <p:nvSpPr>
          <p:cNvPr id="4" name="Ellipse 5"/>
          <p:cNvSpPr/>
          <p:nvPr userDrawn="1"/>
        </p:nvSpPr>
        <p:spPr bwMode="gray">
          <a:xfrm>
            <a:off x="539750" y="549275"/>
            <a:ext cx="4645025" cy="4643438"/>
          </a:xfrm>
          <a:prstGeom prst="ellipse">
            <a:avLst/>
          </a:prstGeom>
          <a:solidFill>
            <a:schemeClr val="accent3">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 name="Titel 1"/>
          <p:cNvSpPr>
            <a:spLocks noGrp="1"/>
          </p:cNvSpPr>
          <p:nvPr>
            <p:ph type="title"/>
          </p:nvPr>
        </p:nvSpPr>
        <p:spPr bwMode="gray">
          <a:xfrm>
            <a:off x="1223826" y="1125538"/>
            <a:ext cx="7380424" cy="948010"/>
          </a:xfrm>
        </p:spPr>
        <p:txBody>
          <a:bodyPr anchor="b"/>
          <a:lstStyle>
            <a:lvl1pPr>
              <a:defRPr sz="3000">
                <a:solidFill>
                  <a:schemeClr val="tx2"/>
                </a:solidFill>
              </a:defRPr>
            </a:lvl1pPr>
          </a:lstStyle>
          <a:p>
            <a:r>
              <a:rPr lang="de-DE"/>
              <a:t>Titelmasterformat durch Klicken bearbeiten</a:t>
            </a:r>
            <a:endParaRPr lang="de-DE" dirty="0"/>
          </a:p>
        </p:txBody>
      </p:sp>
      <p:sp>
        <p:nvSpPr>
          <p:cNvPr id="3" name="Inhaltsplatzhalter 2"/>
          <p:cNvSpPr>
            <a:spLocks noGrp="1"/>
          </p:cNvSpPr>
          <p:nvPr>
            <p:ph idx="1"/>
          </p:nvPr>
        </p:nvSpPr>
        <p:spPr bwMode="gray">
          <a:xfrm>
            <a:off x="1223628" y="2257823"/>
            <a:ext cx="7380622" cy="3763566"/>
          </a:xfrm>
        </p:spPr>
        <p:txBody>
          <a:bodyPr/>
          <a:lstStyle>
            <a:lvl1pPr marL="0" indent="0">
              <a:buNone/>
              <a:defRPr>
                <a:solidFill>
                  <a:schemeClr val="tx2"/>
                </a:solidFill>
              </a:defRPr>
            </a:lvl1pPr>
            <a:lvl2pPr marL="271463" indent="-271463">
              <a:defRPr>
                <a:solidFill>
                  <a:schemeClr val="tx2"/>
                </a:solidFill>
              </a:defRPr>
            </a:lvl2pPr>
            <a:lvl3pPr marL="538163" indent="-266700">
              <a:defRPr>
                <a:solidFill>
                  <a:schemeClr val="tx2"/>
                </a:solidFill>
              </a:defRPr>
            </a:lvl3pPr>
            <a:lvl4pPr marL="803275" indent="-271463">
              <a:defRPr>
                <a:solidFill>
                  <a:schemeClr val="tx2"/>
                </a:solidFill>
              </a:defRPr>
            </a:lvl4pPr>
            <a:lvl5pPr marL="1076325" indent="-266700">
              <a:defRPr>
                <a:solidFill>
                  <a:schemeClr val="tx2"/>
                </a:solidFill>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Datumsplatzhalter 3"/>
          <p:cNvSpPr>
            <a:spLocks noGrp="1"/>
          </p:cNvSpPr>
          <p:nvPr>
            <p:ph type="dt" sz="half" idx="10"/>
          </p:nvPr>
        </p:nvSpPr>
        <p:spPr/>
        <p:txBody>
          <a:bodyPr/>
          <a:lstStyle>
            <a:lvl1pPr>
              <a:defRPr/>
            </a:lvl1pPr>
          </a:lstStyle>
          <a:p>
            <a:pPr>
              <a:defRPr/>
            </a:pPr>
            <a:fld id="{227101A6-6768-4361-83FE-F1147FC2160A}" type="datetime1">
              <a:rPr lang="de-DE"/>
              <a:pPr>
                <a:defRPr/>
              </a:pPr>
              <a:t>13.11.2025</a:t>
            </a:fld>
            <a:endParaRPr lang="de-DE"/>
          </a:p>
        </p:txBody>
      </p:sp>
    </p:spTree>
    <p:extLst>
      <p:ext uri="{BB962C8B-B14F-4D97-AF65-F5344CB8AC3E}">
        <p14:creationId xmlns:p14="http://schemas.microsoft.com/office/powerpoint/2010/main" val="2193052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gray">
          <a:xfrm>
            <a:off x="539750" y="527050"/>
            <a:ext cx="8064500"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a:t>Titelmasterformat durch Klicken bearbeiten</a:t>
            </a:r>
          </a:p>
        </p:txBody>
      </p:sp>
      <p:sp>
        <p:nvSpPr>
          <p:cNvPr id="1027" name="Textplatzhalter 2"/>
          <p:cNvSpPr>
            <a:spLocks noGrp="1"/>
          </p:cNvSpPr>
          <p:nvPr>
            <p:ph type="body" idx="1"/>
          </p:nvPr>
        </p:nvSpPr>
        <p:spPr bwMode="gray">
          <a:xfrm>
            <a:off x="539750" y="1676400"/>
            <a:ext cx="8064500" cy="434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a:t>Textmasterformat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4" name="Datumsplatzhalter 3"/>
          <p:cNvSpPr>
            <a:spLocks noGrp="1"/>
          </p:cNvSpPr>
          <p:nvPr>
            <p:ph type="dt" sz="half" idx="2"/>
          </p:nvPr>
        </p:nvSpPr>
        <p:spPr bwMode="gray">
          <a:xfrm>
            <a:off x="539750" y="6438900"/>
            <a:ext cx="1152525" cy="217488"/>
          </a:xfrm>
          <a:prstGeom prst="rect">
            <a:avLst/>
          </a:prstGeom>
        </p:spPr>
        <p:txBody>
          <a:bodyPr vert="horz" wrap="none" lIns="0" tIns="0" rIns="0" bIns="0" rtlCol="0" anchor="ctr" anchorCtr="0">
            <a:noAutofit/>
          </a:bodyPr>
          <a:lstStyle>
            <a:lvl1pPr algn="l" fontAlgn="auto">
              <a:spcBef>
                <a:spcPts val="0"/>
              </a:spcBef>
              <a:spcAft>
                <a:spcPts val="0"/>
              </a:spcAft>
              <a:defRPr sz="1000" smtClean="0">
                <a:solidFill>
                  <a:schemeClr val="tx2"/>
                </a:solidFill>
                <a:latin typeface="+mn-lt"/>
              </a:defRPr>
            </a:lvl1pPr>
          </a:lstStyle>
          <a:p>
            <a:pPr>
              <a:defRPr/>
            </a:pPr>
            <a:fld id="{468A69CA-7400-40DA-8675-07C3EC3588EC}" type="datetime1">
              <a:rPr lang="de-DE"/>
              <a:pPr>
                <a:defRPr/>
              </a:pPr>
              <a:t>13.11.2025</a:t>
            </a:fld>
            <a:endParaRPr lang="de-DE" dirty="0"/>
          </a:p>
        </p:txBody>
      </p:sp>
      <p:sp>
        <p:nvSpPr>
          <p:cNvPr id="9" name="Textfeld 8"/>
          <p:cNvSpPr txBox="1"/>
          <p:nvPr/>
        </p:nvSpPr>
        <p:spPr bwMode="gray">
          <a:xfrm>
            <a:off x="1908175" y="6438900"/>
            <a:ext cx="1150938" cy="217488"/>
          </a:xfrm>
          <a:prstGeom prst="rect">
            <a:avLst/>
          </a:prstGeom>
          <a:noFill/>
        </p:spPr>
        <p:txBody>
          <a:bodyPr wrap="none" lIns="0" tIns="0" rIns="0" bIns="0" anchor="ctr"/>
          <a:lstStyle/>
          <a:p>
            <a:pPr fontAlgn="auto">
              <a:spcBef>
                <a:spcPts val="0"/>
              </a:spcBef>
              <a:spcAft>
                <a:spcPts val="0"/>
              </a:spcAft>
              <a:defRPr/>
            </a:pPr>
            <a:r>
              <a:rPr lang="de-DE" sz="1000" dirty="0">
                <a:solidFill>
                  <a:schemeClr val="tx2"/>
                </a:solidFill>
                <a:latin typeface="+mn-lt"/>
              </a:rPr>
              <a:t>Seite </a:t>
            </a:r>
            <a:fld id="{3A770878-0B52-467B-B67E-AE761F2841D8}" type="slidenum">
              <a:rPr lang="de-DE" sz="1000">
                <a:solidFill>
                  <a:schemeClr val="tx2"/>
                </a:solidFill>
                <a:latin typeface="+mn-lt"/>
              </a:rPr>
              <a:pPr fontAlgn="auto">
                <a:spcBef>
                  <a:spcPts val="0"/>
                </a:spcBef>
                <a:spcAft>
                  <a:spcPts val="0"/>
                </a:spcAft>
                <a:defRPr/>
              </a:pPr>
              <a:t>‹Nr.›</a:t>
            </a:fld>
            <a:r>
              <a:rPr lang="de-DE" sz="1000" dirty="0">
                <a:solidFill>
                  <a:schemeClr val="tx2"/>
                </a:solidFill>
                <a:latin typeface="+mn-lt"/>
              </a:rPr>
              <a:t> </a:t>
            </a:r>
          </a:p>
        </p:txBody>
      </p:sp>
      <p:pic>
        <p:nvPicPr>
          <p:cNvPr id="1030" name="Bild 3"/>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102475" y="6145213"/>
            <a:ext cx="15700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1" r:id="rId3"/>
    <p:sldLayoutId id="2147483660" r:id="rId4"/>
    <p:sldLayoutId id="2147483659" r:id="rId5"/>
    <p:sldLayoutId id="2147483658" r:id="rId6"/>
    <p:sldLayoutId id="2147483664" r:id="rId7"/>
    <p:sldLayoutId id="2147483665" r:id="rId8"/>
    <p:sldLayoutId id="2147483666" r:id="rId9"/>
    <p:sldLayoutId id="2147483667" r:id="rId10"/>
    <p:sldLayoutId id="2147483668" r:id="rId11"/>
    <p:sldLayoutId id="2147483669" r:id="rId12"/>
    <p:sldLayoutId id="2147483657" r:id="rId13"/>
    <p:sldLayoutId id="2147483670" r:id="rId14"/>
  </p:sldLayoutIdLst>
  <p:hf sldNum="0" hdr="0" ftr="0"/>
  <p:txStyles>
    <p:titleStyle>
      <a:lvl1pPr algn="l" rtl="0" eaLnBrk="1" fontAlgn="base" hangingPunct="1">
        <a:lnSpc>
          <a:spcPct val="85000"/>
        </a:lnSpc>
        <a:spcBef>
          <a:spcPct val="0"/>
        </a:spcBef>
        <a:spcAft>
          <a:spcPct val="0"/>
        </a:spcAft>
        <a:defRPr sz="2600" kern="1200">
          <a:solidFill>
            <a:schemeClr val="tx2"/>
          </a:solidFill>
          <a:latin typeface="+mj-lt"/>
          <a:ea typeface="+mj-ea"/>
          <a:cs typeface="+mj-cs"/>
        </a:defRPr>
      </a:lvl1pPr>
      <a:lvl2pPr algn="l" rtl="0" eaLnBrk="1" fontAlgn="base" hangingPunct="1">
        <a:lnSpc>
          <a:spcPct val="85000"/>
        </a:lnSpc>
        <a:spcBef>
          <a:spcPct val="0"/>
        </a:spcBef>
        <a:spcAft>
          <a:spcPct val="0"/>
        </a:spcAft>
        <a:defRPr sz="2600">
          <a:solidFill>
            <a:schemeClr val="tx2"/>
          </a:solidFill>
          <a:latin typeface="Saar Headline" pitchFamily="2" charset="0"/>
        </a:defRPr>
      </a:lvl2pPr>
      <a:lvl3pPr algn="l" rtl="0" eaLnBrk="1" fontAlgn="base" hangingPunct="1">
        <a:lnSpc>
          <a:spcPct val="85000"/>
        </a:lnSpc>
        <a:spcBef>
          <a:spcPct val="0"/>
        </a:spcBef>
        <a:spcAft>
          <a:spcPct val="0"/>
        </a:spcAft>
        <a:defRPr sz="2600">
          <a:solidFill>
            <a:schemeClr val="tx2"/>
          </a:solidFill>
          <a:latin typeface="Saar Headline" pitchFamily="2" charset="0"/>
        </a:defRPr>
      </a:lvl3pPr>
      <a:lvl4pPr algn="l" rtl="0" eaLnBrk="1" fontAlgn="base" hangingPunct="1">
        <a:lnSpc>
          <a:spcPct val="85000"/>
        </a:lnSpc>
        <a:spcBef>
          <a:spcPct val="0"/>
        </a:spcBef>
        <a:spcAft>
          <a:spcPct val="0"/>
        </a:spcAft>
        <a:defRPr sz="2600">
          <a:solidFill>
            <a:schemeClr val="tx2"/>
          </a:solidFill>
          <a:latin typeface="Saar Headline" pitchFamily="2" charset="0"/>
        </a:defRPr>
      </a:lvl4pPr>
      <a:lvl5pPr algn="l" rtl="0" eaLnBrk="1" fontAlgn="base" hangingPunct="1">
        <a:lnSpc>
          <a:spcPct val="85000"/>
        </a:lnSpc>
        <a:spcBef>
          <a:spcPct val="0"/>
        </a:spcBef>
        <a:spcAft>
          <a:spcPct val="0"/>
        </a:spcAft>
        <a:defRPr sz="2600">
          <a:solidFill>
            <a:schemeClr val="tx2"/>
          </a:solidFill>
          <a:latin typeface="Saar Headline" pitchFamily="2" charset="0"/>
        </a:defRPr>
      </a:lvl5pPr>
      <a:lvl6pPr marL="457200" algn="l" rtl="0" eaLnBrk="1" fontAlgn="base" hangingPunct="1">
        <a:lnSpc>
          <a:spcPct val="85000"/>
        </a:lnSpc>
        <a:spcBef>
          <a:spcPct val="0"/>
        </a:spcBef>
        <a:spcAft>
          <a:spcPct val="0"/>
        </a:spcAft>
        <a:defRPr sz="2600">
          <a:solidFill>
            <a:schemeClr val="tx2"/>
          </a:solidFill>
          <a:latin typeface="Saar Headline" pitchFamily="2" charset="0"/>
        </a:defRPr>
      </a:lvl6pPr>
      <a:lvl7pPr marL="914400" algn="l" rtl="0" eaLnBrk="1" fontAlgn="base" hangingPunct="1">
        <a:lnSpc>
          <a:spcPct val="85000"/>
        </a:lnSpc>
        <a:spcBef>
          <a:spcPct val="0"/>
        </a:spcBef>
        <a:spcAft>
          <a:spcPct val="0"/>
        </a:spcAft>
        <a:defRPr sz="2600">
          <a:solidFill>
            <a:schemeClr val="tx2"/>
          </a:solidFill>
          <a:latin typeface="Saar Headline" pitchFamily="2" charset="0"/>
        </a:defRPr>
      </a:lvl7pPr>
      <a:lvl8pPr marL="1371600" algn="l" rtl="0" eaLnBrk="1" fontAlgn="base" hangingPunct="1">
        <a:lnSpc>
          <a:spcPct val="85000"/>
        </a:lnSpc>
        <a:spcBef>
          <a:spcPct val="0"/>
        </a:spcBef>
        <a:spcAft>
          <a:spcPct val="0"/>
        </a:spcAft>
        <a:defRPr sz="2600">
          <a:solidFill>
            <a:schemeClr val="tx2"/>
          </a:solidFill>
          <a:latin typeface="Saar Headline" pitchFamily="2" charset="0"/>
        </a:defRPr>
      </a:lvl8pPr>
      <a:lvl9pPr marL="1828800" algn="l" rtl="0" eaLnBrk="1" fontAlgn="base" hangingPunct="1">
        <a:lnSpc>
          <a:spcPct val="85000"/>
        </a:lnSpc>
        <a:spcBef>
          <a:spcPct val="0"/>
        </a:spcBef>
        <a:spcAft>
          <a:spcPct val="0"/>
        </a:spcAft>
        <a:defRPr sz="2600">
          <a:solidFill>
            <a:schemeClr val="tx2"/>
          </a:solidFill>
          <a:latin typeface="Saar Headline" pitchFamily="2" charset="0"/>
        </a:defRPr>
      </a:lvl9pPr>
    </p:titleStyle>
    <p:bodyStyle>
      <a:lvl1pPr marL="266700" indent="-266700" algn="l" rtl="0" eaLnBrk="1" fontAlgn="base" hangingPunct="1">
        <a:lnSpc>
          <a:spcPct val="105000"/>
        </a:lnSpc>
        <a:spcBef>
          <a:spcPct val="0"/>
        </a:spcBef>
        <a:spcAft>
          <a:spcPct val="0"/>
        </a:spcAft>
        <a:buFont typeface="Arial" charset="0"/>
        <a:buChar char="•"/>
        <a:defRPr sz="1500" kern="1200">
          <a:solidFill>
            <a:schemeClr val="tx1"/>
          </a:solidFill>
          <a:latin typeface="+mn-lt"/>
          <a:ea typeface="+mn-ea"/>
          <a:cs typeface="+mn-cs"/>
        </a:defRPr>
      </a:lvl1pPr>
      <a:lvl2pPr marL="538163" indent="-271463" algn="l" rtl="0" eaLnBrk="1" fontAlgn="base" hangingPunct="1">
        <a:lnSpc>
          <a:spcPct val="105000"/>
        </a:lnSpc>
        <a:spcBef>
          <a:spcPct val="0"/>
        </a:spcBef>
        <a:spcAft>
          <a:spcPct val="0"/>
        </a:spcAft>
        <a:buFont typeface="Arial" charset="0"/>
        <a:buChar char="•"/>
        <a:defRPr sz="1500" kern="1200">
          <a:solidFill>
            <a:schemeClr val="tx1"/>
          </a:solidFill>
          <a:latin typeface="+mn-lt"/>
          <a:ea typeface="+mn-ea"/>
          <a:cs typeface="+mn-cs"/>
        </a:defRPr>
      </a:lvl2pPr>
      <a:lvl3pPr marL="804863" indent="-266700" algn="l" rtl="0" eaLnBrk="1" fontAlgn="base" hangingPunct="1">
        <a:lnSpc>
          <a:spcPct val="105000"/>
        </a:lnSpc>
        <a:spcBef>
          <a:spcPct val="0"/>
        </a:spcBef>
        <a:spcAft>
          <a:spcPct val="0"/>
        </a:spcAft>
        <a:buFont typeface="Arial" charset="0"/>
        <a:buChar char="•"/>
        <a:defRPr sz="1500" kern="1200">
          <a:solidFill>
            <a:schemeClr val="tx1"/>
          </a:solidFill>
          <a:latin typeface="+mn-lt"/>
          <a:ea typeface="+mn-ea"/>
          <a:cs typeface="+mn-cs"/>
        </a:defRPr>
      </a:lvl3pPr>
      <a:lvl4pPr marL="1076325" indent="-271463" algn="l" rtl="0" eaLnBrk="1" fontAlgn="base" hangingPunct="1">
        <a:lnSpc>
          <a:spcPct val="105000"/>
        </a:lnSpc>
        <a:spcBef>
          <a:spcPct val="0"/>
        </a:spcBef>
        <a:spcAft>
          <a:spcPct val="0"/>
        </a:spcAft>
        <a:buFont typeface="Arial" charset="0"/>
        <a:buChar char="•"/>
        <a:defRPr sz="1500" kern="1200">
          <a:solidFill>
            <a:schemeClr val="tx1"/>
          </a:solidFill>
          <a:latin typeface="+mn-lt"/>
          <a:ea typeface="+mn-ea"/>
          <a:cs typeface="+mn-cs"/>
        </a:defRPr>
      </a:lvl4pPr>
      <a:lvl5pPr marL="1343025" indent="-266700" algn="l" rtl="0" eaLnBrk="1" fontAlgn="base" hangingPunct="1">
        <a:lnSpc>
          <a:spcPct val="105000"/>
        </a:lnSpc>
        <a:spcBef>
          <a:spcPct val="0"/>
        </a:spcBef>
        <a:spcAft>
          <a:spcPct val="0"/>
        </a:spcAft>
        <a:buFont typeface="Arial" charset="0"/>
        <a:buChar char="•"/>
        <a:defRPr sz="15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slide" Target="slide41.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14.xml"/><Relationship Id="rId4" Type="http://schemas.openxmlformats.org/officeDocument/2006/relationships/image" Target="../media/image9.jpeg"/></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33.xml"/><Relationship Id="rId1" Type="http://schemas.openxmlformats.org/officeDocument/2006/relationships/slideLayout" Target="../slideLayouts/slideLayout14.xml"/><Relationship Id="rId4" Type="http://schemas.openxmlformats.org/officeDocument/2006/relationships/slide" Target="slide41.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1.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14.xml"/><Relationship Id="rId5" Type="http://schemas.openxmlformats.org/officeDocument/2006/relationships/image" Target="../media/image15.png"/><Relationship Id="rId4" Type="http://schemas.openxmlformats.org/officeDocument/2006/relationships/image" Target="../media/image14.png"/></Relationships>
</file>

<file path=ppt/slides/_rels/slide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0"/>
            <a:ext cx="3687827" cy="3528392"/>
          </a:xfrm>
          <a:prstGeom prst="rect">
            <a:avLst/>
          </a:prstGeom>
        </p:spPr>
      </p:pic>
      <p:sp>
        <p:nvSpPr>
          <p:cNvPr id="17409" name="Titel 1"/>
          <p:cNvSpPr>
            <a:spLocks noGrp="1"/>
          </p:cNvSpPr>
          <p:nvPr>
            <p:ph type="ctrTitle"/>
          </p:nvPr>
        </p:nvSpPr>
        <p:spPr>
          <a:xfrm>
            <a:off x="395288" y="2996952"/>
            <a:ext cx="8353425" cy="2448272"/>
          </a:xfrm>
        </p:spPr>
        <p:txBody>
          <a:bodyPr/>
          <a:lstStyle/>
          <a:p>
            <a:br>
              <a:rPr lang="de-DE" sz="3200" dirty="0"/>
            </a:br>
            <a:r>
              <a:rPr lang="de-DE" sz="2800" dirty="0"/>
              <a:t>Info 4</a:t>
            </a:r>
            <a:br>
              <a:rPr lang="de-DE" sz="2800" dirty="0"/>
            </a:br>
            <a:r>
              <a:rPr lang="de-DE" sz="2800" dirty="0"/>
              <a:t>Informationen zum Übergang in die weiterführende Schule</a:t>
            </a:r>
            <a:br>
              <a:rPr lang="de-DE" altLang="de-DE" sz="2800" dirty="0"/>
            </a:br>
            <a:r>
              <a:rPr lang="de-DE" sz="2800" dirty="0">
                <a:solidFill>
                  <a:schemeClr val="bg2"/>
                </a:solidFill>
              </a:rPr>
              <a:t>„Welche Schule für mein Kind?“</a:t>
            </a:r>
            <a:endParaRPr lang="de-DE" altLang="de-DE" sz="2800" dirty="0">
              <a:solidFill>
                <a:schemeClr val="bg2"/>
              </a:solidFill>
            </a:endParaRPr>
          </a:p>
        </p:txBody>
      </p:sp>
      <p:sp>
        <p:nvSpPr>
          <p:cNvPr id="17410" name="Untertitel 2"/>
          <p:cNvSpPr>
            <a:spLocks noGrp="1"/>
          </p:cNvSpPr>
          <p:nvPr>
            <p:ph type="subTitle" idx="1"/>
          </p:nvPr>
        </p:nvSpPr>
        <p:spPr>
          <a:xfrm>
            <a:off x="395288" y="5517232"/>
            <a:ext cx="8353425" cy="504156"/>
          </a:xfrm>
        </p:spPr>
        <p:txBody>
          <a:bodyPr/>
          <a:lstStyle/>
          <a:p>
            <a:r>
              <a:rPr lang="de-DE" altLang="de-DE" dirty="0"/>
              <a:t>Ort, Datum</a:t>
            </a:r>
          </a:p>
        </p:txBody>
      </p:sp>
      <p:pic>
        <p:nvPicPr>
          <p:cNvPr id="5" name="Grafi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0232" y="4545124"/>
            <a:ext cx="1944216" cy="194421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umsplatzhalter 3"/>
          <p:cNvSpPr txBox="1">
            <a:spLocks/>
          </p:cNvSpPr>
          <p:nvPr/>
        </p:nvSpPr>
        <p:spPr>
          <a:xfrm>
            <a:off x="409575" y="6393865"/>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solidFill>
                  <a:schemeClr val="tx2"/>
                </a:solidFill>
              </a:rPr>
              <a:pPr/>
              <a:t>13.11.2025</a:t>
            </a:fld>
            <a:endParaRPr lang="de-DE" sz="1000" dirty="0">
              <a:solidFill>
                <a:schemeClr val="tx2"/>
              </a:solidFill>
            </a:endParaRPr>
          </a:p>
        </p:txBody>
      </p:sp>
      <p:sp>
        <p:nvSpPr>
          <p:cNvPr id="10245" name="Rectangle 25"/>
          <p:cNvSpPr>
            <a:spLocks noChangeArrowheads="1"/>
          </p:cNvSpPr>
          <p:nvPr/>
        </p:nvSpPr>
        <p:spPr bwMode="auto">
          <a:xfrm>
            <a:off x="4622291" y="1303087"/>
            <a:ext cx="4080266" cy="4834732"/>
          </a:xfrm>
          <a:prstGeom prst="rect">
            <a:avLst/>
          </a:prstGeom>
          <a:solidFill>
            <a:schemeClr val="accent3">
              <a:lumMod val="20000"/>
              <a:lumOff val="80000"/>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10263" name="Text Box 8"/>
          <p:cNvSpPr txBox="1">
            <a:spLocks noChangeArrowheads="1"/>
          </p:cNvSpPr>
          <p:nvPr/>
        </p:nvSpPr>
        <p:spPr bwMode="auto">
          <a:xfrm>
            <a:off x="4613894" y="1331476"/>
            <a:ext cx="1470274" cy="369332"/>
          </a:xfrm>
          <a:prstGeom prst="rect">
            <a:avLst/>
          </a:prstGeom>
          <a:solidFill>
            <a:schemeClr val="accent3">
              <a:lumMod val="40000"/>
              <a:lumOff val="60000"/>
            </a:schemeClr>
          </a:solidFill>
          <a:ln>
            <a:noFill/>
          </a:ln>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800" b="1" dirty="0">
                <a:solidFill>
                  <a:schemeClr val="tx2"/>
                </a:solidFill>
                <a:latin typeface="Saar" panose="00000500000000000000" pitchFamily="2" charset="0"/>
              </a:rPr>
              <a:t>Gymnasium</a:t>
            </a:r>
          </a:p>
        </p:txBody>
      </p:sp>
      <p:sp>
        <p:nvSpPr>
          <p:cNvPr id="8" name="Text Box 7"/>
          <p:cNvSpPr txBox="1">
            <a:spLocks noChangeArrowheads="1"/>
          </p:cNvSpPr>
          <p:nvPr/>
        </p:nvSpPr>
        <p:spPr bwMode="auto">
          <a:xfrm>
            <a:off x="5039372" y="1748287"/>
            <a:ext cx="3211433" cy="52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eaLnBrk="0" hangingPunct="0">
              <a:tabLst>
                <a:tab pos="8074025" algn="r"/>
              </a:tabLst>
              <a:defRPr sz="900">
                <a:solidFill>
                  <a:schemeClr val="tx1"/>
                </a:solidFill>
                <a:latin typeface="Frutiger 45 Light" pitchFamily="34" charset="0"/>
                <a:ea typeface="Geneva" pitchFamily="47" charset="-128"/>
              </a:defRPr>
            </a:lvl1pPr>
            <a:lvl2pPr marL="742950" indent="-285750" eaLnBrk="0" hangingPunct="0">
              <a:tabLst>
                <a:tab pos="8074025" algn="r"/>
              </a:tabLst>
              <a:defRPr sz="900">
                <a:solidFill>
                  <a:schemeClr val="tx1"/>
                </a:solidFill>
                <a:latin typeface="Frutiger 45 Light" pitchFamily="34" charset="0"/>
                <a:ea typeface="Geneva" pitchFamily="47" charset="-128"/>
              </a:defRPr>
            </a:lvl2pPr>
            <a:lvl3pPr marL="1143000" indent="-228600" eaLnBrk="0" hangingPunct="0">
              <a:tabLst>
                <a:tab pos="8074025" algn="r"/>
              </a:tabLst>
              <a:defRPr sz="900">
                <a:solidFill>
                  <a:schemeClr val="tx1"/>
                </a:solidFill>
                <a:latin typeface="Frutiger 45 Light" pitchFamily="34" charset="0"/>
                <a:ea typeface="Geneva" pitchFamily="47" charset="-128"/>
              </a:defRPr>
            </a:lvl3pPr>
            <a:lvl4pPr marL="1600200" indent="-228600" eaLnBrk="0" hangingPunct="0">
              <a:tabLst>
                <a:tab pos="8074025" algn="r"/>
              </a:tabLst>
              <a:defRPr sz="900">
                <a:solidFill>
                  <a:schemeClr val="tx1"/>
                </a:solidFill>
                <a:latin typeface="Frutiger 45 Light" pitchFamily="34" charset="0"/>
                <a:ea typeface="Geneva" pitchFamily="47" charset="-128"/>
              </a:defRPr>
            </a:lvl4pPr>
            <a:lvl5pPr marL="2057400" indent="-228600" eaLnBrk="0" hangingPunct="0">
              <a:tabLst>
                <a:tab pos="8074025" algn="r"/>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9pPr>
          </a:lstStyle>
          <a:p>
            <a:pPr algn="ctr" eaLnBrk="1" hangingPunct="1"/>
            <a:r>
              <a:rPr lang="de-DE" altLang="de-DE" sz="1400" dirty="0">
                <a:solidFill>
                  <a:schemeClr val="tx2"/>
                </a:solidFill>
                <a:latin typeface="Saar" panose="00000500000000000000" pitchFamily="2" charset="0"/>
              </a:rPr>
              <a:t>Wahlmöglichkeit </a:t>
            </a:r>
          </a:p>
          <a:p>
            <a:pPr algn="ctr" eaLnBrk="1" hangingPunct="1"/>
            <a:r>
              <a:rPr lang="de-DE" altLang="de-DE" sz="1400" dirty="0">
                <a:solidFill>
                  <a:schemeClr val="tx2"/>
                </a:solidFill>
                <a:latin typeface="Saar" panose="00000500000000000000" pitchFamily="2" charset="0"/>
              </a:rPr>
              <a:t>je nach Profil und Angebot der Schule</a:t>
            </a:r>
          </a:p>
        </p:txBody>
      </p:sp>
      <p:sp>
        <p:nvSpPr>
          <p:cNvPr id="34" name="Rectangle 386"/>
          <p:cNvSpPr>
            <a:spLocks noChangeArrowheads="1"/>
          </p:cNvSpPr>
          <p:nvPr/>
        </p:nvSpPr>
        <p:spPr bwMode="auto">
          <a:xfrm>
            <a:off x="4655996" y="3925538"/>
            <a:ext cx="3978187" cy="2027914"/>
          </a:xfrm>
          <a:prstGeom prst="roundRect">
            <a:avLst>
              <a:gd name="adj" fmla="val 8627"/>
            </a:avLst>
          </a:prstGeom>
          <a:noFill/>
          <a:ln>
            <a:solidFill>
              <a:schemeClr val="accent3">
                <a:lumMod val="75000"/>
              </a:schemeClr>
            </a:solidFill>
          </a:ln>
          <a:extLst/>
        </p:spPr>
        <p:txBody>
          <a:bodyPr wrap="square" rtlCol="0">
            <a:spAutoFit/>
          </a:bodyPr>
          <a:lstStyle/>
          <a:p>
            <a:pPr>
              <a:lnSpc>
                <a:spcPct val="105000"/>
              </a:lnSpc>
            </a:pPr>
            <a:r>
              <a:rPr lang="de-DE" altLang="de-DE" b="1" dirty="0">
                <a:solidFill>
                  <a:schemeClr val="tx2"/>
                </a:solidFill>
                <a:latin typeface="Saar" panose="00000500000000000000" pitchFamily="2" charset="0"/>
              </a:rPr>
              <a:t>Weitere Zweige:</a:t>
            </a:r>
          </a:p>
          <a:p>
            <a:pPr marL="285750" indent="-285750">
              <a:lnSpc>
                <a:spcPct val="105000"/>
              </a:lnSpc>
              <a:spcBef>
                <a:spcPts val="0"/>
              </a:spcBef>
              <a:spcAft>
                <a:spcPts val="0"/>
              </a:spcAft>
              <a:buFont typeface="Arial" panose="020B0604020202020204" pitchFamily="34" charset="0"/>
              <a:buChar char="•"/>
            </a:pPr>
            <a:r>
              <a:rPr lang="de-DE" altLang="de-DE" sz="1600" dirty="0">
                <a:solidFill>
                  <a:schemeClr val="tx2"/>
                </a:solidFill>
                <a:latin typeface="Saar" panose="00000500000000000000" pitchFamily="2" charset="0"/>
              </a:rPr>
              <a:t>Informatikzweig</a:t>
            </a:r>
          </a:p>
          <a:p>
            <a:pPr marL="285750" indent="-285750">
              <a:lnSpc>
                <a:spcPct val="105000"/>
              </a:lnSpc>
              <a:spcBef>
                <a:spcPts val="0"/>
              </a:spcBef>
              <a:spcAft>
                <a:spcPts val="0"/>
              </a:spcAft>
              <a:buFont typeface="Arial" panose="020B0604020202020204" pitchFamily="34" charset="0"/>
              <a:buChar char="•"/>
            </a:pPr>
            <a:r>
              <a:rPr lang="de-DE" altLang="de-DE" sz="1600" dirty="0">
                <a:solidFill>
                  <a:schemeClr val="tx2"/>
                </a:solidFill>
                <a:latin typeface="Saar" panose="00000500000000000000" pitchFamily="2" charset="0"/>
              </a:rPr>
              <a:t>Biowissenschaftlicher Zweig</a:t>
            </a:r>
          </a:p>
          <a:p>
            <a:pPr marL="285750" indent="-285750">
              <a:lnSpc>
                <a:spcPct val="105000"/>
              </a:lnSpc>
              <a:spcBef>
                <a:spcPts val="0"/>
              </a:spcBef>
              <a:spcAft>
                <a:spcPts val="0"/>
              </a:spcAft>
              <a:buFont typeface="Arial" panose="020B0604020202020204" pitchFamily="34" charset="0"/>
              <a:buChar char="•"/>
            </a:pPr>
            <a:r>
              <a:rPr lang="de-DE" altLang="de-DE" sz="1600" dirty="0">
                <a:solidFill>
                  <a:schemeClr val="tx2"/>
                </a:solidFill>
                <a:latin typeface="Saar" panose="00000500000000000000" pitchFamily="2" charset="0"/>
              </a:rPr>
              <a:t>Bilingualer dt.-franz. /dt.-engl. Zug</a:t>
            </a:r>
          </a:p>
          <a:p>
            <a:pPr marL="285750" indent="-285750">
              <a:lnSpc>
                <a:spcPct val="105000"/>
              </a:lnSpc>
              <a:spcBef>
                <a:spcPts val="0"/>
              </a:spcBef>
              <a:spcAft>
                <a:spcPts val="0"/>
              </a:spcAft>
              <a:buFont typeface="Arial" panose="020B0604020202020204" pitchFamily="34" charset="0"/>
              <a:buChar char="•"/>
            </a:pPr>
            <a:r>
              <a:rPr lang="de-DE" altLang="de-DE" sz="1600" dirty="0">
                <a:solidFill>
                  <a:schemeClr val="tx2"/>
                </a:solidFill>
                <a:latin typeface="Saar" panose="00000500000000000000" pitchFamily="2" charset="0"/>
              </a:rPr>
              <a:t>Musikzweig</a:t>
            </a:r>
          </a:p>
          <a:p>
            <a:pPr marL="285750" indent="-285750">
              <a:lnSpc>
                <a:spcPct val="105000"/>
              </a:lnSpc>
              <a:spcBef>
                <a:spcPts val="0"/>
              </a:spcBef>
              <a:spcAft>
                <a:spcPts val="0"/>
              </a:spcAft>
              <a:buFont typeface="Arial" panose="020B0604020202020204" pitchFamily="34" charset="0"/>
              <a:buChar char="•"/>
            </a:pPr>
            <a:r>
              <a:rPr lang="de-DE" altLang="de-DE" sz="1600" dirty="0">
                <a:solidFill>
                  <a:schemeClr val="tx2"/>
                </a:solidFill>
                <a:latin typeface="Saar" panose="00000500000000000000" pitchFamily="2" charset="0"/>
              </a:rPr>
              <a:t>Latein-plus-Zweig</a:t>
            </a:r>
          </a:p>
          <a:p>
            <a:pPr marL="285750" indent="-285750">
              <a:lnSpc>
                <a:spcPct val="105000"/>
              </a:lnSpc>
              <a:spcBef>
                <a:spcPts val="0"/>
              </a:spcBef>
              <a:spcAft>
                <a:spcPts val="0"/>
              </a:spcAft>
              <a:buFont typeface="Arial" panose="020B0604020202020204" pitchFamily="34" charset="0"/>
              <a:buChar char="•"/>
            </a:pPr>
            <a:r>
              <a:rPr lang="de-DE" altLang="de-DE" sz="1600" dirty="0">
                <a:solidFill>
                  <a:schemeClr val="tx2"/>
                </a:solidFill>
                <a:latin typeface="Saar" panose="00000500000000000000" pitchFamily="2" charset="0"/>
              </a:rPr>
              <a:t>Schwerpunkt Sport („Sportzweig“)</a:t>
            </a:r>
          </a:p>
        </p:txBody>
      </p:sp>
      <p:sp>
        <p:nvSpPr>
          <p:cNvPr id="2" name="Textfeld 1"/>
          <p:cNvSpPr txBox="1"/>
          <p:nvPr/>
        </p:nvSpPr>
        <p:spPr>
          <a:xfrm>
            <a:off x="4655996" y="2342985"/>
            <a:ext cx="3981531" cy="1465777"/>
          </a:xfrm>
          <a:prstGeom prst="roundRect">
            <a:avLst>
              <a:gd name="adj" fmla="val 15978"/>
            </a:avLst>
          </a:prstGeom>
          <a:noFill/>
          <a:ln>
            <a:solidFill>
              <a:schemeClr val="accent3">
                <a:lumMod val="75000"/>
              </a:schemeClr>
            </a:solidFill>
          </a:ln>
        </p:spPr>
        <p:txBody>
          <a:bodyPr wrap="square" rtlCol="0">
            <a:spAutoFit/>
          </a:bodyPr>
          <a:lstStyle/>
          <a:p>
            <a:pPr algn="ctr">
              <a:lnSpc>
                <a:spcPct val="105000"/>
              </a:lnSpc>
            </a:pPr>
            <a:r>
              <a:rPr lang="de-DE" altLang="de-DE" sz="1600" b="1" dirty="0">
                <a:solidFill>
                  <a:schemeClr val="tx2"/>
                </a:solidFill>
                <a:latin typeface="Saar" panose="00000500000000000000" pitchFamily="2" charset="0"/>
                <a:ea typeface="Geneva" pitchFamily="47" charset="-128"/>
              </a:rPr>
              <a:t>ab Klassenstufe 8</a:t>
            </a:r>
          </a:p>
          <a:p>
            <a:pPr algn="ctr">
              <a:lnSpc>
                <a:spcPct val="105000"/>
              </a:lnSpc>
            </a:pPr>
            <a:endParaRPr lang="de-DE" altLang="de-DE" sz="700" b="1" dirty="0">
              <a:solidFill>
                <a:schemeClr val="tx2"/>
              </a:solidFill>
              <a:latin typeface="Saar" panose="00000500000000000000" pitchFamily="2" charset="0"/>
            </a:endParaRPr>
          </a:p>
          <a:p>
            <a:pPr algn="ctr">
              <a:lnSpc>
                <a:spcPct val="105000"/>
              </a:lnSpc>
            </a:pPr>
            <a:r>
              <a:rPr lang="de-DE" altLang="de-DE" b="1" dirty="0">
                <a:solidFill>
                  <a:schemeClr val="tx2"/>
                </a:solidFill>
                <a:latin typeface="Saar" panose="00000500000000000000" pitchFamily="2" charset="0"/>
              </a:rPr>
              <a:t>Sprachenzweig</a:t>
            </a:r>
            <a:r>
              <a:rPr lang="de-DE" altLang="de-DE" sz="1600" b="1" dirty="0">
                <a:solidFill>
                  <a:schemeClr val="tx2"/>
                </a:solidFill>
                <a:latin typeface="Saar" panose="00000500000000000000" pitchFamily="2" charset="0"/>
              </a:rPr>
              <a:t> </a:t>
            </a:r>
            <a:r>
              <a:rPr lang="de-DE" altLang="de-DE" sz="1600" dirty="0">
                <a:solidFill>
                  <a:schemeClr val="tx2"/>
                </a:solidFill>
                <a:latin typeface="Saar" panose="00000500000000000000" pitchFamily="2" charset="0"/>
                <a:ea typeface="Geneva" pitchFamily="47" charset="-128"/>
              </a:rPr>
              <a:t>oder</a:t>
            </a:r>
          </a:p>
          <a:p>
            <a:pPr marL="263525" indent="-179388" algn="ctr" eaLnBrk="0" hangingPunct="0">
              <a:lnSpc>
                <a:spcPct val="105000"/>
              </a:lnSpc>
            </a:pPr>
            <a:r>
              <a:rPr lang="de-DE" altLang="de-DE" b="1" dirty="0">
                <a:solidFill>
                  <a:schemeClr val="tx2"/>
                </a:solidFill>
                <a:latin typeface="Saar" panose="00000500000000000000" pitchFamily="2" charset="0"/>
              </a:rPr>
              <a:t>Naturwissenschaftlicher</a:t>
            </a:r>
            <a:r>
              <a:rPr lang="de-DE" altLang="de-DE" sz="1400" b="1" dirty="0">
                <a:solidFill>
                  <a:schemeClr val="tx2"/>
                </a:solidFill>
                <a:latin typeface="Saar" panose="00000500000000000000" pitchFamily="2" charset="0"/>
              </a:rPr>
              <a:t> </a:t>
            </a:r>
            <a:r>
              <a:rPr lang="de-DE" altLang="de-DE" b="1" dirty="0">
                <a:solidFill>
                  <a:schemeClr val="tx2"/>
                </a:solidFill>
                <a:latin typeface="Saar" panose="00000500000000000000" pitchFamily="2" charset="0"/>
              </a:rPr>
              <a:t>Zweig (MINT)</a:t>
            </a:r>
          </a:p>
        </p:txBody>
      </p:sp>
      <p:grpSp>
        <p:nvGrpSpPr>
          <p:cNvPr id="10" name="Gruppieren 9"/>
          <p:cNvGrpSpPr/>
          <p:nvPr/>
        </p:nvGrpSpPr>
        <p:grpSpPr>
          <a:xfrm>
            <a:off x="409575" y="1309724"/>
            <a:ext cx="4106012" cy="4828095"/>
            <a:chOff x="409575" y="1309724"/>
            <a:chExt cx="4106012" cy="4828095"/>
          </a:xfrm>
        </p:grpSpPr>
        <p:sp>
          <p:nvSpPr>
            <p:cNvPr id="10242" name="Rectangle 23"/>
            <p:cNvSpPr>
              <a:spLocks noChangeArrowheads="1"/>
            </p:cNvSpPr>
            <p:nvPr/>
          </p:nvSpPr>
          <p:spPr bwMode="auto">
            <a:xfrm>
              <a:off x="418305" y="1309724"/>
              <a:ext cx="4097282" cy="4828095"/>
            </a:xfrm>
            <a:prstGeom prst="rect">
              <a:avLst/>
            </a:prstGeom>
            <a:solidFill>
              <a:schemeClr val="accent5">
                <a:lumMod val="20000"/>
                <a:lumOff val="80000"/>
                <a:alpha val="59999"/>
              </a:schemeClr>
            </a:solidFill>
            <a:ln>
              <a:noFill/>
            </a:ln>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10262" name="Text Box 8"/>
            <p:cNvSpPr txBox="1">
              <a:spLocks noChangeArrowheads="1"/>
            </p:cNvSpPr>
            <p:nvPr/>
          </p:nvSpPr>
          <p:spPr bwMode="auto">
            <a:xfrm>
              <a:off x="409575" y="1341734"/>
              <a:ext cx="2510624" cy="369332"/>
            </a:xfrm>
            <a:prstGeom prst="rect">
              <a:avLst/>
            </a:prstGeom>
            <a:solidFill>
              <a:schemeClr val="accent5">
                <a:lumMod val="40000"/>
                <a:lumOff val="60000"/>
              </a:schemeClr>
            </a:solidFill>
            <a:ln>
              <a:noFill/>
            </a:ln>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800" b="1" dirty="0">
                  <a:solidFill>
                    <a:schemeClr val="tx2"/>
                  </a:solidFill>
                  <a:latin typeface="Saar" panose="00000500000000000000" pitchFamily="2" charset="0"/>
                </a:rPr>
                <a:t>Gemeinschaftsschule</a:t>
              </a:r>
            </a:p>
          </p:txBody>
        </p:sp>
        <p:sp>
          <p:nvSpPr>
            <p:cNvPr id="21" name="Text Box 7"/>
            <p:cNvSpPr txBox="1">
              <a:spLocks noChangeArrowheads="1"/>
            </p:cNvSpPr>
            <p:nvPr/>
          </p:nvSpPr>
          <p:spPr bwMode="auto">
            <a:xfrm>
              <a:off x="861230" y="1751471"/>
              <a:ext cx="3211433" cy="52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eaLnBrk="0" hangingPunct="0">
                <a:tabLst>
                  <a:tab pos="8074025" algn="r"/>
                </a:tabLst>
                <a:defRPr sz="900">
                  <a:solidFill>
                    <a:schemeClr val="tx1"/>
                  </a:solidFill>
                  <a:latin typeface="Frutiger 45 Light" pitchFamily="34" charset="0"/>
                  <a:ea typeface="Geneva" pitchFamily="47" charset="-128"/>
                </a:defRPr>
              </a:lvl1pPr>
              <a:lvl2pPr marL="742950" indent="-285750" eaLnBrk="0" hangingPunct="0">
                <a:tabLst>
                  <a:tab pos="8074025" algn="r"/>
                </a:tabLst>
                <a:defRPr sz="900">
                  <a:solidFill>
                    <a:schemeClr val="tx1"/>
                  </a:solidFill>
                  <a:latin typeface="Frutiger 45 Light" pitchFamily="34" charset="0"/>
                  <a:ea typeface="Geneva" pitchFamily="47" charset="-128"/>
                </a:defRPr>
              </a:lvl2pPr>
              <a:lvl3pPr marL="1143000" indent="-228600" eaLnBrk="0" hangingPunct="0">
                <a:tabLst>
                  <a:tab pos="8074025" algn="r"/>
                </a:tabLst>
                <a:defRPr sz="900">
                  <a:solidFill>
                    <a:schemeClr val="tx1"/>
                  </a:solidFill>
                  <a:latin typeface="Frutiger 45 Light" pitchFamily="34" charset="0"/>
                  <a:ea typeface="Geneva" pitchFamily="47" charset="-128"/>
                </a:defRPr>
              </a:lvl3pPr>
              <a:lvl4pPr marL="1600200" indent="-228600" eaLnBrk="0" hangingPunct="0">
                <a:tabLst>
                  <a:tab pos="8074025" algn="r"/>
                </a:tabLst>
                <a:defRPr sz="900">
                  <a:solidFill>
                    <a:schemeClr val="tx1"/>
                  </a:solidFill>
                  <a:latin typeface="Frutiger 45 Light" pitchFamily="34" charset="0"/>
                  <a:ea typeface="Geneva" pitchFamily="47" charset="-128"/>
                </a:defRPr>
              </a:lvl4pPr>
              <a:lvl5pPr marL="2057400" indent="-228600" eaLnBrk="0" hangingPunct="0">
                <a:tabLst>
                  <a:tab pos="8074025" algn="r"/>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9pPr>
            </a:lstStyle>
            <a:p>
              <a:pPr algn="ctr" eaLnBrk="1" hangingPunct="1"/>
              <a:r>
                <a:rPr lang="de-DE" altLang="de-DE" sz="1400" dirty="0">
                  <a:solidFill>
                    <a:schemeClr val="tx2"/>
                  </a:solidFill>
                  <a:latin typeface="Saar" panose="00000500000000000000" pitchFamily="2" charset="0"/>
                </a:rPr>
                <a:t>Wahlmöglichkeit </a:t>
              </a:r>
            </a:p>
            <a:p>
              <a:pPr algn="ctr" eaLnBrk="1" hangingPunct="1"/>
              <a:r>
                <a:rPr lang="de-DE" altLang="de-DE" sz="1400" dirty="0">
                  <a:solidFill>
                    <a:schemeClr val="tx2"/>
                  </a:solidFill>
                  <a:latin typeface="Saar" panose="00000500000000000000" pitchFamily="2" charset="0"/>
                </a:rPr>
                <a:t>je nach Profil und Angebot der Schule</a:t>
              </a:r>
            </a:p>
          </p:txBody>
        </p:sp>
        <p:sp>
          <p:nvSpPr>
            <p:cNvPr id="23" name="Textfeld 22"/>
            <p:cNvSpPr txBox="1"/>
            <p:nvPr/>
          </p:nvSpPr>
          <p:spPr>
            <a:xfrm>
              <a:off x="476181" y="2348880"/>
              <a:ext cx="3981531" cy="1394893"/>
            </a:xfrm>
            <a:prstGeom prst="roundRect">
              <a:avLst>
                <a:gd name="adj" fmla="val 15978"/>
              </a:avLst>
            </a:prstGeom>
            <a:noFill/>
            <a:ln>
              <a:solidFill>
                <a:schemeClr val="accent5">
                  <a:lumMod val="75000"/>
                </a:schemeClr>
              </a:solidFill>
            </a:ln>
          </p:spPr>
          <p:txBody>
            <a:bodyPr wrap="square" rtlCol="0">
              <a:spAutoFit/>
            </a:bodyPr>
            <a:lstStyle/>
            <a:p>
              <a:pPr algn="ctr">
                <a:lnSpc>
                  <a:spcPct val="105000"/>
                </a:lnSpc>
              </a:pPr>
              <a:r>
                <a:rPr lang="de-DE" altLang="de-DE" sz="1600" b="1" dirty="0">
                  <a:solidFill>
                    <a:schemeClr val="tx2"/>
                  </a:solidFill>
                  <a:latin typeface="Saar" panose="00000500000000000000" pitchFamily="2" charset="0"/>
                  <a:ea typeface="Geneva" pitchFamily="47" charset="-128"/>
                </a:rPr>
                <a:t>ab Klassenstufe 7</a:t>
              </a:r>
            </a:p>
            <a:p>
              <a:pPr algn="ctr">
                <a:lnSpc>
                  <a:spcPct val="105000"/>
                </a:lnSpc>
              </a:pPr>
              <a:endParaRPr lang="de-DE" altLang="de-DE" sz="700" b="1" dirty="0">
                <a:solidFill>
                  <a:schemeClr val="tx2"/>
                </a:solidFill>
                <a:latin typeface="Saar" panose="00000500000000000000" pitchFamily="2" charset="0"/>
              </a:endParaRPr>
            </a:p>
            <a:p>
              <a:pPr algn="ctr">
                <a:lnSpc>
                  <a:spcPct val="105000"/>
                </a:lnSpc>
              </a:pPr>
              <a:r>
                <a:rPr lang="de-DE" altLang="de-DE" b="1" dirty="0">
                  <a:solidFill>
                    <a:schemeClr val="tx2"/>
                  </a:solidFill>
                  <a:latin typeface="Saar" panose="00000500000000000000" pitchFamily="2" charset="0"/>
                </a:rPr>
                <a:t>Profilbereich (WPB)</a:t>
              </a:r>
              <a:endParaRPr lang="de-DE" altLang="de-DE" dirty="0">
                <a:solidFill>
                  <a:schemeClr val="tx2"/>
                </a:solidFill>
                <a:latin typeface="Saar" panose="00000500000000000000" pitchFamily="2" charset="0"/>
              </a:endParaRPr>
            </a:p>
            <a:p>
              <a:pPr algn="ctr">
                <a:lnSpc>
                  <a:spcPct val="105000"/>
                </a:lnSpc>
              </a:pPr>
              <a:r>
                <a:rPr lang="de-DE" altLang="de-DE" sz="1600" b="1" dirty="0">
                  <a:solidFill>
                    <a:schemeClr val="tx2"/>
                  </a:solidFill>
                  <a:latin typeface="Saar" panose="00000500000000000000" pitchFamily="2" charset="0"/>
                </a:rPr>
                <a:t>Zweite Fremdsprache </a:t>
              </a:r>
              <a:r>
                <a:rPr lang="de-DE" altLang="de-DE" sz="1600" dirty="0">
                  <a:solidFill>
                    <a:schemeClr val="tx2"/>
                  </a:solidFill>
                  <a:latin typeface="Saar" panose="00000500000000000000" pitchFamily="2" charset="0"/>
                  <a:ea typeface="Geneva" pitchFamily="47" charset="-128"/>
                </a:rPr>
                <a:t>oder</a:t>
              </a:r>
              <a:br>
                <a:rPr lang="de-DE" altLang="de-DE" sz="1600" dirty="0">
                  <a:solidFill>
                    <a:schemeClr val="tx2"/>
                  </a:solidFill>
                  <a:latin typeface="Saar" panose="00000500000000000000" pitchFamily="2" charset="0"/>
                  <a:ea typeface="Geneva" pitchFamily="47" charset="-128"/>
                </a:rPr>
              </a:br>
              <a:r>
                <a:rPr lang="de-DE" altLang="de-DE" sz="1600" b="1" dirty="0">
                  <a:solidFill>
                    <a:schemeClr val="tx2"/>
                  </a:solidFill>
                  <a:latin typeface="Saar" panose="00000500000000000000" pitchFamily="2" charset="0"/>
                </a:rPr>
                <a:t>Profilfach</a:t>
              </a:r>
            </a:p>
          </p:txBody>
        </p:sp>
        <p:sp>
          <p:nvSpPr>
            <p:cNvPr id="24" name="Textfeld 23"/>
            <p:cNvSpPr txBox="1"/>
            <p:nvPr/>
          </p:nvSpPr>
          <p:spPr>
            <a:xfrm>
              <a:off x="476181" y="3861048"/>
              <a:ext cx="3981531" cy="2121453"/>
            </a:xfrm>
            <a:prstGeom prst="roundRect">
              <a:avLst>
                <a:gd name="adj" fmla="val 15978"/>
              </a:avLst>
            </a:prstGeom>
            <a:noFill/>
            <a:ln>
              <a:solidFill>
                <a:schemeClr val="accent5">
                  <a:lumMod val="75000"/>
                </a:schemeClr>
              </a:solidFill>
            </a:ln>
          </p:spPr>
          <p:txBody>
            <a:bodyPr wrap="square" rtlCol="0">
              <a:spAutoFit/>
            </a:bodyPr>
            <a:lstStyle/>
            <a:p>
              <a:pPr>
                <a:lnSpc>
                  <a:spcPct val="105000"/>
                </a:lnSpc>
              </a:pPr>
              <a:r>
                <a:rPr lang="de-DE" altLang="de-DE" b="1" dirty="0">
                  <a:solidFill>
                    <a:schemeClr val="tx2"/>
                  </a:solidFill>
                  <a:latin typeface="Saar" panose="00000500000000000000" pitchFamily="2" charset="0"/>
                  <a:ea typeface="Geneva" pitchFamily="47" charset="-128"/>
                </a:rPr>
                <a:t>Profilfächer je nach Schule, z. B.</a:t>
              </a:r>
            </a:p>
            <a:p>
              <a:pPr marL="285750" indent="-285750">
                <a:lnSpc>
                  <a:spcPct val="105000"/>
                </a:lnSpc>
                <a:buFont typeface="Arial" panose="020B0604020202020204" pitchFamily="34" charset="0"/>
                <a:buChar char="•"/>
              </a:pPr>
              <a:r>
                <a:rPr lang="de-DE" altLang="de-DE" sz="1600" dirty="0">
                  <a:solidFill>
                    <a:schemeClr val="tx2"/>
                  </a:solidFill>
                  <a:latin typeface="Saar" panose="00000500000000000000" pitchFamily="2" charset="0"/>
                  <a:ea typeface="Geneva" pitchFamily="47" charset="-128"/>
                </a:rPr>
                <a:t>Fit </a:t>
              </a:r>
              <a:r>
                <a:rPr lang="de-DE" altLang="de-DE" sz="1600" dirty="0" err="1">
                  <a:solidFill>
                    <a:schemeClr val="tx2"/>
                  </a:solidFill>
                  <a:latin typeface="Saar" panose="00000500000000000000" pitchFamily="2" charset="0"/>
                  <a:ea typeface="Geneva" pitchFamily="47" charset="-128"/>
                </a:rPr>
                <a:t>for</a:t>
              </a:r>
              <a:r>
                <a:rPr lang="de-DE" altLang="de-DE" sz="1600" dirty="0">
                  <a:solidFill>
                    <a:schemeClr val="tx2"/>
                  </a:solidFill>
                  <a:latin typeface="Saar" panose="00000500000000000000" pitchFamily="2" charset="0"/>
                  <a:ea typeface="Geneva" pitchFamily="47" charset="-128"/>
                </a:rPr>
                <a:t> Future: Perspektive Beruf</a:t>
              </a:r>
            </a:p>
            <a:p>
              <a:pPr marL="285750" indent="-285750">
                <a:lnSpc>
                  <a:spcPct val="105000"/>
                </a:lnSpc>
                <a:buFont typeface="Arial" panose="020B0604020202020204" pitchFamily="34" charset="0"/>
                <a:buChar char="•"/>
              </a:pPr>
              <a:r>
                <a:rPr lang="de-DE" altLang="de-DE" sz="1600" dirty="0">
                  <a:solidFill>
                    <a:schemeClr val="tx2"/>
                  </a:solidFill>
                  <a:latin typeface="Saar" panose="00000500000000000000" pitchFamily="2" charset="0"/>
                  <a:ea typeface="Geneva" pitchFamily="47" charset="-128"/>
                </a:rPr>
                <a:t>Kultur und Medien</a:t>
              </a:r>
            </a:p>
            <a:p>
              <a:pPr marL="285750" indent="-285750">
                <a:lnSpc>
                  <a:spcPct val="105000"/>
                </a:lnSpc>
                <a:buFont typeface="Arial" panose="020B0604020202020204" pitchFamily="34" charset="0"/>
                <a:buChar char="•"/>
              </a:pPr>
              <a:r>
                <a:rPr lang="de-DE" altLang="de-DE" sz="1600" dirty="0">
                  <a:solidFill>
                    <a:schemeClr val="tx2"/>
                  </a:solidFill>
                  <a:latin typeface="Saar" panose="00000500000000000000" pitchFamily="2" charset="0"/>
                  <a:ea typeface="Geneva" pitchFamily="47" charset="-128"/>
                </a:rPr>
                <a:t>Darstellendes Spiel</a:t>
              </a:r>
            </a:p>
            <a:p>
              <a:pPr marL="285750" indent="-285750">
                <a:lnSpc>
                  <a:spcPct val="105000"/>
                </a:lnSpc>
                <a:buFont typeface="Arial" panose="020B0604020202020204" pitchFamily="34" charset="0"/>
                <a:buChar char="•"/>
              </a:pPr>
              <a:r>
                <a:rPr lang="de-DE" altLang="de-DE" sz="1600" dirty="0">
                  <a:solidFill>
                    <a:schemeClr val="tx2"/>
                  </a:solidFill>
                  <a:latin typeface="Saar" panose="00000500000000000000" pitchFamily="2" charset="0"/>
                  <a:ea typeface="Geneva" pitchFamily="47" charset="-128"/>
                </a:rPr>
                <a:t>Natur und Umwelt - Nachhaltigkeit</a:t>
              </a:r>
            </a:p>
            <a:p>
              <a:pPr marL="285750" indent="-285750">
                <a:lnSpc>
                  <a:spcPct val="105000"/>
                </a:lnSpc>
                <a:buFont typeface="Arial" panose="020B0604020202020204" pitchFamily="34" charset="0"/>
                <a:buChar char="•"/>
              </a:pPr>
              <a:r>
                <a:rPr lang="de-DE" altLang="de-DE" sz="1600" dirty="0">
                  <a:solidFill>
                    <a:schemeClr val="tx2"/>
                  </a:solidFill>
                  <a:latin typeface="Saar" panose="00000500000000000000" pitchFamily="2" charset="0"/>
                  <a:ea typeface="Geneva" pitchFamily="47" charset="-128"/>
                </a:rPr>
                <a:t>Sport, Gesundheit und Ernährung</a:t>
              </a:r>
            </a:p>
            <a:p>
              <a:pPr marL="285750" indent="-285750">
                <a:lnSpc>
                  <a:spcPct val="105000"/>
                </a:lnSpc>
                <a:buFont typeface="Arial" panose="020B0604020202020204" pitchFamily="34" charset="0"/>
                <a:buChar char="•"/>
              </a:pPr>
              <a:r>
                <a:rPr lang="de-DE" altLang="de-DE" sz="1600" dirty="0">
                  <a:solidFill>
                    <a:schemeClr val="tx2"/>
                  </a:solidFill>
                  <a:latin typeface="Saar" panose="00000500000000000000" pitchFamily="2" charset="0"/>
                  <a:ea typeface="Geneva" pitchFamily="47" charset="-128"/>
                </a:rPr>
                <a:t>„Blaulicht“</a:t>
              </a:r>
            </a:p>
          </p:txBody>
        </p:sp>
      </p:grpSp>
      <p:sp>
        <p:nvSpPr>
          <p:cNvPr id="3" name="Titel 2"/>
          <p:cNvSpPr>
            <a:spLocks noGrp="1"/>
          </p:cNvSpPr>
          <p:nvPr>
            <p:ph type="title"/>
          </p:nvPr>
        </p:nvSpPr>
        <p:spPr/>
        <p:txBody>
          <a:bodyPr/>
          <a:lstStyle/>
          <a:p>
            <a:r>
              <a:rPr lang="de-DE" dirty="0"/>
              <a:t>Fremdsprachenlernen und Profilbildung</a:t>
            </a:r>
          </a:p>
        </p:txBody>
      </p:sp>
    </p:spTree>
    <p:extLst>
      <p:ext uri="{BB962C8B-B14F-4D97-AF65-F5344CB8AC3E}">
        <p14:creationId xmlns:p14="http://schemas.microsoft.com/office/powerpoint/2010/main" val="417350963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Weitere Informationen zum Fächerkanon</a:t>
            </a:r>
          </a:p>
        </p:txBody>
      </p:sp>
      <p:sp>
        <p:nvSpPr>
          <p:cNvPr id="4" name="Datumsplatzhalter 3"/>
          <p:cNvSpPr>
            <a:spLocks noGrp="1"/>
          </p:cNvSpPr>
          <p:nvPr>
            <p:ph type="dt" sz="half" idx="10"/>
          </p:nvPr>
        </p:nvSpPr>
        <p:spPr/>
        <p:txBody>
          <a:bodyPr/>
          <a:lstStyle/>
          <a:p>
            <a:pPr>
              <a:defRPr/>
            </a:pPr>
            <a:fld id="{E8D44C40-61AF-4CEF-8F97-CE963309D56A}" type="datetime1">
              <a:rPr lang="de-DE" smtClean="0"/>
              <a:pPr>
                <a:defRPr/>
              </a:pPr>
              <a:t>13.11.2025</a:t>
            </a:fld>
            <a:endParaRPr lang="de-DE" dirty="0"/>
          </a:p>
        </p:txBody>
      </p:sp>
      <p:sp>
        <p:nvSpPr>
          <p:cNvPr id="5" name="Rectangle 25"/>
          <p:cNvSpPr>
            <a:spLocks noChangeArrowheads="1"/>
          </p:cNvSpPr>
          <p:nvPr/>
        </p:nvSpPr>
        <p:spPr bwMode="auto">
          <a:xfrm>
            <a:off x="4622291" y="1303087"/>
            <a:ext cx="4080266" cy="4834732"/>
          </a:xfrm>
          <a:prstGeom prst="rect">
            <a:avLst/>
          </a:prstGeom>
          <a:solidFill>
            <a:schemeClr val="accent3">
              <a:lumMod val="20000"/>
              <a:lumOff val="80000"/>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6" name="Text Box 8"/>
          <p:cNvSpPr txBox="1">
            <a:spLocks noChangeArrowheads="1"/>
          </p:cNvSpPr>
          <p:nvPr/>
        </p:nvSpPr>
        <p:spPr bwMode="auto">
          <a:xfrm>
            <a:off x="4613894" y="1331476"/>
            <a:ext cx="1470274" cy="369332"/>
          </a:xfrm>
          <a:prstGeom prst="rect">
            <a:avLst/>
          </a:prstGeom>
          <a:solidFill>
            <a:schemeClr val="accent3">
              <a:lumMod val="40000"/>
              <a:lumOff val="60000"/>
            </a:schemeClr>
          </a:solidFill>
          <a:ln>
            <a:noFill/>
          </a:ln>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800" b="1" dirty="0">
                <a:solidFill>
                  <a:schemeClr val="tx2"/>
                </a:solidFill>
                <a:latin typeface="Saar" panose="00000500000000000000" pitchFamily="2" charset="0"/>
              </a:rPr>
              <a:t>Gymnasium</a:t>
            </a:r>
          </a:p>
        </p:txBody>
      </p:sp>
      <p:grpSp>
        <p:nvGrpSpPr>
          <p:cNvPr id="7" name="Gruppieren 6"/>
          <p:cNvGrpSpPr/>
          <p:nvPr/>
        </p:nvGrpSpPr>
        <p:grpSpPr>
          <a:xfrm>
            <a:off x="409575" y="1309724"/>
            <a:ext cx="8243614" cy="4828095"/>
            <a:chOff x="409575" y="1309724"/>
            <a:chExt cx="8243614" cy="4828095"/>
          </a:xfrm>
        </p:grpSpPr>
        <p:sp>
          <p:nvSpPr>
            <p:cNvPr id="8" name="Rectangle 23"/>
            <p:cNvSpPr>
              <a:spLocks noChangeArrowheads="1"/>
            </p:cNvSpPr>
            <p:nvPr/>
          </p:nvSpPr>
          <p:spPr bwMode="auto">
            <a:xfrm>
              <a:off x="418305" y="1309724"/>
              <a:ext cx="4097282" cy="4828095"/>
            </a:xfrm>
            <a:prstGeom prst="rect">
              <a:avLst/>
            </a:prstGeom>
            <a:solidFill>
              <a:schemeClr val="accent5">
                <a:lumMod val="20000"/>
                <a:lumOff val="80000"/>
                <a:alpha val="59999"/>
              </a:schemeClr>
            </a:solidFill>
            <a:ln>
              <a:noFill/>
            </a:ln>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9" name="Text Box 8"/>
            <p:cNvSpPr txBox="1">
              <a:spLocks noChangeArrowheads="1"/>
            </p:cNvSpPr>
            <p:nvPr/>
          </p:nvSpPr>
          <p:spPr bwMode="auto">
            <a:xfrm>
              <a:off x="409575" y="1341734"/>
              <a:ext cx="2510624" cy="369332"/>
            </a:xfrm>
            <a:prstGeom prst="rect">
              <a:avLst/>
            </a:prstGeom>
            <a:solidFill>
              <a:schemeClr val="accent5">
                <a:lumMod val="40000"/>
                <a:lumOff val="60000"/>
              </a:schemeClr>
            </a:solidFill>
            <a:ln>
              <a:noFill/>
            </a:ln>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800" b="1" dirty="0">
                  <a:solidFill>
                    <a:schemeClr val="tx2"/>
                  </a:solidFill>
                  <a:latin typeface="Saar" panose="00000500000000000000" pitchFamily="2" charset="0"/>
                </a:rPr>
                <a:t>Gemeinschaftsschule</a:t>
              </a:r>
            </a:p>
          </p:txBody>
        </p:sp>
        <p:sp>
          <p:nvSpPr>
            <p:cNvPr id="11" name="Textfeld 10"/>
            <p:cNvSpPr txBox="1"/>
            <p:nvPr/>
          </p:nvSpPr>
          <p:spPr>
            <a:xfrm>
              <a:off x="476180" y="2124112"/>
              <a:ext cx="3981531" cy="827822"/>
            </a:xfrm>
            <a:prstGeom prst="roundRect">
              <a:avLst>
                <a:gd name="adj" fmla="val 15978"/>
              </a:avLst>
            </a:prstGeom>
            <a:noFill/>
            <a:ln>
              <a:solidFill>
                <a:schemeClr val="accent5">
                  <a:lumMod val="75000"/>
                </a:schemeClr>
              </a:solidFill>
            </a:ln>
          </p:spPr>
          <p:txBody>
            <a:bodyPr wrap="square" rtlCol="0">
              <a:spAutoFit/>
            </a:bodyPr>
            <a:lstStyle/>
            <a:p>
              <a:pPr algn="ctr">
                <a:lnSpc>
                  <a:spcPct val="105000"/>
                </a:lnSpc>
              </a:pPr>
              <a:r>
                <a:rPr lang="de-DE" altLang="de-DE" sz="1600" b="1" dirty="0">
                  <a:solidFill>
                    <a:schemeClr val="tx2"/>
                  </a:solidFill>
                  <a:latin typeface="Saar" panose="00000500000000000000" pitchFamily="2" charset="0"/>
                  <a:ea typeface="Geneva" pitchFamily="47" charset="-128"/>
                </a:rPr>
                <a:t>ab Klassenstufe 7</a:t>
              </a:r>
            </a:p>
            <a:p>
              <a:pPr algn="ctr">
                <a:lnSpc>
                  <a:spcPct val="105000"/>
                </a:lnSpc>
              </a:pPr>
              <a:endParaRPr lang="de-DE" altLang="de-DE" sz="700" b="1" dirty="0">
                <a:solidFill>
                  <a:schemeClr val="tx2"/>
                </a:solidFill>
                <a:latin typeface="Saar" panose="00000500000000000000" pitchFamily="2" charset="0"/>
              </a:endParaRPr>
            </a:p>
            <a:p>
              <a:pPr algn="ctr">
                <a:lnSpc>
                  <a:spcPct val="105000"/>
                </a:lnSpc>
              </a:pPr>
              <a:r>
                <a:rPr lang="de-DE" altLang="de-DE" b="1" dirty="0">
                  <a:solidFill>
                    <a:schemeClr val="tx2"/>
                  </a:solidFill>
                  <a:latin typeface="Saar" panose="00000500000000000000" pitchFamily="2" charset="0"/>
                </a:rPr>
                <a:t>Pflichtfach Informatik</a:t>
              </a:r>
              <a:endParaRPr lang="de-DE" altLang="de-DE" sz="1600" b="1" dirty="0">
                <a:solidFill>
                  <a:schemeClr val="tx2"/>
                </a:solidFill>
                <a:latin typeface="Saar" panose="00000500000000000000" pitchFamily="2" charset="0"/>
                <a:ea typeface="Geneva" pitchFamily="47" charset="-128"/>
              </a:endParaRPr>
            </a:p>
          </p:txBody>
        </p:sp>
        <p:sp>
          <p:nvSpPr>
            <p:cNvPr id="14" name="Textfeld 13"/>
            <p:cNvSpPr txBox="1"/>
            <p:nvPr/>
          </p:nvSpPr>
          <p:spPr>
            <a:xfrm>
              <a:off x="4671658" y="2124112"/>
              <a:ext cx="3981531" cy="827822"/>
            </a:xfrm>
            <a:prstGeom prst="roundRect">
              <a:avLst>
                <a:gd name="adj" fmla="val 15978"/>
              </a:avLst>
            </a:prstGeom>
            <a:noFill/>
            <a:ln>
              <a:solidFill>
                <a:schemeClr val="accent3">
                  <a:lumMod val="75000"/>
                </a:schemeClr>
              </a:solidFill>
            </a:ln>
          </p:spPr>
          <p:txBody>
            <a:bodyPr wrap="square" rtlCol="0">
              <a:spAutoFit/>
            </a:bodyPr>
            <a:lstStyle/>
            <a:p>
              <a:pPr algn="ctr">
                <a:lnSpc>
                  <a:spcPct val="105000"/>
                </a:lnSpc>
              </a:pPr>
              <a:r>
                <a:rPr lang="de-DE" altLang="de-DE" sz="1600" b="1" dirty="0">
                  <a:solidFill>
                    <a:schemeClr val="tx2"/>
                  </a:solidFill>
                  <a:latin typeface="Saar" panose="00000500000000000000" pitchFamily="2" charset="0"/>
                  <a:ea typeface="Geneva" pitchFamily="47" charset="-128"/>
                </a:rPr>
                <a:t>ab Klassenstufe 7</a:t>
              </a:r>
            </a:p>
            <a:p>
              <a:pPr algn="ctr">
                <a:lnSpc>
                  <a:spcPct val="105000"/>
                </a:lnSpc>
              </a:pPr>
              <a:endParaRPr lang="de-DE" altLang="de-DE" sz="700" b="1" dirty="0">
                <a:solidFill>
                  <a:schemeClr val="tx2"/>
                </a:solidFill>
                <a:latin typeface="Saar" panose="00000500000000000000" pitchFamily="2" charset="0"/>
              </a:endParaRPr>
            </a:p>
            <a:p>
              <a:pPr algn="ctr">
                <a:lnSpc>
                  <a:spcPct val="105000"/>
                </a:lnSpc>
              </a:pPr>
              <a:r>
                <a:rPr lang="de-DE" altLang="de-DE" b="1" dirty="0">
                  <a:solidFill>
                    <a:schemeClr val="tx2"/>
                  </a:solidFill>
                  <a:latin typeface="Saar" panose="00000500000000000000" pitchFamily="2" charset="0"/>
                </a:rPr>
                <a:t>Pflichtfach Informatik</a:t>
              </a:r>
              <a:endParaRPr lang="de-DE" altLang="de-DE" sz="1600" b="1" dirty="0">
                <a:solidFill>
                  <a:schemeClr val="tx2"/>
                </a:solidFill>
                <a:latin typeface="Saar" panose="00000500000000000000" pitchFamily="2" charset="0"/>
                <a:ea typeface="Geneva" pitchFamily="47" charset="-128"/>
              </a:endParaRPr>
            </a:p>
          </p:txBody>
        </p:sp>
        <p:sp>
          <p:nvSpPr>
            <p:cNvPr id="15" name="Textfeld 14"/>
            <p:cNvSpPr txBox="1"/>
            <p:nvPr/>
          </p:nvSpPr>
          <p:spPr>
            <a:xfrm>
              <a:off x="476180" y="3023183"/>
              <a:ext cx="3981531" cy="1235404"/>
            </a:xfrm>
            <a:prstGeom prst="roundRect">
              <a:avLst>
                <a:gd name="adj" fmla="val 15978"/>
              </a:avLst>
            </a:prstGeom>
            <a:noFill/>
            <a:ln>
              <a:solidFill>
                <a:schemeClr val="accent5">
                  <a:lumMod val="75000"/>
                </a:schemeClr>
              </a:solidFill>
            </a:ln>
          </p:spPr>
          <p:txBody>
            <a:bodyPr wrap="square" rtlCol="0">
              <a:spAutoFit/>
            </a:bodyPr>
            <a:lstStyle/>
            <a:p>
              <a:pPr algn="ctr">
                <a:lnSpc>
                  <a:spcPct val="105000"/>
                </a:lnSpc>
              </a:pPr>
              <a:r>
                <a:rPr lang="de-DE" altLang="de-DE" sz="1600" b="1" dirty="0">
                  <a:solidFill>
                    <a:schemeClr val="tx2"/>
                  </a:solidFill>
                  <a:latin typeface="Saar" panose="00000500000000000000" pitchFamily="2" charset="0"/>
                  <a:ea typeface="Geneva" pitchFamily="47" charset="-128"/>
                </a:rPr>
                <a:t>Stärkung der Kernfächer Deutsch und Mathematik in den Klassenstufen 5 und 6 </a:t>
              </a:r>
              <a:r>
                <a:rPr lang="de-DE" altLang="de-DE" sz="1600" dirty="0">
                  <a:solidFill>
                    <a:schemeClr val="tx2"/>
                  </a:solidFill>
                  <a:latin typeface="Saar" panose="00000500000000000000" pitchFamily="2" charset="0"/>
                  <a:ea typeface="Geneva" pitchFamily="47" charset="-128"/>
                </a:rPr>
                <a:t>in der flexiblen Stundentafel der </a:t>
              </a:r>
              <a:r>
                <a:rPr lang="de-DE" altLang="de-DE" sz="1600" dirty="0" err="1">
                  <a:solidFill>
                    <a:schemeClr val="tx2"/>
                  </a:solidFill>
                  <a:latin typeface="Saar" panose="00000500000000000000" pitchFamily="2" charset="0"/>
                  <a:ea typeface="Geneva" pitchFamily="47" charset="-128"/>
                </a:rPr>
                <a:t>GemSVO</a:t>
              </a:r>
              <a:endParaRPr lang="de-DE" altLang="de-DE" sz="1600" dirty="0">
                <a:solidFill>
                  <a:schemeClr val="tx2"/>
                </a:solidFill>
                <a:latin typeface="Saar" panose="00000500000000000000" pitchFamily="2" charset="0"/>
                <a:ea typeface="Geneva" pitchFamily="47" charset="-128"/>
              </a:endParaRPr>
            </a:p>
          </p:txBody>
        </p:sp>
        <p:sp>
          <p:nvSpPr>
            <p:cNvPr id="16" name="Textfeld 15"/>
            <p:cNvSpPr txBox="1"/>
            <p:nvPr/>
          </p:nvSpPr>
          <p:spPr>
            <a:xfrm>
              <a:off x="4671658" y="3140903"/>
              <a:ext cx="3981531" cy="1518940"/>
            </a:xfrm>
            <a:prstGeom prst="roundRect">
              <a:avLst>
                <a:gd name="adj" fmla="val 15978"/>
              </a:avLst>
            </a:prstGeom>
            <a:noFill/>
            <a:ln>
              <a:solidFill>
                <a:schemeClr val="accent3">
                  <a:lumMod val="75000"/>
                </a:schemeClr>
              </a:solidFill>
            </a:ln>
          </p:spPr>
          <p:txBody>
            <a:bodyPr wrap="square" rtlCol="0">
              <a:spAutoFit/>
            </a:bodyPr>
            <a:lstStyle/>
            <a:p>
              <a:pPr algn="ctr">
                <a:lnSpc>
                  <a:spcPct val="105000"/>
                </a:lnSpc>
              </a:pPr>
              <a:r>
                <a:rPr lang="de-DE" sz="1600" b="1" dirty="0">
                  <a:solidFill>
                    <a:schemeClr val="tx2"/>
                  </a:solidFill>
                  <a:latin typeface="+mn-lt"/>
                  <a:cs typeface="Arial" panose="020B0604020202020204" pitchFamily="34" charset="0"/>
                </a:rPr>
                <a:t>Stärkung der Fächer Deutsch, Mathematik, Fremdsprachen, Sozialkunde, Sport und des Profilbereichs </a:t>
              </a:r>
              <a:r>
                <a:rPr lang="de-DE" sz="1600" dirty="0">
                  <a:solidFill>
                    <a:schemeClr val="tx2"/>
                  </a:solidFill>
                  <a:latin typeface="+mn-lt"/>
                  <a:cs typeface="Arial" panose="020B0604020202020204" pitchFamily="34" charset="0"/>
                </a:rPr>
                <a:t>durch die Umsetzung von G9</a:t>
              </a:r>
              <a:endParaRPr lang="de-DE" altLang="de-DE" sz="1600" b="1" dirty="0">
                <a:solidFill>
                  <a:schemeClr val="tx2"/>
                </a:solidFill>
                <a:latin typeface="+mn-lt"/>
                <a:ea typeface="Geneva" pitchFamily="47" charset="-128"/>
              </a:endParaRPr>
            </a:p>
          </p:txBody>
        </p:sp>
        <p:sp>
          <p:nvSpPr>
            <p:cNvPr id="17" name="Textfeld 16"/>
            <p:cNvSpPr txBox="1"/>
            <p:nvPr/>
          </p:nvSpPr>
          <p:spPr>
            <a:xfrm>
              <a:off x="4671658" y="4785884"/>
              <a:ext cx="3981531" cy="1235404"/>
            </a:xfrm>
            <a:prstGeom prst="roundRect">
              <a:avLst>
                <a:gd name="adj" fmla="val 15978"/>
              </a:avLst>
            </a:prstGeom>
            <a:noFill/>
            <a:ln>
              <a:solidFill>
                <a:schemeClr val="accent3">
                  <a:lumMod val="75000"/>
                </a:schemeClr>
              </a:solidFill>
            </a:ln>
          </p:spPr>
          <p:txBody>
            <a:bodyPr wrap="square" rtlCol="0">
              <a:spAutoFit/>
            </a:bodyPr>
            <a:lstStyle/>
            <a:p>
              <a:pPr algn="ctr">
                <a:lnSpc>
                  <a:spcPct val="105000"/>
                </a:lnSpc>
              </a:pPr>
              <a:r>
                <a:rPr lang="de-DE" sz="1600" b="1" dirty="0">
                  <a:solidFill>
                    <a:schemeClr val="tx2"/>
                  </a:solidFill>
                  <a:latin typeface="+mn-lt"/>
                  <a:cs typeface="Arial" panose="020B0604020202020204" pitchFamily="34" charset="0"/>
                </a:rPr>
                <a:t>Insgesamt 178 Jahreswochenstunden  </a:t>
              </a:r>
              <a:r>
                <a:rPr lang="de-DE" sz="1600" dirty="0">
                  <a:solidFill>
                    <a:schemeClr val="tx2"/>
                  </a:solidFill>
                  <a:latin typeface="+mn-lt"/>
                  <a:cs typeface="Arial" panose="020B0604020202020204" pitchFamily="34" charset="0"/>
                </a:rPr>
                <a:t>i.d.R. 28 Wochenstunden in 5,6,</a:t>
              </a:r>
              <a:br>
                <a:rPr lang="de-DE" sz="1600" dirty="0">
                  <a:solidFill>
                    <a:schemeClr val="tx2"/>
                  </a:solidFill>
                  <a:latin typeface="+mn-lt"/>
                  <a:cs typeface="Arial" panose="020B0604020202020204" pitchFamily="34" charset="0"/>
                </a:rPr>
              </a:br>
              <a:r>
                <a:rPr lang="de-DE" sz="1600" dirty="0">
                  <a:solidFill>
                    <a:schemeClr val="tx2"/>
                  </a:solidFill>
                  <a:latin typeface="+mn-lt"/>
                  <a:cs typeface="Arial" panose="020B0604020202020204" pitchFamily="34" charset="0"/>
                </a:rPr>
                <a:t>30 Wochenstunden in 7, 8, 9 und</a:t>
              </a:r>
              <a:br>
                <a:rPr lang="de-DE" sz="1600" dirty="0">
                  <a:solidFill>
                    <a:schemeClr val="tx2"/>
                  </a:solidFill>
                  <a:latin typeface="+mn-lt"/>
                  <a:cs typeface="Arial" panose="020B0604020202020204" pitchFamily="34" charset="0"/>
                </a:rPr>
              </a:br>
              <a:r>
                <a:rPr lang="de-DE" sz="1600" dirty="0">
                  <a:solidFill>
                    <a:schemeClr val="tx2"/>
                  </a:solidFill>
                  <a:latin typeface="+mn-lt"/>
                  <a:cs typeface="Arial" panose="020B0604020202020204" pitchFamily="34" charset="0"/>
                </a:rPr>
                <a:t>32 Wochenstunden in 10</a:t>
              </a:r>
              <a:endParaRPr lang="de-DE" altLang="de-DE" sz="1600" b="1" dirty="0">
                <a:solidFill>
                  <a:schemeClr val="tx2"/>
                </a:solidFill>
                <a:latin typeface="+mn-lt"/>
                <a:ea typeface="Geneva" pitchFamily="47" charset="-128"/>
              </a:endParaRPr>
            </a:p>
          </p:txBody>
        </p:sp>
        <p:sp>
          <p:nvSpPr>
            <p:cNvPr id="18" name="Textfeld 17"/>
            <p:cNvSpPr txBox="1"/>
            <p:nvPr/>
          </p:nvSpPr>
          <p:spPr>
            <a:xfrm>
              <a:off x="476180" y="4329836"/>
              <a:ext cx="3981531" cy="951869"/>
            </a:xfrm>
            <a:prstGeom prst="roundRect">
              <a:avLst>
                <a:gd name="adj" fmla="val 15978"/>
              </a:avLst>
            </a:prstGeom>
            <a:noFill/>
            <a:ln>
              <a:solidFill>
                <a:schemeClr val="accent5">
                  <a:lumMod val="75000"/>
                </a:schemeClr>
              </a:solidFill>
            </a:ln>
          </p:spPr>
          <p:txBody>
            <a:bodyPr wrap="square" rtlCol="0">
              <a:spAutoFit/>
            </a:bodyPr>
            <a:lstStyle/>
            <a:p>
              <a:pPr algn="ctr">
                <a:lnSpc>
                  <a:spcPct val="105000"/>
                </a:lnSpc>
              </a:pPr>
              <a:r>
                <a:rPr lang="de-DE" altLang="de-DE" sz="1600" b="1" dirty="0">
                  <a:solidFill>
                    <a:schemeClr val="tx2"/>
                  </a:solidFill>
                  <a:latin typeface="Saar" panose="00000500000000000000" pitchFamily="2" charset="0"/>
                  <a:ea typeface="Geneva" pitchFamily="47" charset="-128"/>
                </a:rPr>
                <a:t>Stärkung der Beruflichen Orientierung und der Demokratiebildung </a:t>
              </a:r>
              <a:r>
                <a:rPr lang="de-DE" altLang="de-DE" sz="1600" dirty="0">
                  <a:solidFill>
                    <a:schemeClr val="tx2"/>
                  </a:solidFill>
                  <a:latin typeface="Saar" panose="00000500000000000000" pitchFamily="2" charset="0"/>
                  <a:ea typeface="Geneva" pitchFamily="47" charset="-128"/>
                </a:rPr>
                <a:t>durch die neue </a:t>
              </a:r>
              <a:r>
                <a:rPr lang="de-DE" altLang="de-DE" sz="1600" dirty="0" err="1">
                  <a:solidFill>
                    <a:schemeClr val="tx2"/>
                  </a:solidFill>
                  <a:latin typeface="Saar" panose="00000500000000000000" pitchFamily="2" charset="0"/>
                  <a:ea typeface="Geneva" pitchFamily="47" charset="-128"/>
                </a:rPr>
                <a:t>GemsVO</a:t>
              </a:r>
              <a:endParaRPr lang="de-DE" altLang="de-DE" sz="1600" dirty="0">
                <a:solidFill>
                  <a:schemeClr val="tx2"/>
                </a:solidFill>
                <a:latin typeface="Saar" panose="00000500000000000000" pitchFamily="2" charset="0"/>
                <a:ea typeface="Geneva" pitchFamily="47" charset="-128"/>
              </a:endParaRPr>
            </a:p>
          </p:txBody>
        </p:sp>
        <p:sp>
          <p:nvSpPr>
            <p:cNvPr id="19" name="Textfeld 18"/>
            <p:cNvSpPr txBox="1"/>
            <p:nvPr/>
          </p:nvSpPr>
          <p:spPr>
            <a:xfrm>
              <a:off x="476180" y="5352954"/>
              <a:ext cx="3981531" cy="668334"/>
            </a:xfrm>
            <a:prstGeom prst="roundRect">
              <a:avLst>
                <a:gd name="adj" fmla="val 15978"/>
              </a:avLst>
            </a:prstGeom>
            <a:noFill/>
            <a:ln>
              <a:solidFill>
                <a:schemeClr val="accent5">
                  <a:lumMod val="75000"/>
                </a:schemeClr>
              </a:solidFill>
            </a:ln>
          </p:spPr>
          <p:txBody>
            <a:bodyPr wrap="square" rtlCol="0">
              <a:spAutoFit/>
            </a:bodyPr>
            <a:lstStyle/>
            <a:p>
              <a:pPr algn="ctr">
                <a:lnSpc>
                  <a:spcPct val="105000"/>
                </a:lnSpc>
              </a:pPr>
              <a:r>
                <a:rPr lang="de-DE" altLang="de-DE" sz="1600" b="1" dirty="0">
                  <a:solidFill>
                    <a:schemeClr val="tx2"/>
                  </a:solidFill>
                  <a:latin typeface="Saar" panose="00000500000000000000" pitchFamily="2" charset="0"/>
                  <a:ea typeface="Geneva" pitchFamily="47" charset="-128"/>
                </a:rPr>
                <a:t>Insgesamt 180 Jahreswochenstunden </a:t>
              </a:r>
              <a:r>
                <a:rPr lang="de-DE" altLang="de-DE" sz="1600" dirty="0">
                  <a:solidFill>
                    <a:schemeClr val="tx2"/>
                  </a:solidFill>
                  <a:latin typeface="Saar" panose="00000500000000000000" pitchFamily="2" charset="0"/>
                  <a:ea typeface="Geneva" pitchFamily="47" charset="-128"/>
                </a:rPr>
                <a:t>30 Wochenstunden in allen Jahrgängen</a:t>
              </a:r>
            </a:p>
          </p:txBody>
        </p:sp>
      </p:grpSp>
    </p:spTree>
    <p:extLst>
      <p:ext uri="{BB962C8B-B14F-4D97-AF65-F5344CB8AC3E}">
        <p14:creationId xmlns:p14="http://schemas.microsoft.com/office/powerpoint/2010/main" val="38153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Vertiefte Berufliche Orientierung</a:t>
            </a:r>
            <a:br>
              <a:rPr lang="de-DE" dirty="0"/>
            </a:br>
            <a:r>
              <a:rPr lang="de-DE" dirty="0"/>
              <a:t>praktisch – individuell - lebensnah</a:t>
            </a:r>
            <a:br>
              <a:rPr lang="de-DE" dirty="0"/>
            </a:br>
            <a:endParaRPr lang="de-DE" dirty="0"/>
          </a:p>
        </p:txBody>
      </p:sp>
      <p:sp>
        <p:nvSpPr>
          <p:cNvPr id="10" name="Inhaltsplatzhalter 9"/>
          <p:cNvSpPr>
            <a:spLocks noGrp="1"/>
          </p:cNvSpPr>
          <p:nvPr>
            <p:ph idx="1"/>
          </p:nvPr>
        </p:nvSpPr>
        <p:spPr>
          <a:xfrm>
            <a:off x="539750" y="1676400"/>
            <a:ext cx="8064500" cy="4560912"/>
          </a:xfrm>
          <a:solidFill>
            <a:schemeClr val="accent5">
              <a:lumMod val="20000"/>
              <a:lumOff val="80000"/>
            </a:schemeClr>
          </a:solidFill>
        </p:spPr>
        <p:txBody>
          <a:bodyPr/>
          <a:lstStyle/>
          <a:p>
            <a:pPr marL="0" indent="0">
              <a:buNone/>
            </a:pPr>
            <a:endParaRPr lang="de-DE" altLang="de-DE" sz="2000" dirty="0">
              <a:solidFill>
                <a:schemeClr val="tx2"/>
              </a:solidFill>
            </a:endParaRPr>
          </a:p>
          <a:p>
            <a:r>
              <a:rPr lang="de-DE" altLang="de-DE" sz="2000" b="1" dirty="0">
                <a:solidFill>
                  <a:schemeClr val="tx2"/>
                </a:solidFill>
              </a:rPr>
              <a:t>Berufliche Orientierung</a:t>
            </a:r>
            <a:r>
              <a:rPr lang="de-DE" altLang="de-DE" sz="2000" dirty="0">
                <a:solidFill>
                  <a:schemeClr val="tx2"/>
                </a:solidFill>
              </a:rPr>
              <a:t> in </a:t>
            </a:r>
            <a:r>
              <a:rPr lang="de-DE" altLang="de-DE" sz="2000" b="1" dirty="0">
                <a:solidFill>
                  <a:schemeClr val="tx2"/>
                </a:solidFill>
              </a:rPr>
              <a:t>allen</a:t>
            </a:r>
            <a:r>
              <a:rPr lang="de-DE" altLang="de-DE" sz="2000" dirty="0">
                <a:solidFill>
                  <a:schemeClr val="tx2"/>
                </a:solidFill>
              </a:rPr>
              <a:t> Klassenstufen, bereits ab Klasse 5</a:t>
            </a:r>
          </a:p>
          <a:p>
            <a:r>
              <a:rPr lang="de-DE" altLang="de-DE" sz="2000" dirty="0">
                <a:solidFill>
                  <a:schemeClr val="tx2"/>
                </a:solidFill>
              </a:rPr>
              <a:t>enge Einbeziehung der Erziehungsberechtigten</a:t>
            </a:r>
          </a:p>
          <a:p>
            <a:r>
              <a:rPr lang="de-DE" altLang="de-DE" sz="2000" dirty="0">
                <a:solidFill>
                  <a:schemeClr val="tx2"/>
                </a:solidFill>
              </a:rPr>
              <a:t>macht </a:t>
            </a:r>
            <a:r>
              <a:rPr lang="de-DE" altLang="de-DE" sz="2000" b="1" dirty="0">
                <a:solidFill>
                  <a:schemeClr val="tx2"/>
                </a:solidFill>
              </a:rPr>
              <a:t>Berufsfelder</a:t>
            </a:r>
            <a:r>
              <a:rPr lang="de-DE" altLang="de-DE" sz="2000" dirty="0">
                <a:solidFill>
                  <a:schemeClr val="tx2"/>
                </a:solidFill>
              </a:rPr>
              <a:t> sowohl für Jungen als auch für Mädchen zugänglich</a:t>
            </a:r>
          </a:p>
          <a:p>
            <a:r>
              <a:rPr lang="de-DE" altLang="de-DE" sz="2000" dirty="0">
                <a:solidFill>
                  <a:schemeClr val="tx2"/>
                </a:solidFill>
              </a:rPr>
              <a:t>die Präsentation des Praktikums ist </a:t>
            </a:r>
            <a:r>
              <a:rPr lang="de-DE" altLang="de-DE" sz="2000" b="1" dirty="0">
                <a:solidFill>
                  <a:schemeClr val="tx2"/>
                </a:solidFill>
              </a:rPr>
              <a:t>Teil der Abschlussprüfung </a:t>
            </a:r>
          </a:p>
          <a:p>
            <a:r>
              <a:rPr lang="de-DE" altLang="de-DE" sz="2000" dirty="0">
                <a:solidFill>
                  <a:schemeClr val="tx2"/>
                </a:solidFill>
              </a:rPr>
              <a:t>enge Zusammenarbeit mit außerschulischen Partnerinnen und Partnern</a:t>
            </a:r>
          </a:p>
          <a:p>
            <a:pPr marL="0" indent="0">
              <a:buNone/>
            </a:pPr>
            <a:r>
              <a:rPr lang="de-DE" altLang="de-DE" sz="2000" dirty="0">
                <a:solidFill>
                  <a:schemeClr val="tx2"/>
                </a:solidFill>
              </a:rPr>
              <a:t>Ziele:</a:t>
            </a:r>
          </a:p>
          <a:p>
            <a:r>
              <a:rPr lang="de-DE" altLang="de-DE" sz="2000" b="1" dirty="0">
                <a:solidFill>
                  <a:schemeClr val="tx2"/>
                </a:solidFill>
              </a:rPr>
              <a:t>Potenziale</a:t>
            </a:r>
            <a:r>
              <a:rPr lang="de-DE" altLang="de-DE" sz="2000" dirty="0">
                <a:solidFill>
                  <a:schemeClr val="tx2"/>
                </a:solidFill>
              </a:rPr>
              <a:t> erkennen – Talente fördern</a:t>
            </a:r>
          </a:p>
          <a:p>
            <a:r>
              <a:rPr lang="de-DE" altLang="de-DE" sz="2000" dirty="0">
                <a:solidFill>
                  <a:schemeClr val="tx2"/>
                </a:solidFill>
              </a:rPr>
              <a:t>zur </a:t>
            </a:r>
            <a:r>
              <a:rPr lang="de-DE" altLang="de-DE" sz="2000" b="1" dirty="0">
                <a:solidFill>
                  <a:schemeClr val="tx2"/>
                </a:solidFill>
              </a:rPr>
              <a:t>eigenverantwortlichen Berufswahl </a:t>
            </a:r>
            <a:r>
              <a:rPr lang="de-DE" altLang="de-DE" sz="2000" dirty="0">
                <a:solidFill>
                  <a:schemeClr val="tx2"/>
                </a:solidFill>
              </a:rPr>
              <a:t>befähigen</a:t>
            </a:r>
          </a:p>
          <a:p>
            <a:r>
              <a:rPr lang="de-DE" altLang="de-DE" sz="2000" dirty="0">
                <a:solidFill>
                  <a:schemeClr val="tx2"/>
                </a:solidFill>
              </a:rPr>
              <a:t>den </a:t>
            </a:r>
            <a:r>
              <a:rPr lang="de-DE" altLang="de-DE" sz="2000" b="1" dirty="0">
                <a:solidFill>
                  <a:schemeClr val="tx2"/>
                </a:solidFill>
              </a:rPr>
              <a:t>Übergang von der Schule in den Beruf </a:t>
            </a:r>
            <a:r>
              <a:rPr lang="de-DE" altLang="de-DE" sz="2000" dirty="0">
                <a:solidFill>
                  <a:schemeClr val="tx2"/>
                </a:solidFill>
              </a:rPr>
              <a:t>erfolgreich gestalten</a:t>
            </a:r>
          </a:p>
          <a:p>
            <a:r>
              <a:rPr lang="de-DE" altLang="de-DE" sz="2000" dirty="0">
                <a:solidFill>
                  <a:schemeClr val="tx2"/>
                </a:solidFill>
              </a:rPr>
              <a:t>Erziehung zum „Selbstmanagement“</a:t>
            </a:r>
          </a:p>
          <a:p>
            <a:endParaRPr lang="de-DE" altLang="de-DE" sz="1600" dirty="0">
              <a:solidFill>
                <a:srgbClr val="FF0000"/>
              </a:solidFill>
            </a:endParaRPr>
          </a:p>
          <a:p>
            <a:endParaRPr lang="de-DE" altLang="de-DE" sz="1600" dirty="0">
              <a:solidFill>
                <a:srgbClr val="000000"/>
              </a:solidFill>
            </a:endParaRPr>
          </a:p>
          <a:p>
            <a:endParaRPr lang="de-DE" altLang="de-DE" sz="1600" dirty="0">
              <a:solidFill>
                <a:srgbClr val="000000"/>
              </a:solidFill>
            </a:endParaRPr>
          </a:p>
          <a:p>
            <a:endParaRPr lang="de-DE" altLang="de-DE" sz="1600" dirty="0">
              <a:solidFill>
                <a:srgbClr val="000000"/>
              </a:solidFill>
            </a:endParaRPr>
          </a:p>
          <a:p>
            <a:endParaRPr lang="de-DE" dirty="0"/>
          </a:p>
        </p:txBody>
      </p:sp>
      <p:sp>
        <p:nvSpPr>
          <p:cNvPr id="14"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
        <p:nvSpPr>
          <p:cNvPr id="11" name="Rechteck 10"/>
          <p:cNvSpPr/>
          <p:nvPr/>
        </p:nvSpPr>
        <p:spPr>
          <a:xfrm>
            <a:off x="6093626" y="1303338"/>
            <a:ext cx="2510624" cy="369332"/>
          </a:xfrm>
          <a:prstGeom prst="rect">
            <a:avLst/>
          </a:prstGeom>
          <a:solidFill>
            <a:schemeClr val="accent5">
              <a:lumMod val="40000"/>
              <a:lumOff val="60000"/>
            </a:schemeClr>
          </a:solidFill>
        </p:spPr>
        <p:txBody>
          <a:bodyPr wrap="none">
            <a:spAutoFit/>
          </a:bodyPr>
          <a:lstStyle/>
          <a:p>
            <a:pPr>
              <a:spcBef>
                <a:spcPct val="20000"/>
              </a:spcBef>
            </a:pPr>
            <a:r>
              <a:rPr lang="de-DE" altLang="de-DE" b="1" dirty="0">
                <a:solidFill>
                  <a:schemeClr val="tx2"/>
                </a:solidFill>
                <a:latin typeface="Saar" panose="00000500000000000000" pitchFamily="2" charset="0"/>
              </a:rPr>
              <a:t>Gemeinschaftsschule</a:t>
            </a:r>
          </a:p>
        </p:txBody>
      </p:sp>
    </p:spTree>
    <p:extLst>
      <p:ext uri="{BB962C8B-B14F-4D97-AF65-F5344CB8AC3E}">
        <p14:creationId xmlns:p14="http://schemas.microsoft.com/office/powerpoint/2010/main" val="233226167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umsplatzhalter 3"/>
          <p:cNvSpPr txBox="1">
            <a:spLocks/>
          </p:cNvSpPr>
          <p:nvPr/>
        </p:nvSpPr>
        <p:spPr>
          <a:xfrm>
            <a:off x="539552" y="6381328"/>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solidFill>
                  <a:schemeClr val="tx2"/>
                </a:solidFill>
              </a:rPr>
              <a:pPr/>
              <a:t>13.11.2025</a:t>
            </a:fld>
            <a:endParaRPr lang="de-DE" sz="1000" dirty="0">
              <a:solidFill>
                <a:schemeClr val="tx2"/>
              </a:solidFill>
            </a:endParaRPr>
          </a:p>
        </p:txBody>
      </p:sp>
      <p:sp>
        <p:nvSpPr>
          <p:cNvPr id="2" name="Titel 1"/>
          <p:cNvSpPr>
            <a:spLocks noGrp="1"/>
          </p:cNvSpPr>
          <p:nvPr>
            <p:ph type="title"/>
          </p:nvPr>
        </p:nvSpPr>
        <p:spPr/>
        <p:txBody>
          <a:bodyPr/>
          <a:lstStyle/>
          <a:p>
            <a:r>
              <a:rPr lang="de-DE" dirty="0"/>
              <a:t>Bildungsziele und</a:t>
            </a:r>
            <a:br>
              <a:rPr lang="de-DE" dirty="0"/>
            </a:br>
            <a:r>
              <a:rPr lang="de-DE" dirty="0"/>
              <a:t>pädagogische Zielsetzung</a:t>
            </a:r>
          </a:p>
        </p:txBody>
      </p:sp>
      <p:sp>
        <p:nvSpPr>
          <p:cNvPr id="4" name="Inhaltsplatzhalter 3"/>
          <p:cNvSpPr>
            <a:spLocks noGrp="1"/>
          </p:cNvSpPr>
          <p:nvPr>
            <p:ph idx="1"/>
          </p:nvPr>
        </p:nvSpPr>
        <p:spPr/>
        <p:txBody>
          <a:bodyPr/>
          <a:lstStyle/>
          <a:p>
            <a:endParaRPr lang="de-DE"/>
          </a:p>
        </p:txBody>
      </p:sp>
      <p:sp>
        <p:nvSpPr>
          <p:cNvPr id="8" name="Rectangle 4"/>
          <p:cNvSpPr>
            <a:spLocks noChangeArrowheads="1"/>
          </p:cNvSpPr>
          <p:nvPr/>
        </p:nvSpPr>
        <p:spPr bwMode="auto">
          <a:xfrm>
            <a:off x="1475652" y="5012960"/>
            <a:ext cx="6696500" cy="864000"/>
          </a:xfrm>
          <a:prstGeom prst="rect">
            <a:avLst/>
          </a:prstGeom>
          <a:solidFill>
            <a:schemeClr val="accent4">
              <a:lumMod val="20000"/>
              <a:lumOff val="80000"/>
            </a:schemeClr>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400" dirty="0">
                <a:solidFill>
                  <a:schemeClr val="bg2">
                    <a:lumMod val="60000"/>
                    <a:lumOff val="40000"/>
                  </a:schemeClr>
                </a:solidFill>
                <a:latin typeface="+mn-lt"/>
              </a:rPr>
              <a:t>Grundschule</a:t>
            </a:r>
          </a:p>
        </p:txBody>
      </p:sp>
      <p:sp>
        <p:nvSpPr>
          <p:cNvPr id="9" name="Rectangle 5"/>
          <p:cNvSpPr>
            <a:spLocks noChangeArrowheads="1"/>
          </p:cNvSpPr>
          <p:nvPr/>
        </p:nvSpPr>
        <p:spPr bwMode="auto">
          <a:xfrm>
            <a:off x="5940152" y="3068960"/>
            <a:ext cx="2232000" cy="1944000"/>
          </a:xfrm>
          <a:prstGeom prst="rect">
            <a:avLst/>
          </a:prstGeom>
          <a:solidFill>
            <a:schemeClr val="accent3">
              <a:lumMod val="20000"/>
              <a:lumOff val="80000"/>
            </a:schemeClr>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200" dirty="0">
                <a:solidFill>
                  <a:schemeClr val="tx2"/>
                </a:solidFill>
                <a:latin typeface="+mn-lt"/>
              </a:rPr>
              <a:t>Gymnasium</a:t>
            </a:r>
          </a:p>
        </p:txBody>
      </p:sp>
      <p:sp>
        <p:nvSpPr>
          <p:cNvPr id="10" name="Rectangle 6"/>
          <p:cNvSpPr>
            <a:spLocks noChangeArrowheads="1"/>
          </p:cNvSpPr>
          <p:nvPr/>
        </p:nvSpPr>
        <p:spPr bwMode="auto">
          <a:xfrm>
            <a:off x="1475652" y="3068960"/>
            <a:ext cx="2232250" cy="1944000"/>
          </a:xfrm>
          <a:prstGeom prst="rect">
            <a:avLst/>
          </a:prstGeom>
          <a:solidFill>
            <a:schemeClr val="accent5">
              <a:lumMod val="20000"/>
              <a:lumOff val="80000"/>
            </a:schemeClr>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200" dirty="0">
                <a:solidFill>
                  <a:schemeClr val="bg2">
                    <a:lumMod val="60000"/>
                    <a:lumOff val="40000"/>
                  </a:schemeClr>
                </a:solidFill>
                <a:latin typeface="+mn-lt"/>
              </a:rPr>
              <a:t>Gemeinschafts-</a:t>
            </a:r>
            <a:br>
              <a:rPr lang="de-DE" altLang="de-DE" sz="2200" dirty="0">
                <a:solidFill>
                  <a:schemeClr val="bg2">
                    <a:lumMod val="60000"/>
                    <a:lumOff val="40000"/>
                  </a:schemeClr>
                </a:solidFill>
                <a:latin typeface="+mn-lt"/>
              </a:rPr>
            </a:br>
            <a:r>
              <a:rPr lang="de-DE" altLang="de-DE" sz="2200" dirty="0">
                <a:solidFill>
                  <a:schemeClr val="bg2">
                    <a:lumMod val="60000"/>
                    <a:lumOff val="40000"/>
                  </a:schemeClr>
                </a:solidFill>
                <a:latin typeface="+mn-lt"/>
              </a:rPr>
              <a:t>schule</a:t>
            </a:r>
          </a:p>
        </p:txBody>
      </p:sp>
    </p:spTree>
    <p:extLst>
      <p:ext uri="{BB962C8B-B14F-4D97-AF65-F5344CB8AC3E}">
        <p14:creationId xmlns:p14="http://schemas.microsoft.com/office/powerpoint/2010/main" val="2099458652"/>
      </p:ext>
    </p:extLst>
  </p:cSld>
  <p:clrMapOvr>
    <a:masterClrMapping/>
  </p:clrMapOvr>
  <p:transition spd="med">
    <p:pull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umsplatzhalter 3"/>
          <p:cNvSpPr txBox="1">
            <a:spLocks/>
          </p:cNvSpPr>
          <p:nvPr/>
        </p:nvSpPr>
        <p:spPr>
          <a:xfrm>
            <a:off x="466854" y="6413694"/>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solidFill>
                  <a:schemeClr val="tx2"/>
                </a:solidFill>
              </a:rPr>
              <a:pPr/>
              <a:t>13.11.2025</a:t>
            </a:fld>
            <a:endParaRPr lang="de-DE" sz="1000" dirty="0">
              <a:solidFill>
                <a:schemeClr val="tx2"/>
              </a:solidFill>
            </a:endParaRPr>
          </a:p>
        </p:txBody>
      </p:sp>
      <p:sp>
        <p:nvSpPr>
          <p:cNvPr id="6" name="Titel 5"/>
          <p:cNvSpPr>
            <a:spLocks noGrp="1"/>
          </p:cNvSpPr>
          <p:nvPr>
            <p:ph type="title"/>
          </p:nvPr>
        </p:nvSpPr>
        <p:spPr/>
        <p:txBody>
          <a:bodyPr/>
          <a:lstStyle/>
          <a:p>
            <a:r>
              <a:rPr lang="de-DE" dirty="0"/>
              <a:t>Bildungsziele</a:t>
            </a:r>
          </a:p>
        </p:txBody>
      </p:sp>
      <p:sp>
        <p:nvSpPr>
          <p:cNvPr id="8" name="Inhaltsplatzhalter 7"/>
          <p:cNvSpPr>
            <a:spLocks noGrp="1"/>
          </p:cNvSpPr>
          <p:nvPr>
            <p:ph idx="1"/>
          </p:nvPr>
        </p:nvSpPr>
        <p:spPr>
          <a:solidFill>
            <a:schemeClr val="accent3">
              <a:lumMod val="20000"/>
              <a:lumOff val="80000"/>
            </a:schemeClr>
          </a:solidFill>
        </p:spPr>
        <p:txBody>
          <a:bodyPr/>
          <a:lstStyle/>
          <a:p>
            <a:pPr>
              <a:spcAft>
                <a:spcPts val="1200"/>
              </a:spcAft>
            </a:pPr>
            <a:endParaRPr lang="de-DE" altLang="de-DE" sz="2400" dirty="0">
              <a:solidFill>
                <a:schemeClr val="tx2"/>
              </a:solidFill>
            </a:endParaRPr>
          </a:p>
          <a:p>
            <a:pPr>
              <a:spcAft>
                <a:spcPts val="1200"/>
              </a:spcAft>
            </a:pPr>
            <a:r>
              <a:rPr lang="de-DE" altLang="de-DE" sz="2200" dirty="0">
                <a:solidFill>
                  <a:schemeClr val="tx2"/>
                </a:solidFill>
              </a:rPr>
              <a:t>vertiefte Allgemeinbildung und umfassende  Persönlichkeitsbildung</a:t>
            </a:r>
            <a:br>
              <a:rPr lang="de-DE" altLang="de-DE" sz="2200" dirty="0">
                <a:solidFill>
                  <a:schemeClr val="tx2"/>
                </a:solidFill>
              </a:rPr>
            </a:br>
            <a:r>
              <a:rPr lang="de-DE" altLang="de-DE" sz="2200" dirty="0">
                <a:solidFill>
                  <a:schemeClr val="tx2"/>
                </a:solidFill>
                <a:sym typeface="Wingdings" panose="05000000000000000000" pitchFamily="2" charset="2"/>
              </a:rPr>
              <a:t> d.h. bereits ab Klassenstufe 5 werden alle Fächer auf </a:t>
            </a:r>
            <a:r>
              <a:rPr lang="de-DE" altLang="de-DE" sz="2200" b="1" dirty="0">
                <a:solidFill>
                  <a:schemeClr val="tx2"/>
                </a:solidFill>
                <a:sym typeface="Wingdings" panose="05000000000000000000" pitchFamily="2" charset="2"/>
              </a:rPr>
              <a:t>erhöhtem Anforderungsniveau </a:t>
            </a:r>
            <a:r>
              <a:rPr lang="de-DE" altLang="de-DE" sz="2200" dirty="0">
                <a:solidFill>
                  <a:schemeClr val="tx2"/>
                </a:solidFill>
                <a:sym typeface="Wingdings" panose="05000000000000000000" pitchFamily="2" charset="2"/>
              </a:rPr>
              <a:t>unterrichtet</a:t>
            </a:r>
          </a:p>
          <a:p>
            <a:pPr>
              <a:spcAft>
                <a:spcPts val="1200"/>
              </a:spcAft>
            </a:pPr>
            <a:r>
              <a:rPr lang="de-DE" altLang="de-DE" sz="2200" dirty="0">
                <a:solidFill>
                  <a:schemeClr val="tx2"/>
                </a:solidFill>
              </a:rPr>
              <a:t>Ziel: </a:t>
            </a:r>
            <a:r>
              <a:rPr lang="de-DE" altLang="de-DE" sz="2200" b="1" dirty="0">
                <a:solidFill>
                  <a:schemeClr val="tx2"/>
                </a:solidFill>
              </a:rPr>
              <a:t>Allgemeine Hochschulreife (Abitur)</a:t>
            </a:r>
          </a:p>
          <a:p>
            <a:pPr>
              <a:spcAft>
                <a:spcPts val="1200"/>
              </a:spcAft>
            </a:pPr>
            <a:r>
              <a:rPr lang="de-DE" altLang="de-DE" sz="2200" dirty="0">
                <a:solidFill>
                  <a:schemeClr val="tx2"/>
                </a:solidFill>
              </a:rPr>
              <a:t>Vorbereitung auf ein wissenschaftliches Studium</a:t>
            </a:r>
          </a:p>
          <a:p>
            <a:pPr>
              <a:spcAft>
                <a:spcPts val="1200"/>
              </a:spcAft>
            </a:pPr>
            <a:r>
              <a:rPr lang="de-DE" altLang="de-DE" sz="2200" dirty="0">
                <a:solidFill>
                  <a:schemeClr val="tx2"/>
                </a:solidFill>
              </a:rPr>
              <a:t>Zugang zu berufsbezogenen Bildungsgängen</a:t>
            </a:r>
          </a:p>
          <a:p>
            <a:endParaRPr lang="de-DE" altLang="de-DE" sz="1100" dirty="0"/>
          </a:p>
          <a:p>
            <a:endParaRPr lang="de-DE" altLang="de-DE" sz="1100" dirty="0">
              <a:solidFill>
                <a:srgbClr val="FF0000"/>
              </a:solidFill>
            </a:endParaRPr>
          </a:p>
          <a:p>
            <a:endParaRPr lang="de-DE" altLang="de-DE" sz="1600" dirty="0"/>
          </a:p>
          <a:p>
            <a:endParaRPr lang="de-DE" dirty="0"/>
          </a:p>
        </p:txBody>
      </p:sp>
      <p:sp>
        <p:nvSpPr>
          <p:cNvPr id="9" name="Rechteck 8"/>
          <p:cNvSpPr/>
          <p:nvPr/>
        </p:nvSpPr>
        <p:spPr>
          <a:xfrm>
            <a:off x="7133976" y="1324253"/>
            <a:ext cx="1470274" cy="369332"/>
          </a:xfrm>
          <a:prstGeom prst="rect">
            <a:avLst/>
          </a:prstGeom>
          <a:solidFill>
            <a:schemeClr val="accent3">
              <a:lumMod val="40000"/>
              <a:lumOff val="60000"/>
            </a:schemeClr>
          </a:solidFill>
        </p:spPr>
        <p:txBody>
          <a:bodyPr wrap="none">
            <a:spAutoFit/>
          </a:bodyPr>
          <a:lstStyle/>
          <a:p>
            <a:pPr>
              <a:spcBef>
                <a:spcPct val="20000"/>
              </a:spcBef>
            </a:pPr>
            <a:r>
              <a:rPr lang="de-DE" altLang="de-DE" b="1" dirty="0">
                <a:solidFill>
                  <a:schemeClr val="tx2"/>
                </a:solidFill>
                <a:latin typeface="Saar" panose="00000500000000000000" pitchFamily="2" charset="0"/>
              </a:rPr>
              <a:t>Gymnasium</a:t>
            </a:r>
          </a:p>
        </p:txBody>
      </p:sp>
    </p:spTree>
    <p:extLst>
      <p:ext uri="{BB962C8B-B14F-4D97-AF65-F5344CB8AC3E}">
        <p14:creationId xmlns:p14="http://schemas.microsoft.com/office/powerpoint/2010/main" val="2546589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3"/>
          <p:cNvSpPr txBox="1">
            <a:spLocks/>
          </p:cNvSpPr>
          <p:nvPr/>
        </p:nvSpPr>
        <p:spPr>
          <a:xfrm>
            <a:off x="409303" y="6419979"/>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solidFill>
                  <a:schemeClr val="tx2"/>
                </a:solidFill>
              </a:rPr>
              <a:pPr/>
              <a:t>13.11.2025</a:t>
            </a:fld>
            <a:endParaRPr lang="de-DE" sz="1000" dirty="0">
              <a:solidFill>
                <a:schemeClr val="tx2"/>
              </a:solidFill>
            </a:endParaRPr>
          </a:p>
        </p:txBody>
      </p:sp>
      <p:sp>
        <p:nvSpPr>
          <p:cNvPr id="4" name="Titel 3"/>
          <p:cNvSpPr>
            <a:spLocks noGrp="1"/>
          </p:cNvSpPr>
          <p:nvPr>
            <p:ph type="title"/>
          </p:nvPr>
        </p:nvSpPr>
        <p:spPr/>
        <p:txBody>
          <a:bodyPr/>
          <a:lstStyle/>
          <a:p>
            <a:r>
              <a:rPr lang="de-DE" dirty="0"/>
              <a:t>Pädagogische Zielsetzungen</a:t>
            </a:r>
          </a:p>
        </p:txBody>
      </p:sp>
      <p:sp>
        <p:nvSpPr>
          <p:cNvPr id="7" name="Inhaltsplatzhalter 6"/>
          <p:cNvSpPr>
            <a:spLocks noGrp="1"/>
          </p:cNvSpPr>
          <p:nvPr>
            <p:ph idx="1"/>
          </p:nvPr>
        </p:nvSpPr>
        <p:spPr>
          <a:solidFill>
            <a:schemeClr val="accent3">
              <a:lumMod val="20000"/>
              <a:lumOff val="80000"/>
            </a:schemeClr>
          </a:solidFill>
        </p:spPr>
        <p:txBody>
          <a:bodyPr/>
          <a:lstStyle/>
          <a:p>
            <a:pPr>
              <a:lnSpc>
                <a:spcPct val="90000"/>
              </a:lnSpc>
              <a:spcBef>
                <a:spcPct val="20000"/>
              </a:spcBef>
              <a:spcAft>
                <a:spcPts val="1200"/>
              </a:spcAft>
              <a:buFont typeface="Arial" panose="020B0604020202020204" pitchFamily="34" charset="0"/>
              <a:buChar char="•"/>
            </a:pPr>
            <a:r>
              <a:rPr lang="de-DE" altLang="de-DE" sz="2200" dirty="0">
                <a:solidFill>
                  <a:schemeClr val="tx2"/>
                </a:solidFill>
              </a:rPr>
              <a:t>Begabungen fördern</a:t>
            </a:r>
          </a:p>
          <a:p>
            <a:pPr marL="457200" indent="-457200">
              <a:spcAft>
                <a:spcPts val="0"/>
              </a:spcAft>
              <a:buFont typeface="Wingdings" pitchFamily="2" charset="2"/>
              <a:buChar char="à"/>
            </a:pPr>
            <a:r>
              <a:rPr lang="de-DE" altLang="de-DE" sz="2200" dirty="0">
                <a:solidFill>
                  <a:schemeClr val="tx2"/>
                </a:solidFill>
                <a:sym typeface="Wingdings" panose="05000000000000000000" pitchFamily="2" charset="2"/>
              </a:rPr>
              <a:t>Bei Bedarf: </a:t>
            </a:r>
          </a:p>
          <a:p>
            <a:pPr marL="0" indent="0">
              <a:spcAft>
                <a:spcPts val="1200"/>
              </a:spcAft>
              <a:buNone/>
              <a:tabLst>
                <a:tab pos="446088" algn="l"/>
              </a:tabLst>
            </a:pPr>
            <a:r>
              <a:rPr lang="de-DE" altLang="de-DE" sz="2200" dirty="0">
                <a:solidFill>
                  <a:schemeClr val="tx2"/>
                </a:solidFill>
                <a:sym typeface="Wingdings" panose="05000000000000000000" pitchFamily="2" charset="2"/>
              </a:rPr>
              <a:t>	Beratung und ggf. sonderpädagogische Unterstützung bei 	zielgleicher Unterrichtung möglich</a:t>
            </a:r>
          </a:p>
          <a:p>
            <a:pPr>
              <a:lnSpc>
                <a:spcPct val="90000"/>
              </a:lnSpc>
              <a:spcBef>
                <a:spcPct val="20000"/>
              </a:spcBef>
              <a:spcAft>
                <a:spcPts val="1200"/>
              </a:spcAft>
              <a:buFont typeface="Arial" panose="020B0604020202020204" pitchFamily="34" charset="0"/>
              <a:buChar char="•"/>
            </a:pPr>
            <a:r>
              <a:rPr lang="de-DE" altLang="de-DE" sz="2200" dirty="0">
                <a:solidFill>
                  <a:schemeClr val="tx2"/>
                </a:solidFill>
              </a:rPr>
              <a:t>individuelle Schwerpunktsetzung durch den Profilbereich ermöglichen</a:t>
            </a:r>
          </a:p>
          <a:p>
            <a:pPr>
              <a:lnSpc>
                <a:spcPct val="90000"/>
              </a:lnSpc>
              <a:spcBef>
                <a:spcPct val="20000"/>
              </a:spcBef>
              <a:spcAft>
                <a:spcPts val="1200"/>
              </a:spcAft>
              <a:buFont typeface="Arial" panose="020B0604020202020204" pitchFamily="34" charset="0"/>
              <a:buChar char="•"/>
            </a:pPr>
            <a:r>
              <a:rPr lang="de-DE" altLang="de-DE" sz="2200" dirty="0">
                <a:solidFill>
                  <a:schemeClr val="tx2"/>
                </a:solidFill>
              </a:rPr>
              <a:t>schrittweise wissenschaftliche Denk- und Arbeitsweisen entwickeln</a:t>
            </a:r>
          </a:p>
          <a:p>
            <a:pPr>
              <a:lnSpc>
                <a:spcPct val="90000"/>
              </a:lnSpc>
              <a:spcBef>
                <a:spcPct val="20000"/>
              </a:spcBef>
              <a:spcAft>
                <a:spcPts val="1200"/>
              </a:spcAft>
              <a:buFont typeface="Arial" panose="020B0604020202020204" pitchFamily="34" charset="0"/>
              <a:buChar char="•"/>
            </a:pPr>
            <a:r>
              <a:rPr lang="de-DE" altLang="de-DE" sz="2200" dirty="0">
                <a:solidFill>
                  <a:schemeClr val="tx2"/>
                </a:solidFill>
              </a:rPr>
              <a:t>zu selbstständigem Lernen und eigenverantwortlichem Handeln erziehen</a:t>
            </a:r>
          </a:p>
          <a:p>
            <a:endParaRPr lang="de-DE" dirty="0"/>
          </a:p>
        </p:txBody>
      </p:sp>
      <p:sp>
        <p:nvSpPr>
          <p:cNvPr id="3" name="Rechteck 2"/>
          <p:cNvSpPr/>
          <p:nvPr/>
        </p:nvSpPr>
        <p:spPr>
          <a:xfrm>
            <a:off x="7133976" y="1324253"/>
            <a:ext cx="1470274" cy="369332"/>
          </a:xfrm>
          <a:prstGeom prst="rect">
            <a:avLst/>
          </a:prstGeom>
          <a:solidFill>
            <a:schemeClr val="accent3">
              <a:lumMod val="40000"/>
              <a:lumOff val="60000"/>
            </a:schemeClr>
          </a:solidFill>
        </p:spPr>
        <p:txBody>
          <a:bodyPr wrap="none">
            <a:spAutoFit/>
          </a:bodyPr>
          <a:lstStyle/>
          <a:p>
            <a:pPr>
              <a:spcBef>
                <a:spcPct val="20000"/>
              </a:spcBef>
            </a:pPr>
            <a:r>
              <a:rPr lang="de-DE" altLang="de-DE" b="1" dirty="0">
                <a:solidFill>
                  <a:schemeClr val="tx2"/>
                </a:solidFill>
                <a:latin typeface="Saar" panose="00000500000000000000" pitchFamily="2" charset="0"/>
              </a:rPr>
              <a:t>Gymnasium</a:t>
            </a:r>
          </a:p>
        </p:txBody>
      </p:sp>
    </p:spTree>
    <p:extLst>
      <p:ext uri="{BB962C8B-B14F-4D97-AF65-F5344CB8AC3E}">
        <p14:creationId xmlns:p14="http://schemas.microsoft.com/office/powerpoint/2010/main" val="3897943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umsplatzhalter 3"/>
          <p:cNvSpPr txBox="1">
            <a:spLocks/>
          </p:cNvSpPr>
          <p:nvPr/>
        </p:nvSpPr>
        <p:spPr>
          <a:xfrm>
            <a:off x="539552" y="6381328"/>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solidFill>
                  <a:schemeClr val="tx2"/>
                </a:solidFill>
              </a:rPr>
              <a:pPr/>
              <a:t>13.11.2025</a:t>
            </a:fld>
            <a:endParaRPr lang="de-DE" sz="1000" dirty="0">
              <a:solidFill>
                <a:schemeClr val="tx2"/>
              </a:solidFill>
            </a:endParaRPr>
          </a:p>
        </p:txBody>
      </p:sp>
      <p:sp>
        <p:nvSpPr>
          <p:cNvPr id="2" name="Titel 1"/>
          <p:cNvSpPr>
            <a:spLocks noGrp="1"/>
          </p:cNvSpPr>
          <p:nvPr>
            <p:ph type="title"/>
          </p:nvPr>
        </p:nvSpPr>
        <p:spPr/>
        <p:txBody>
          <a:bodyPr/>
          <a:lstStyle/>
          <a:p>
            <a:r>
              <a:rPr lang="de-DE" dirty="0"/>
              <a:t>Bildungsziele und</a:t>
            </a:r>
            <a:br>
              <a:rPr lang="de-DE" dirty="0"/>
            </a:br>
            <a:r>
              <a:rPr lang="de-DE" dirty="0"/>
              <a:t>pädagogische Zielsetzung</a:t>
            </a:r>
          </a:p>
        </p:txBody>
      </p:sp>
      <p:sp>
        <p:nvSpPr>
          <p:cNvPr id="3" name="Inhaltsplatzhalter 2"/>
          <p:cNvSpPr>
            <a:spLocks noGrp="1"/>
          </p:cNvSpPr>
          <p:nvPr>
            <p:ph idx="1"/>
          </p:nvPr>
        </p:nvSpPr>
        <p:spPr/>
        <p:txBody>
          <a:bodyPr/>
          <a:lstStyle/>
          <a:p>
            <a:endParaRPr lang="de-DE"/>
          </a:p>
        </p:txBody>
      </p:sp>
      <p:sp>
        <p:nvSpPr>
          <p:cNvPr id="7" name="Rectangle 4"/>
          <p:cNvSpPr>
            <a:spLocks noChangeArrowheads="1"/>
          </p:cNvSpPr>
          <p:nvPr/>
        </p:nvSpPr>
        <p:spPr bwMode="auto">
          <a:xfrm>
            <a:off x="1475652" y="5012960"/>
            <a:ext cx="6696500" cy="864000"/>
          </a:xfrm>
          <a:prstGeom prst="rect">
            <a:avLst/>
          </a:prstGeom>
          <a:solidFill>
            <a:schemeClr val="accent4">
              <a:lumMod val="20000"/>
              <a:lumOff val="80000"/>
            </a:schemeClr>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400" dirty="0">
                <a:solidFill>
                  <a:schemeClr val="bg2">
                    <a:lumMod val="60000"/>
                    <a:lumOff val="40000"/>
                  </a:schemeClr>
                </a:solidFill>
                <a:latin typeface="+mn-lt"/>
              </a:rPr>
              <a:t>Grundschule</a:t>
            </a:r>
          </a:p>
        </p:txBody>
      </p:sp>
      <p:sp>
        <p:nvSpPr>
          <p:cNvPr id="8" name="Rectangle 5"/>
          <p:cNvSpPr>
            <a:spLocks noChangeArrowheads="1"/>
          </p:cNvSpPr>
          <p:nvPr/>
        </p:nvSpPr>
        <p:spPr bwMode="auto">
          <a:xfrm>
            <a:off x="5940152" y="3068960"/>
            <a:ext cx="2232000" cy="1944000"/>
          </a:xfrm>
          <a:prstGeom prst="rect">
            <a:avLst/>
          </a:prstGeom>
          <a:solidFill>
            <a:schemeClr val="accent3">
              <a:lumMod val="20000"/>
              <a:lumOff val="80000"/>
            </a:schemeClr>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400" dirty="0">
                <a:solidFill>
                  <a:schemeClr val="bg2">
                    <a:lumMod val="60000"/>
                    <a:lumOff val="40000"/>
                  </a:schemeClr>
                </a:solidFill>
                <a:latin typeface="+mn-lt"/>
              </a:rPr>
              <a:t>Gymnasium</a:t>
            </a:r>
          </a:p>
        </p:txBody>
      </p:sp>
      <p:sp>
        <p:nvSpPr>
          <p:cNvPr id="9" name="Rectangle 6"/>
          <p:cNvSpPr>
            <a:spLocks noChangeArrowheads="1"/>
          </p:cNvSpPr>
          <p:nvPr/>
        </p:nvSpPr>
        <p:spPr bwMode="auto">
          <a:xfrm>
            <a:off x="1475652" y="3068960"/>
            <a:ext cx="2232250" cy="1944000"/>
          </a:xfrm>
          <a:prstGeom prst="rect">
            <a:avLst/>
          </a:prstGeom>
          <a:solidFill>
            <a:schemeClr val="accent5">
              <a:lumMod val="20000"/>
              <a:lumOff val="80000"/>
            </a:schemeClr>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200" dirty="0">
                <a:solidFill>
                  <a:schemeClr val="tx2"/>
                </a:solidFill>
                <a:latin typeface="+mn-lt"/>
              </a:rPr>
              <a:t>Gemeinschafts-</a:t>
            </a:r>
            <a:br>
              <a:rPr lang="de-DE" altLang="de-DE" sz="2200" dirty="0">
                <a:solidFill>
                  <a:schemeClr val="tx2"/>
                </a:solidFill>
                <a:latin typeface="+mn-lt"/>
              </a:rPr>
            </a:br>
            <a:r>
              <a:rPr lang="de-DE" altLang="de-DE" sz="2200" dirty="0">
                <a:solidFill>
                  <a:schemeClr val="tx2"/>
                </a:solidFill>
                <a:latin typeface="+mn-lt"/>
              </a:rPr>
              <a:t>schule</a:t>
            </a:r>
          </a:p>
        </p:txBody>
      </p:sp>
    </p:spTree>
    <p:extLst>
      <p:ext uri="{BB962C8B-B14F-4D97-AF65-F5344CB8AC3E}">
        <p14:creationId xmlns:p14="http://schemas.microsoft.com/office/powerpoint/2010/main" val="477343495"/>
      </p:ext>
    </p:extLst>
  </p:cSld>
  <p:clrMapOvr>
    <a:masterClrMapping/>
  </p:clrMapOvr>
  <p:transition spd="med">
    <p:pull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
        <p:nvSpPr>
          <p:cNvPr id="12" name="Rechteck 11"/>
          <p:cNvSpPr/>
          <p:nvPr/>
        </p:nvSpPr>
        <p:spPr>
          <a:xfrm>
            <a:off x="6071475" y="1327428"/>
            <a:ext cx="2510624" cy="369332"/>
          </a:xfrm>
          <a:prstGeom prst="rect">
            <a:avLst/>
          </a:prstGeom>
          <a:solidFill>
            <a:schemeClr val="accent5">
              <a:lumMod val="40000"/>
              <a:lumOff val="60000"/>
            </a:schemeClr>
          </a:solidFill>
        </p:spPr>
        <p:txBody>
          <a:bodyPr wrap="none">
            <a:spAutoFit/>
          </a:bodyPr>
          <a:lstStyle/>
          <a:p>
            <a:pPr>
              <a:spcBef>
                <a:spcPct val="20000"/>
              </a:spcBef>
            </a:pPr>
            <a:r>
              <a:rPr lang="de-DE" altLang="de-DE" b="1" dirty="0">
                <a:solidFill>
                  <a:schemeClr val="tx2"/>
                </a:solidFill>
                <a:latin typeface="Saar" panose="00000500000000000000" pitchFamily="2" charset="0"/>
              </a:rPr>
              <a:t>Gemeinschaftsschule</a:t>
            </a:r>
          </a:p>
        </p:txBody>
      </p:sp>
      <p:sp>
        <p:nvSpPr>
          <p:cNvPr id="7" name="Titel 6"/>
          <p:cNvSpPr>
            <a:spLocks noGrp="1"/>
          </p:cNvSpPr>
          <p:nvPr>
            <p:ph type="title"/>
          </p:nvPr>
        </p:nvSpPr>
        <p:spPr/>
        <p:txBody>
          <a:bodyPr/>
          <a:lstStyle/>
          <a:p>
            <a:r>
              <a:rPr lang="de-DE" dirty="0"/>
              <a:t>Bildungsziele</a:t>
            </a:r>
          </a:p>
        </p:txBody>
      </p:sp>
      <p:sp>
        <p:nvSpPr>
          <p:cNvPr id="14" name="Inhaltsplatzhalter 8"/>
          <p:cNvSpPr>
            <a:spLocks noGrp="1"/>
          </p:cNvSpPr>
          <p:nvPr>
            <p:ph idx="1"/>
          </p:nvPr>
        </p:nvSpPr>
        <p:spPr>
          <a:xfrm>
            <a:off x="539750" y="1676400"/>
            <a:ext cx="8064500" cy="4344988"/>
          </a:xfrm>
          <a:solidFill>
            <a:schemeClr val="accent5">
              <a:lumMod val="20000"/>
              <a:lumOff val="80000"/>
              <a:alpha val="60000"/>
            </a:schemeClr>
          </a:solidFill>
        </p:spPr>
        <p:txBody>
          <a:bodyPr/>
          <a:lstStyle/>
          <a:p>
            <a:pPr>
              <a:lnSpc>
                <a:spcPct val="100000"/>
              </a:lnSpc>
              <a:spcBef>
                <a:spcPts val="0"/>
              </a:spcBef>
              <a:spcAft>
                <a:spcPts val="1200"/>
              </a:spcAft>
            </a:pPr>
            <a:r>
              <a:rPr lang="de-DE" altLang="de-DE" sz="1800" dirty="0">
                <a:solidFill>
                  <a:schemeClr val="tx2"/>
                </a:solidFill>
              </a:rPr>
              <a:t>Selbstständigkeit durch </a:t>
            </a:r>
            <a:r>
              <a:rPr lang="de-DE" altLang="de-DE" sz="1800" b="1" dirty="0">
                <a:solidFill>
                  <a:schemeClr val="tx2"/>
                </a:solidFill>
              </a:rPr>
              <a:t>standortspezifische pädagogische Konzepte</a:t>
            </a:r>
          </a:p>
          <a:p>
            <a:pPr>
              <a:lnSpc>
                <a:spcPct val="100000"/>
              </a:lnSpc>
              <a:spcBef>
                <a:spcPts val="0"/>
              </a:spcBef>
              <a:spcAft>
                <a:spcPts val="1200"/>
              </a:spcAft>
            </a:pPr>
            <a:r>
              <a:rPr lang="de-DE" altLang="de-DE" sz="1800" dirty="0">
                <a:solidFill>
                  <a:schemeClr val="tx2"/>
                </a:solidFill>
              </a:rPr>
              <a:t>Sicherung der </a:t>
            </a:r>
            <a:r>
              <a:rPr lang="de-DE" altLang="de-DE" sz="1800" b="1" dirty="0">
                <a:solidFill>
                  <a:schemeClr val="tx2"/>
                </a:solidFill>
              </a:rPr>
              <a:t>Basiskompetenzen, </a:t>
            </a:r>
            <a:r>
              <a:rPr lang="de-DE" altLang="de-DE" sz="1800" dirty="0">
                <a:solidFill>
                  <a:schemeClr val="tx2"/>
                </a:solidFill>
              </a:rPr>
              <a:t>Offenhalten der Schullaufbahn</a:t>
            </a:r>
          </a:p>
          <a:p>
            <a:pPr>
              <a:lnSpc>
                <a:spcPct val="100000"/>
              </a:lnSpc>
              <a:spcBef>
                <a:spcPts val="0"/>
              </a:spcBef>
              <a:spcAft>
                <a:spcPts val="1200"/>
              </a:spcAft>
            </a:pPr>
            <a:r>
              <a:rPr lang="de-DE" altLang="de-DE" sz="1800" b="1" dirty="0">
                <a:solidFill>
                  <a:schemeClr val="tx2"/>
                </a:solidFill>
              </a:rPr>
              <a:t>Begleitung der Persönlichkeitsentwicklung </a:t>
            </a:r>
            <a:r>
              <a:rPr lang="de-DE" altLang="de-DE" sz="1800" dirty="0">
                <a:solidFill>
                  <a:schemeClr val="tx2"/>
                </a:solidFill>
              </a:rPr>
              <a:t>für eine mündige Zukunft</a:t>
            </a:r>
          </a:p>
          <a:p>
            <a:pPr>
              <a:lnSpc>
                <a:spcPct val="100000"/>
              </a:lnSpc>
              <a:spcBef>
                <a:spcPts val="0"/>
              </a:spcBef>
              <a:spcAft>
                <a:spcPts val="600"/>
              </a:spcAft>
            </a:pPr>
            <a:r>
              <a:rPr lang="de-DE" altLang="de-DE" sz="1800" dirty="0">
                <a:solidFill>
                  <a:schemeClr val="tx2"/>
                </a:solidFill>
              </a:rPr>
              <a:t>erweiterte und vertiefte allgemeine Bildung als Grundlage für Studium und Beruf</a:t>
            </a:r>
          </a:p>
          <a:p>
            <a:pPr>
              <a:lnSpc>
                <a:spcPct val="100000"/>
              </a:lnSpc>
              <a:spcAft>
                <a:spcPts val="600"/>
              </a:spcAft>
              <a:buFont typeface="Arial" panose="020B0604020202020204" pitchFamily="34" charset="0"/>
              <a:buChar char="•"/>
            </a:pPr>
            <a:r>
              <a:rPr lang="de-DE" altLang="de-DE" sz="1800" dirty="0">
                <a:solidFill>
                  <a:schemeClr val="tx2"/>
                </a:solidFill>
              </a:rPr>
              <a:t>durch </a:t>
            </a:r>
            <a:r>
              <a:rPr lang="de-DE" altLang="de-DE" sz="1800" b="1" dirty="0">
                <a:solidFill>
                  <a:schemeClr val="tx2"/>
                </a:solidFill>
              </a:rPr>
              <a:t>Individualisierung</a:t>
            </a:r>
            <a:r>
              <a:rPr lang="de-DE" altLang="de-DE" sz="1800" dirty="0">
                <a:solidFill>
                  <a:schemeClr val="tx2"/>
                </a:solidFill>
              </a:rPr>
              <a:t> des Lernprozesses und </a:t>
            </a:r>
            <a:r>
              <a:rPr lang="de-DE" altLang="de-DE" sz="1800" b="1" dirty="0">
                <a:solidFill>
                  <a:schemeClr val="tx2"/>
                </a:solidFill>
              </a:rPr>
              <a:t>Lernbegleitung</a:t>
            </a:r>
          </a:p>
          <a:p>
            <a:pPr lvl="1">
              <a:lnSpc>
                <a:spcPct val="100000"/>
              </a:lnSpc>
              <a:spcAft>
                <a:spcPts val="600"/>
              </a:spcAft>
              <a:buFont typeface="Wingdings" pitchFamily="2" charset="2"/>
              <a:buChar char="à"/>
            </a:pPr>
            <a:r>
              <a:rPr lang="de-DE" altLang="de-DE" sz="1800" dirty="0">
                <a:solidFill>
                  <a:schemeClr val="tx2"/>
                </a:solidFill>
                <a:sym typeface="Symbol" panose="05050102010706020507" pitchFamily="18" charset="2"/>
              </a:rPr>
              <a:t>bestmögliche Abschlüsse für alle Lernenden</a:t>
            </a:r>
          </a:p>
          <a:p>
            <a:pPr lvl="1">
              <a:lnSpc>
                <a:spcPct val="100000"/>
              </a:lnSpc>
              <a:spcAft>
                <a:spcPts val="600"/>
              </a:spcAft>
              <a:buFont typeface="Wingdings" pitchFamily="2" charset="2"/>
              <a:buChar char="à"/>
            </a:pPr>
            <a:r>
              <a:rPr lang="de-DE" altLang="de-DE" sz="1800" dirty="0">
                <a:solidFill>
                  <a:schemeClr val="tx2"/>
                </a:solidFill>
                <a:sym typeface="Symbol" panose="05050102010706020507" pitchFamily="18" charset="2"/>
              </a:rPr>
              <a:t>b</a:t>
            </a:r>
            <a:r>
              <a:rPr lang="de-DE" altLang="de-DE" sz="1800" dirty="0">
                <a:solidFill>
                  <a:schemeClr val="tx2"/>
                </a:solidFill>
                <a:sym typeface="Wingdings" panose="05000000000000000000" pitchFamily="2" charset="2"/>
              </a:rPr>
              <a:t>esondere (sonder-)pädagogische Förderung auch mit Unterstützung der </a:t>
            </a:r>
            <a:r>
              <a:rPr lang="de-DE" altLang="de-DE" sz="1800" b="1" dirty="0">
                <a:solidFill>
                  <a:schemeClr val="tx2"/>
                </a:solidFill>
                <a:sym typeface="Wingdings" panose="05000000000000000000" pitchFamily="2" charset="2"/>
              </a:rPr>
              <a:t>Multiprofessionalität</a:t>
            </a:r>
            <a:r>
              <a:rPr lang="de-DE" altLang="de-DE" sz="1800" dirty="0">
                <a:solidFill>
                  <a:schemeClr val="tx2"/>
                </a:solidFill>
                <a:sym typeface="Wingdings" panose="05000000000000000000" pitchFamily="2" charset="2"/>
              </a:rPr>
              <a:t> an der Schule</a:t>
            </a:r>
            <a:endParaRPr lang="de-DE" altLang="de-DE" sz="1800" dirty="0">
              <a:solidFill>
                <a:schemeClr val="tx2"/>
              </a:solidFill>
              <a:sym typeface="Symbol" panose="05050102010706020507" pitchFamily="18" charset="2"/>
            </a:endParaRPr>
          </a:p>
          <a:p>
            <a:pPr>
              <a:lnSpc>
                <a:spcPct val="100000"/>
              </a:lnSpc>
              <a:spcAft>
                <a:spcPts val="600"/>
              </a:spcAft>
            </a:pPr>
            <a:r>
              <a:rPr lang="de-DE" altLang="de-DE" sz="1800" dirty="0">
                <a:solidFill>
                  <a:schemeClr val="tx2"/>
                </a:solidFill>
              </a:rPr>
              <a:t>intensive und gezielte </a:t>
            </a:r>
            <a:r>
              <a:rPr lang="de-DE" altLang="de-DE" sz="1800" b="1" dirty="0">
                <a:solidFill>
                  <a:schemeClr val="tx2"/>
                </a:solidFill>
              </a:rPr>
              <a:t>Berufliche Orientierung </a:t>
            </a:r>
            <a:r>
              <a:rPr lang="de-DE" altLang="de-DE" sz="1800" dirty="0">
                <a:solidFill>
                  <a:schemeClr val="tx2"/>
                </a:solidFill>
              </a:rPr>
              <a:t>und Berufsvorbereitung</a:t>
            </a:r>
            <a:endParaRPr lang="de-DE" altLang="de-DE" sz="1800" dirty="0">
              <a:solidFill>
                <a:schemeClr val="tx2"/>
              </a:solidFill>
              <a:sym typeface="Symbol" panose="05050102010706020507" pitchFamily="18" charset="2"/>
            </a:endParaRPr>
          </a:p>
          <a:p>
            <a:pPr>
              <a:lnSpc>
                <a:spcPct val="100000"/>
              </a:lnSpc>
              <a:spcAft>
                <a:spcPts val="600"/>
              </a:spcAft>
            </a:pPr>
            <a:r>
              <a:rPr lang="de-DE" altLang="de-DE" sz="1800" dirty="0">
                <a:solidFill>
                  <a:schemeClr val="tx2"/>
                </a:solidFill>
              </a:rPr>
              <a:t>neunjähriger </a:t>
            </a:r>
            <a:r>
              <a:rPr lang="de-DE" altLang="de-DE" sz="1800" b="1" dirty="0">
                <a:solidFill>
                  <a:schemeClr val="tx2"/>
                </a:solidFill>
              </a:rPr>
              <a:t>Bildungsgang zur Allgemeinen Hochschulreife </a:t>
            </a:r>
            <a:r>
              <a:rPr lang="de-DE" altLang="de-DE" sz="1800" dirty="0">
                <a:solidFill>
                  <a:schemeClr val="tx2"/>
                </a:solidFill>
              </a:rPr>
              <a:t>(Abitur)</a:t>
            </a:r>
          </a:p>
          <a:p>
            <a:pPr>
              <a:lnSpc>
                <a:spcPct val="100000"/>
              </a:lnSpc>
              <a:spcAft>
                <a:spcPts val="600"/>
              </a:spcAft>
            </a:pPr>
            <a:r>
              <a:rPr lang="de-DE" altLang="de-DE" sz="1800" dirty="0">
                <a:solidFill>
                  <a:schemeClr val="tx2"/>
                </a:solidFill>
              </a:rPr>
              <a:t>Erhaltung eines </a:t>
            </a:r>
            <a:r>
              <a:rPr lang="de-DE" altLang="de-DE" sz="1800" b="1" dirty="0">
                <a:solidFill>
                  <a:schemeClr val="tx2"/>
                </a:solidFill>
              </a:rPr>
              <a:t>wohnortnahen</a:t>
            </a:r>
            <a:r>
              <a:rPr lang="de-DE" altLang="de-DE" sz="1800" dirty="0">
                <a:solidFill>
                  <a:schemeClr val="tx2"/>
                </a:solidFill>
              </a:rPr>
              <a:t> Bildungsangebotes</a:t>
            </a:r>
          </a:p>
          <a:p>
            <a:pPr>
              <a:spcAft>
                <a:spcPts val="1200"/>
              </a:spcAft>
            </a:pPr>
            <a:endParaRPr lang="de-DE" sz="1800" dirty="0"/>
          </a:p>
        </p:txBody>
      </p:sp>
      <p:sp>
        <p:nvSpPr>
          <p:cNvPr id="15" name="Datumsplatzhalter 3"/>
          <p:cNvSpPr txBox="1">
            <a:spLocks/>
          </p:cNvSpPr>
          <p:nvPr/>
        </p:nvSpPr>
        <p:spPr>
          <a:xfrm>
            <a:off x="539552" y="6381328"/>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solidFill>
                  <a:schemeClr val="tx2"/>
                </a:solidFill>
              </a:rPr>
              <a:pPr/>
              <a:t>13.11.2025</a:t>
            </a:fld>
            <a:endParaRPr lang="de-DE" sz="1000" dirty="0">
              <a:solidFill>
                <a:schemeClr val="tx2"/>
              </a:solidFill>
            </a:endParaRPr>
          </a:p>
        </p:txBody>
      </p:sp>
    </p:spTree>
    <p:extLst>
      <p:ext uri="{BB962C8B-B14F-4D97-AF65-F5344CB8AC3E}">
        <p14:creationId xmlns:p14="http://schemas.microsoft.com/office/powerpoint/2010/main" val="412345908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6093626" y="1107237"/>
            <a:ext cx="2510624" cy="369332"/>
          </a:xfrm>
          <a:prstGeom prst="rect">
            <a:avLst/>
          </a:prstGeom>
          <a:solidFill>
            <a:schemeClr val="accent5">
              <a:lumMod val="40000"/>
              <a:lumOff val="60000"/>
            </a:schemeClr>
          </a:solidFill>
        </p:spPr>
        <p:txBody>
          <a:bodyPr wrap="none">
            <a:spAutoFit/>
          </a:bodyPr>
          <a:lstStyle/>
          <a:p>
            <a:pPr>
              <a:spcBef>
                <a:spcPct val="20000"/>
              </a:spcBef>
            </a:pPr>
            <a:r>
              <a:rPr lang="de-DE" altLang="de-DE" b="1" dirty="0">
                <a:solidFill>
                  <a:schemeClr val="tx2"/>
                </a:solidFill>
                <a:latin typeface="Saar" panose="00000500000000000000" pitchFamily="2" charset="0"/>
              </a:rPr>
              <a:t>Gemeinschaftsschule</a:t>
            </a:r>
          </a:p>
        </p:txBody>
      </p:sp>
      <p:sp>
        <p:nvSpPr>
          <p:cNvPr id="8" name="Titel 7"/>
          <p:cNvSpPr>
            <a:spLocks noGrp="1"/>
          </p:cNvSpPr>
          <p:nvPr>
            <p:ph type="title"/>
          </p:nvPr>
        </p:nvSpPr>
        <p:spPr/>
        <p:txBody>
          <a:bodyPr/>
          <a:lstStyle/>
          <a:p>
            <a:r>
              <a:rPr lang="de-DE" dirty="0"/>
              <a:t>Pädagogische Zielsetzungen</a:t>
            </a:r>
          </a:p>
        </p:txBody>
      </p:sp>
      <p:sp>
        <p:nvSpPr>
          <p:cNvPr id="9" name="Inhaltsplatzhalter 8"/>
          <p:cNvSpPr>
            <a:spLocks noGrp="1"/>
          </p:cNvSpPr>
          <p:nvPr>
            <p:ph idx="1"/>
          </p:nvPr>
        </p:nvSpPr>
        <p:spPr>
          <a:xfrm>
            <a:off x="539750" y="1484784"/>
            <a:ext cx="8064500" cy="4752528"/>
          </a:xfrm>
          <a:solidFill>
            <a:schemeClr val="accent5">
              <a:lumMod val="20000"/>
              <a:lumOff val="80000"/>
              <a:alpha val="60000"/>
            </a:schemeClr>
          </a:solidFill>
        </p:spPr>
        <p:txBody>
          <a:bodyPr/>
          <a:lstStyle/>
          <a:p>
            <a:pPr>
              <a:spcAft>
                <a:spcPts val="1200"/>
              </a:spcAft>
            </a:pPr>
            <a:r>
              <a:rPr lang="de-DE" sz="1800" dirty="0">
                <a:solidFill>
                  <a:schemeClr val="tx2"/>
                </a:solidFill>
              </a:rPr>
              <a:t>ganzheitliches Lernen mit Blick auf </a:t>
            </a:r>
            <a:r>
              <a:rPr lang="de-DE" sz="1800" b="1" dirty="0">
                <a:solidFill>
                  <a:schemeClr val="tx2"/>
                </a:solidFill>
              </a:rPr>
              <a:t>individuelle Begabungen</a:t>
            </a:r>
          </a:p>
          <a:p>
            <a:pPr>
              <a:spcAft>
                <a:spcPts val="1200"/>
              </a:spcAft>
            </a:pPr>
            <a:r>
              <a:rPr lang="de-DE" sz="1800" dirty="0">
                <a:solidFill>
                  <a:schemeClr val="tx2"/>
                </a:solidFill>
              </a:rPr>
              <a:t>neue </a:t>
            </a:r>
            <a:r>
              <a:rPr lang="de-DE" sz="1800" dirty="0" err="1">
                <a:solidFill>
                  <a:schemeClr val="tx2"/>
                </a:solidFill>
              </a:rPr>
              <a:t>GemSVO</a:t>
            </a:r>
            <a:r>
              <a:rPr lang="de-DE" sz="1800" dirty="0">
                <a:solidFill>
                  <a:schemeClr val="tx2"/>
                </a:solidFill>
              </a:rPr>
              <a:t> ermöglicht eine </a:t>
            </a:r>
            <a:r>
              <a:rPr lang="de-DE" sz="1800" b="1" dirty="0">
                <a:solidFill>
                  <a:schemeClr val="tx2"/>
                </a:solidFill>
              </a:rPr>
              <a:t>neue Lernkultur </a:t>
            </a:r>
            <a:r>
              <a:rPr lang="de-DE" sz="1800" dirty="0">
                <a:solidFill>
                  <a:schemeClr val="tx2"/>
                </a:solidFill>
              </a:rPr>
              <a:t>mit einer Vielzahl an </a:t>
            </a:r>
            <a:r>
              <a:rPr lang="de-DE" sz="1800" b="1" dirty="0">
                <a:solidFill>
                  <a:schemeClr val="tx2"/>
                </a:solidFill>
              </a:rPr>
              <a:t>fächerübergreifenden</a:t>
            </a:r>
            <a:r>
              <a:rPr lang="de-DE" sz="1800" dirty="0">
                <a:solidFill>
                  <a:schemeClr val="tx2"/>
                </a:solidFill>
              </a:rPr>
              <a:t> und </a:t>
            </a:r>
            <a:r>
              <a:rPr lang="de-DE" sz="1800" b="1" dirty="0">
                <a:solidFill>
                  <a:schemeClr val="tx2"/>
                </a:solidFill>
              </a:rPr>
              <a:t>projektorientierten</a:t>
            </a:r>
            <a:r>
              <a:rPr lang="de-DE" sz="1800" dirty="0">
                <a:solidFill>
                  <a:schemeClr val="tx2"/>
                </a:solidFill>
              </a:rPr>
              <a:t> Lernangeboten (Flexibilität in der Stundentafel)</a:t>
            </a:r>
          </a:p>
          <a:p>
            <a:pPr>
              <a:spcAft>
                <a:spcPts val="1200"/>
              </a:spcAft>
            </a:pPr>
            <a:r>
              <a:rPr lang="de-DE" sz="1800" dirty="0">
                <a:solidFill>
                  <a:schemeClr val="tx2"/>
                </a:solidFill>
              </a:rPr>
              <a:t>Lernen, Motivation und Leistung </a:t>
            </a:r>
            <a:r>
              <a:rPr lang="de-DE" sz="1800" b="1" dirty="0">
                <a:solidFill>
                  <a:schemeClr val="tx2"/>
                </a:solidFill>
              </a:rPr>
              <a:t>individuell</a:t>
            </a:r>
            <a:r>
              <a:rPr lang="de-DE" sz="1800" dirty="0">
                <a:solidFill>
                  <a:schemeClr val="tx2"/>
                </a:solidFill>
              </a:rPr>
              <a:t> und </a:t>
            </a:r>
            <a:r>
              <a:rPr lang="de-DE" sz="1800" b="1" dirty="0">
                <a:solidFill>
                  <a:schemeClr val="tx2"/>
                </a:solidFill>
              </a:rPr>
              <a:t>professionell begleiten</a:t>
            </a:r>
          </a:p>
          <a:p>
            <a:pPr>
              <a:spcAft>
                <a:spcPts val="1200"/>
              </a:spcAft>
            </a:pPr>
            <a:r>
              <a:rPr lang="de-DE" sz="1800" b="1" dirty="0">
                <a:solidFill>
                  <a:schemeClr val="tx2"/>
                </a:solidFill>
              </a:rPr>
              <a:t>selbstkompetenz-</a:t>
            </a:r>
            <a:r>
              <a:rPr lang="de-DE" sz="1800" dirty="0">
                <a:solidFill>
                  <a:schemeClr val="tx2"/>
                </a:solidFill>
              </a:rPr>
              <a:t> und </a:t>
            </a:r>
            <a:r>
              <a:rPr lang="de-DE" sz="1800" b="1" dirty="0">
                <a:solidFill>
                  <a:schemeClr val="tx2"/>
                </a:solidFill>
              </a:rPr>
              <a:t>lernprozessorientierte</a:t>
            </a:r>
            <a:r>
              <a:rPr lang="de-DE" sz="1800" dirty="0">
                <a:solidFill>
                  <a:schemeClr val="tx2"/>
                </a:solidFill>
              </a:rPr>
              <a:t> Leistungsbewertung</a:t>
            </a:r>
          </a:p>
          <a:p>
            <a:pPr>
              <a:spcAft>
                <a:spcPts val="1200"/>
              </a:spcAft>
            </a:pPr>
            <a:r>
              <a:rPr lang="de-DE" sz="1800" b="1" dirty="0">
                <a:solidFill>
                  <a:schemeClr val="tx2"/>
                </a:solidFill>
              </a:rPr>
              <a:t>individuelle Lernwege </a:t>
            </a:r>
            <a:r>
              <a:rPr lang="de-DE" sz="1800" dirty="0">
                <a:solidFill>
                  <a:schemeClr val="tx2"/>
                </a:solidFill>
              </a:rPr>
              <a:t>ermöglichen</a:t>
            </a:r>
          </a:p>
          <a:p>
            <a:pPr>
              <a:spcAft>
                <a:spcPts val="1200"/>
              </a:spcAft>
            </a:pPr>
            <a:r>
              <a:rPr lang="de-DE" sz="1800" dirty="0">
                <a:solidFill>
                  <a:schemeClr val="tx2"/>
                </a:solidFill>
              </a:rPr>
              <a:t>länger offener Bildungsweg: </a:t>
            </a:r>
            <a:r>
              <a:rPr lang="de-DE" sz="1800" b="1" dirty="0">
                <a:solidFill>
                  <a:schemeClr val="tx2"/>
                </a:solidFill>
              </a:rPr>
              <a:t>gemeinsames Lernen</a:t>
            </a:r>
          </a:p>
          <a:p>
            <a:pPr>
              <a:spcAft>
                <a:spcPts val="1200"/>
              </a:spcAft>
            </a:pPr>
            <a:r>
              <a:rPr lang="de-DE" sz="1800" b="1" dirty="0">
                <a:solidFill>
                  <a:schemeClr val="tx2"/>
                </a:solidFill>
              </a:rPr>
              <a:t>Fördern statt Wiederholen</a:t>
            </a:r>
            <a:r>
              <a:rPr lang="de-DE" sz="1800" dirty="0">
                <a:solidFill>
                  <a:schemeClr val="tx2"/>
                </a:solidFill>
              </a:rPr>
              <a:t>:</a:t>
            </a:r>
            <a:br>
              <a:rPr lang="de-DE" sz="1800" dirty="0">
                <a:solidFill>
                  <a:schemeClr val="tx2"/>
                </a:solidFill>
              </a:rPr>
            </a:br>
            <a:r>
              <a:rPr lang="de-DE" sz="1800" dirty="0">
                <a:solidFill>
                  <a:schemeClr val="tx2"/>
                </a:solidFill>
              </a:rPr>
              <a:t>erste Versetzungsentscheidung am Ende der Klassenstufe 8</a:t>
            </a:r>
          </a:p>
          <a:p>
            <a:pPr>
              <a:spcAft>
                <a:spcPts val="1200"/>
              </a:spcAft>
            </a:pPr>
            <a:r>
              <a:rPr lang="de-DE" sz="1800" b="1" dirty="0">
                <a:solidFill>
                  <a:schemeClr val="tx2"/>
                </a:solidFill>
              </a:rPr>
              <a:t>Querschnittsthemen</a:t>
            </a:r>
            <a:r>
              <a:rPr lang="de-DE" sz="1800" dirty="0">
                <a:solidFill>
                  <a:schemeClr val="tx2"/>
                </a:solidFill>
              </a:rPr>
              <a:t> Medienbildung, BNE, berufliche Orientierung, Demokratiebildung sind in alle Lehrpläne eingebettet</a:t>
            </a:r>
          </a:p>
          <a:p>
            <a:pPr>
              <a:spcAft>
                <a:spcPts val="1200"/>
              </a:spcAft>
            </a:pPr>
            <a:endParaRPr lang="de-DE" sz="1800" dirty="0">
              <a:solidFill>
                <a:schemeClr val="tx2"/>
              </a:solidFill>
            </a:endParaRPr>
          </a:p>
          <a:p>
            <a:pPr>
              <a:spcAft>
                <a:spcPts val="1200"/>
              </a:spcAft>
            </a:pPr>
            <a:endParaRPr lang="de-DE" sz="1800" dirty="0">
              <a:solidFill>
                <a:schemeClr val="tx2"/>
              </a:solidFill>
            </a:endParaRPr>
          </a:p>
        </p:txBody>
      </p:sp>
      <p:sp>
        <p:nvSpPr>
          <p:cNvPr id="14" name="Datumsplatzhalter 3"/>
          <p:cNvSpPr txBox="1">
            <a:spLocks/>
          </p:cNvSpPr>
          <p:nvPr/>
        </p:nvSpPr>
        <p:spPr>
          <a:xfrm>
            <a:off x="539552" y="6381328"/>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solidFill>
                  <a:schemeClr val="tx2"/>
                </a:solidFill>
              </a:rPr>
              <a:pPr/>
              <a:t>13.11.2025</a:t>
            </a:fld>
            <a:endParaRPr lang="de-DE" sz="1000" dirty="0">
              <a:solidFill>
                <a:schemeClr val="tx2"/>
              </a:solidFill>
            </a:endParaRPr>
          </a:p>
        </p:txBody>
      </p:sp>
    </p:spTree>
    <p:extLst>
      <p:ext uri="{BB962C8B-B14F-4D97-AF65-F5344CB8AC3E}">
        <p14:creationId xmlns:p14="http://schemas.microsoft.com/office/powerpoint/2010/main" val="1815584700"/>
      </p:ext>
    </p:extLst>
  </p:cSld>
  <p:clrMapOvr>
    <a:masterClrMapping/>
  </p:clrMapOvr>
  <p:transition>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6093626" y="1107237"/>
            <a:ext cx="2510624" cy="369332"/>
          </a:xfrm>
          <a:prstGeom prst="rect">
            <a:avLst/>
          </a:prstGeom>
          <a:solidFill>
            <a:schemeClr val="accent5">
              <a:lumMod val="40000"/>
              <a:lumOff val="60000"/>
            </a:schemeClr>
          </a:solidFill>
        </p:spPr>
        <p:txBody>
          <a:bodyPr wrap="none">
            <a:spAutoFit/>
          </a:bodyPr>
          <a:lstStyle/>
          <a:p>
            <a:pPr>
              <a:spcBef>
                <a:spcPct val="20000"/>
              </a:spcBef>
            </a:pPr>
            <a:r>
              <a:rPr lang="de-DE" altLang="de-DE" b="1" dirty="0">
                <a:solidFill>
                  <a:schemeClr val="tx2"/>
                </a:solidFill>
                <a:latin typeface="Saar" panose="00000500000000000000" pitchFamily="2" charset="0"/>
              </a:rPr>
              <a:t>Gemeinschaftsschule</a:t>
            </a:r>
          </a:p>
        </p:txBody>
      </p:sp>
      <p:sp>
        <p:nvSpPr>
          <p:cNvPr id="8" name="Titel 7"/>
          <p:cNvSpPr>
            <a:spLocks noGrp="1"/>
          </p:cNvSpPr>
          <p:nvPr>
            <p:ph type="title"/>
          </p:nvPr>
        </p:nvSpPr>
        <p:spPr/>
        <p:txBody>
          <a:bodyPr/>
          <a:lstStyle/>
          <a:p>
            <a:r>
              <a:rPr lang="de-DE" dirty="0"/>
              <a:t>Neue Lernkultur – neue Prüfungsformate</a:t>
            </a:r>
          </a:p>
        </p:txBody>
      </p:sp>
      <p:sp>
        <p:nvSpPr>
          <p:cNvPr id="9" name="Inhaltsplatzhalter 8"/>
          <p:cNvSpPr>
            <a:spLocks noGrp="1"/>
          </p:cNvSpPr>
          <p:nvPr>
            <p:ph idx="1"/>
          </p:nvPr>
        </p:nvSpPr>
        <p:spPr>
          <a:xfrm>
            <a:off x="539750" y="1484784"/>
            <a:ext cx="8064500" cy="4752528"/>
          </a:xfrm>
          <a:solidFill>
            <a:schemeClr val="accent5">
              <a:lumMod val="20000"/>
              <a:lumOff val="80000"/>
              <a:alpha val="60000"/>
            </a:schemeClr>
          </a:solidFill>
        </p:spPr>
        <p:txBody>
          <a:bodyPr/>
          <a:lstStyle/>
          <a:p>
            <a:pPr>
              <a:spcAft>
                <a:spcPts val="1200"/>
              </a:spcAft>
            </a:pPr>
            <a:r>
              <a:rPr lang="de-DE" sz="1800" dirty="0">
                <a:solidFill>
                  <a:schemeClr val="tx2"/>
                </a:solidFill>
              </a:rPr>
              <a:t>Abschlussprüfungen</a:t>
            </a:r>
            <a:r>
              <a:rPr lang="de-DE" sz="1800" b="1" dirty="0">
                <a:solidFill>
                  <a:schemeClr val="tx2"/>
                </a:solidFill>
              </a:rPr>
              <a:t> HSA</a:t>
            </a:r>
            <a:r>
              <a:rPr lang="de-DE" sz="1800" dirty="0">
                <a:solidFill>
                  <a:schemeClr val="tx2"/>
                </a:solidFill>
              </a:rPr>
              <a:t> und</a:t>
            </a:r>
            <a:r>
              <a:rPr lang="de-DE" sz="1800" b="1" dirty="0">
                <a:solidFill>
                  <a:schemeClr val="tx2"/>
                </a:solidFill>
              </a:rPr>
              <a:t> MBA</a:t>
            </a:r>
            <a:r>
              <a:rPr lang="de-DE" sz="1800" dirty="0">
                <a:solidFill>
                  <a:schemeClr val="tx2"/>
                </a:solidFill>
              </a:rPr>
              <a:t> finden in einem über das ganze Abschlussjahr</a:t>
            </a:r>
            <a:r>
              <a:rPr lang="de-DE" sz="1800" b="1" dirty="0">
                <a:solidFill>
                  <a:schemeClr val="tx2"/>
                </a:solidFill>
              </a:rPr>
              <a:t> gestreckten Verfahren</a:t>
            </a:r>
            <a:r>
              <a:rPr lang="de-DE" sz="1800" dirty="0">
                <a:solidFill>
                  <a:schemeClr val="tx2"/>
                </a:solidFill>
              </a:rPr>
              <a:t> statt</a:t>
            </a:r>
            <a:endParaRPr lang="de-DE" sz="1800" b="1" dirty="0">
              <a:solidFill>
                <a:schemeClr val="tx2"/>
              </a:solidFill>
            </a:endParaRPr>
          </a:p>
          <a:p>
            <a:pPr>
              <a:spcAft>
                <a:spcPts val="1200"/>
              </a:spcAft>
            </a:pPr>
            <a:r>
              <a:rPr lang="de-DE" sz="1800" b="1" dirty="0">
                <a:solidFill>
                  <a:schemeClr val="tx2"/>
                </a:solidFill>
              </a:rPr>
              <a:t>zukunftsorientierte Skills</a:t>
            </a:r>
            <a:r>
              <a:rPr lang="de-DE" sz="1800" dirty="0">
                <a:solidFill>
                  <a:schemeClr val="tx2"/>
                </a:solidFill>
              </a:rPr>
              <a:t> für das Berufsleben werden zum Inhalt der Prüfung</a:t>
            </a:r>
          </a:p>
          <a:p>
            <a:pPr>
              <a:spcAft>
                <a:spcPts val="1200"/>
              </a:spcAft>
            </a:pPr>
            <a:r>
              <a:rPr lang="de-DE" sz="1800" b="1" dirty="0">
                <a:solidFill>
                  <a:schemeClr val="tx2"/>
                </a:solidFill>
              </a:rPr>
              <a:t>Präsentationsprüfung</a:t>
            </a:r>
            <a:r>
              <a:rPr lang="de-DE" sz="1800" dirty="0">
                <a:solidFill>
                  <a:schemeClr val="tx2"/>
                </a:solidFill>
              </a:rPr>
              <a:t> auf der Basis der beruflichen Orientierung zu Beginn des Abschlussjahres</a:t>
            </a:r>
          </a:p>
          <a:p>
            <a:pPr>
              <a:spcAft>
                <a:spcPts val="1200"/>
              </a:spcAft>
            </a:pPr>
            <a:r>
              <a:rPr lang="de-DE" sz="1800" b="1" dirty="0">
                <a:solidFill>
                  <a:schemeClr val="tx2"/>
                </a:solidFill>
              </a:rPr>
              <a:t>Projektprüfung</a:t>
            </a:r>
            <a:r>
              <a:rPr lang="de-DE" sz="1800" dirty="0">
                <a:solidFill>
                  <a:schemeClr val="tx2"/>
                </a:solidFill>
              </a:rPr>
              <a:t> im Team in der Schülerinnen und Schüler kooperativ Probleme lösen und Planungsprozesse üben</a:t>
            </a:r>
          </a:p>
          <a:p>
            <a:pPr>
              <a:spcAft>
                <a:spcPts val="1200"/>
              </a:spcAft>
            </a:pPr>
            <a:r>
              <a:rPr lang="de-DE" sz="1800" b="1" dirty="0">
                <a:solidFill>
                  <a:schemeClr val="tx2"/>
                </a:solidFill>
              </a:rPr>
              <a:t>Landeszentrale Vergleichsarbeiten </a:t>
            </a:r>
            <a:r>
              <a:rPr lang="de-DE" sz="1800" dirty="0">
                <a:solidFill>
                  <a:schemeClr val="tx2"/>
                </a:solidFill>
              </a:rPr>
              <a:t>in den Fächern Deutsch, Mathematik und beim MBA auch in der ersten Fremdsprache</a:t>
            </a:r>
          </a:p>
          <a:p>
            <a:pPr>
              <a:spcAft>
                <a:spcPts val="1200"/>
              </a:spcAft>
            </a:pPr>
            <a:r>
              <a:rPr lang="de-DE" sz="1800" b="1" dirty="0">
                <a:solidFill>
                  <a:schemeClr val="tx2"/>
                </a:solidFill>
              </a:rPr>
              <a:t>Individualprüfung</a:t>
            </a:r>
            <a:r>
              <a:rPr lang="de-DE" sz="1800" dirty="0">
                <a:solidFill>
                  <a:schemeClr val="tx2"/>
                </a:solidFill>
              </a:rPr>
              <a:t> am Ende des Abschlussjahres, in der in einem selbst gewählten Bereich besondere persönliche Kompetenzen gezeigt werden</a:t>
            </a:r>
          </a:p>
          <a:p>
            <a:pPr marL="0" indent="0">
              <a:spcAft>
                <a:spcPts val="1200"/>
              </a:spcAft>
              <a:buNone/>
            </a:pPr>
            <a:r>
              <a:rPr lang="de-DE" sz="1800" dirty="0">
                <a:solidFill>
                  <a:schemeClr val="tx2"/>
                </a:solidFill>
              </a:rPr>
              <a:t> </a:t>
            </a:r>
          </a:p>
          <a:p>
            <a:pPr>
              <a:spcAft>
                <a:spcPts val="1200"/>
              </a:spcAft>
            </a:pPr>
            <a:endParaRPr lang="de-DE" sz="1800" dirty="0">
              <a:solidFill>
                <a:schemeClr val="tx2"/>
              </a:solidFill>
            </a:endParaRPr>
          </a:p>
          <a:p>
            <a:pPr>
              <a:spcAft>
                <a:spcPts val="1200"/>
              </a:spcAft>
            </a:pPr>
            <a:endParaRPr lang="de-DE" sz="1800" dirty="0">
              <a:solidFill>
                <a:schemeClr val="tx2"/>
              </a:solidFill>
            </a:endParaRPr>
          </a:p>
          <a:p>
            <a:pPr>
              <a:spcAft>
                <a:spcPts val="1200"/>
              </a:spcAft>
            </a:pPr>
            <a:endParaRPr lang="de-DE" sz="1800" dirty="0">
              <a:solidFill>
                <a:schemeClr val="tx2"/>
              </a:solidFill>
            </a:endParaRPr>
          </a:p>
        </p:txBody>
      </p:sp>
      <p:sp>
        <p:nvSpPr>
          <p:cNvPr id="14" name="Datumsplatzhalter 3"/>
          <p:cNvSpPr txBox="1">
            <a:spLocks/>
          </p:cNvSpPr>
          <p:nvPr/>
        </p:nvSpPr>
        <p:spPr>
          <a:xfrm>
            <a:off x="539552" y="6381328"/>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solidFill>
                  <a:schemeClr val="tx2"/>
                </a:solidFill>
              </a:rPr>
              <a:pPr/>
              <a:t>13.11.2025</a:t>
            </a:fld>
            <a:endParaRPr lang="de-DE" sz="1000" dirty="0">
              <a:solidFill>
                <a:schemeClr val="tx2"/>
              </a:solidFill>
            </a:endParaRPr>
          </a:p>
        </p:txBody>
      </p:sp>
    </p:spTree>
    <p:extLst>
      <p:ext uri="{BB962C8B-B14F-4D97-AF65-F5344CB8AC3E}">
        <p14:creationId xmlns:p14="http://schemas.microsoft.com/office/powerpoint/2010/main" val="2790952882"/>
      </p:ext>
    </p:extLst>
  </p:cSld>
  <p:clrMapOvr>
    <a:masterClrMapping/>
  </p:clrMapOvr>
  <p:transition>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el 1"/>
          <p:cNvSpPr>
            <a:spLocks noGrp="1"/>
          </p:cNvSpPr>
          <p:nvPr>
            <p:ph type="title"/>
          </p:nvPr>
        </p:nvSpPr>
        <p:spPr>
          <a:xfrm>
            <a:off x="1223963" y="1125538"/>
            <a:ext cx="7380287" cy="947737"/>
          </a:xfrm>
        </p:spPr>
        <p:txBody>
          <a:bodyPr/>
          <a:lstStyle/>
          <a:p>
            <a:r>
              <a:rPr lang="de-DE" altLang="de-DE" dirty="0"/>
              <a:t>Schulstruktur im Saarland</a:t>
            </a:r>
          </a:p>
        </p:txBody>
      </p:sp>
      <p:sp>
        <p:nvSpPr>
          <p:cNvPr id="19459" name="Datumsplatzhalter 3"/>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a:defRPr>
                <a:solidFill>
                  <a:schemeClr val="tx1"/>
                </a:solidFill>
                <a:latin typeface="Saar" pitchFamily="2" charset="0"/>
              </a:defRPr>
            </a:lvl1pPr>
            <a:lvl2pPr marL="742950" indent="-285750">
              <a:defRPr>
                <a:solidFill>
                  <a:schemeClr val="tx1"/>
                </a:solidFill>
                <a:latin typeface="Saar" pitchFamily="2" charset="0"/>
              </a:defRPr>
            </a:lvl2pPr>
            <a:lvl3pPr marL="1143000" indent="-228600">
              <a:defRPr>
                <a:solidFill>
                  <a:schemeClr val="tx1"/>
                </a:solidFill>
                <a:latin typeface="Saar" pitchFamily="2" charset="0"/>
              </a:defRPr>
            </a:lvl3pPr>
            <a:lvl4pPr marL="1600200" indent="-228600">
              <a:defRPr>
                <a:solidFill>
                  <a:schemeClr val="tx1"/>
                </a:solidFill>
                <a:latin typeface="Saar" pitchFamily="2" charset="0"/>
              </a:defRPr>
            </a:lvl4pPr>
            <a:lvl5pPr marL="2057400" indent="-228600">
              <a:defRPr>
                <a:solidFill>
                  <a:schemeClr val="tx1"/>
                </a:solidFill>
                <a:latin typeface="Saar" pitchFamily="2" charset="0"/>
              </a:defRPr>
            </a:lvl5pPr>
            <a:lvl6pPr marL="2514600" indent="-228600" fontAlgn="base">
              <a:spcBef>
                <a:spcPct val="0"/>
              </a:spcBef>
              <a:spcAft>
                <a:spcPct val="0"/>
              </a:spcAft>
              <a:defRPr>
                <a:solidFill>
                  <a:schemeClr val="tx1"/>
                </a:solidFill>
                <a:latin typeface="Saar" pitchFamily="2" charset="0"/>
              </a:defRPr>
            </a:lvl6pPr>
            <a:lvl7pPr marL="2971800" indent="-228600" fontAlgn="base">
              <a:spcBef>
                <a:spcPct val="0"/>
              </a:spcBef>
              <a:spcAft>
                <a:spcPct val="0"/>
              </a:spcAft>
              <a:defRPr>
                <a:solidFill>
                  <a:schemeClr val="tx1"/>
                </a:solidFill>
                <a:latin typeface="Saar" pitchFamily="2" charset="0"/>
              </a:defRPr>
            </a:lvl7pPr>
            <a:lvl8pPr marL="3429000" indent="-228600" fontAlgn="base">
              <a:spcBef>
                <a:spcPct val="0"/>
              </a:spcBef>
              <a:spcAft>
                <a:spcPct val="0"/>
              </a:spcAft>
              <a:defRPr>
                <a:solidFill>
                  <a:schemeClr val="tx1"/>
                </a:solidFill>
                <a:latin typeface="Saar" pitchFamily="2" charset="0"/>
              </a:defRPr>
            </a:lvl8pPr>
            <a:lvl9pPr marL="3886200" indent="-228600" fontAlgn="base">
              <a:spcBef>
                <a:spcPct val="0"/>
              </a:spcBef>
              <a:spcAft>
                <a:spcPct val="0"/>
              </a:spcAft>
              <a:defRPr>
                <a:solidFill>
                  <a:schemeClr val="tx1"/>
                </a:solidFill>
                <a:latin typeface="Saar" pitchFamily="2" charset="0"/>
              </a:defRPr>
            </a:lvl9pPr>
          </a:lstStyle>
          <a:p>
            <a:pPr fontAlgn="base">
              <a:spcBef>
                <a:spcPct val="0"/>
              </a:spcBef>
              <a:spcAft>
                <a:spcPct val="0"/>
              </a:spcAft>
            </a:pPr>
            <a:fld id="{986A25D8-ADDB-45D7-B40A-E9F3F11FCCD9}" type="datetime1">
              <a:rPr lang="de-DE" altLang="de-DE">
                <a:solidFill>
                  <a:schemeClr val="tx2"/>
                </a:solidFill>
              </a:rPr>
              <a:pPr fontAlgn="base">
                <a:spcBef>
                  <a:spcPct val="0"/>
                </a:spcBef>
                <a:spcAft>
                  <a:spcPct val="0"/>
                </a:spcAft>
              </a:pPr>
              <a:t>13.11.2025</a:t>
            </a:fld>
            <a:endParaRPr lang="de-DE" altLang="de-DE" dirty="0">
              <a:solidFill>
                <a:schemeClr val="tx2"/>
              </a:solidFill>
            </a:endParaRPr>
          </a:p>
        </p:txBody>
      </p:sp>
      <p:grpSp>
        <p:nvGrpSpPr>
          <p:cNvPr id="3" name="Gruppieren 2"/>
          <p:cNvGrpSpPr/>
          <p:nvPr/>
        </p:nvGrpSpPr>
        <p:grpSpPr>
          <a:xfrm>
            <a:off x="1223963" y="2564904"/>
            <a:ext cx="6696500" cy="3454062"/>
            <a:chOff x="1115616" y="1772816"/>
            <a:chExt cx="6696500" cy="3454062"/>
          </a:xfrm>
        </p:grpSpPr>
        <p:sp>
          <p:nvSpPr>
            <p:cNvPr id="6" name="Rectangle 4"/>
            <p:cNvSpPr>
              <a:spLocks noChangeArrowheads="1"/>
            </p:cNvSpPr>
            <p:nvPr/>
          </p:nvSpPr>
          <p:spPr bwMode="auto">
            <a:xfrm>
              <a:off x="1115616" y="4362878"/>
              <a:ext cx="6696500" cy="864000"/>
            </a:xfrm>
            <a:prstGeom prst="rect">
              <a:avLst/>
            </a:prstGeom>
            <a:solidFill>
              <a:schemeClr val="accent4">
                <a:lumMod val="20000"/>
                <a:lumOff val="80000"/>
              </a:schemeClr>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400" dirty="0">
                  <a:solidFill>
                    <a:schemeClr val="tx2"/>
                  </a:solidFill>
                  <a:latin typeface="+mn-lt"/>
                </a:rPr>
                <a:t>Grundschule</a:t>
              </a:r>
            </a:p>
          </p:txBody>
        </p:sp>
        <p:sp>
          <p:nvSpPr>
            <p:cNvPr id="7" name="Rectangle 5"/>
            <p:cNvSpPr>
              <a:spLocks noChangeArrowheads="1"/>
            </p:cNvSpPr>
            <p:nvPr/>
          </p:nvSpPr>
          <p:spPr bwMode="auto">
            <a:xfrm>
              <a:off x="5580116" y="2418878"/>
              <a:ext cx="2232000" cy="1944000"/>
            </a:xfrm>
            <a:prstGeom prst="rect">
              <a:avLst/>
            </a:prstGeom>
            <a:solidFill>
              <a:schemeClr val="accent3">
                <a:lumMod val="20000"/>
                <a:lumOff val="80000"/>
              </a:schemeClr>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200" dirty="0">
                  <a:solidFill>
                    <a:schemeClr val="tx2"/>
                  </a:solidFill>
                  <a:latin typeface="+mn-lt"/>
                </a:rPr>
                <a:t>Gymnasium</a:t>
              </a:r>
            </a:p>
          </p:txBody>
        </p:sp>
        <p:sp>
          <p:nvSpPr>
            <p:cNvPr id="8" name="Rectangle 6"/>
            <p:cNvSpPr>
              <a:spLocks noChangeArrowheads="1"/>
            </p:cNvSpPr>
            <p:nvPr/>
          </p:nvSpPr>
          <p:spPr bwMode="auto">
            <a:xfrm>
              <a:off x="1115616" y="2418878"/>
              <a:ext cx="2232250" cy="1944000"/>
            </a:xfrm>
            <a:prstGeom prst="rect">
              <a:avLst/>
            </a:prstGeom>
            <a:solidFill>
              <a:schemeClr val="accent5">
                <a:lumMod val="20000"/>
                <a:lumOff val="80000"/>
              </a:schemeClr>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200" dirty="0">
                  <a:solidFill>
                    <a:schemeClr val="tx2"/>
                  </a:solidFill>
                  <a:latin typeface="+mn-lt"/>
                </a:rPr>
                <a:t>Gemeinschafts-</a:t>
              </a:r>
              <a:br>
                <a:rPr lang="de-DE" altLang="de-DE" sz="2200" dirty="0">
                  <a:solidFill>
                    <a:schemeClr val="tx2"/>
                  </a:solidFill>
                  <a:latin typeface="+mn-lt"/>
                </a:rPr>
              </a:br>
              <a:r>
                <a:rPr lang="de-DE" altLang="de-DE" sz="2200" dirty="0">
                  <a:solidFill>
                    <a:schemeClr val="tx2"/>
                  </a:solidFill>
                  <a:latin typeface="+mn-lt"/>
                </a:rPr>
                <a:t>schule</a:t>
              </a:r>
            </a:p>
          </p:txBody>
        </p:sp>
        <p:sp>
          <p:nvSpPr>
            <p:cNvPr id="9" name="Rectangle 6"/>
            <p:cNvSpPr>
              <a:spLocks noChangeArrowheads="1"/>
            </p:cNvSpPr>
            <p:nvPr/>
          </p:nvSpPr>
          <p:spPr bwMode="auto">
            <a:xfrm>
              <a:off x="3347866" y="1772816"/>
              <a:ext cx="2232000" cy="1620000"/>
            </a:xfrm>
            <a:prstGeom prst="rect">
              <a:avLst/>
            </a:prstGeom>
            <a:solidFill>
              <a:schemeClr val="tx2">
                <a:lumMod val="10000"/>
                <a:lumOff val="90000"/>
              </a:schemeClr>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200" dirty="0">
                  <a:solidFill>
                    <a:schemeClr val="tx2"/>
                  </a:solidFill>
                  <a:latin typeface="+mn-lt"/>
                </a:rPr>
                <a:t>Berufliche</a:t>
              </a:r>
              <a:br>
                <a:rPr lang="de-DE" altLang="de-DE" sz="2200" dirty="0">
                  <a:solidFill>
                    <a:schemeClr val="tx2"/>
                  </a:solidFill>
                  <a:latin typeface="+mn-lt"/>
                </a:rPr>
              </a:br>
              <a:r>
                <a:rPr lang="de-DE" altLang="de-DE" sz="2200" dirty="0">
                  <a:solidFill>
                    <a:schemeClr val="tx2"/>
                  </a:solidFill>
                  <a:latin typeface="+mn-lt"/>
                </a:rPr>
                <a:t> Schulen</a:t>
              </a:r>
            </a:p>
          </p:txBody>
        </p:sp>
      </p:grpSp>
    </p:spTree>
    <p:extLst>
      <p:ext uri="{BB962C8B-B14F-4D97-AF65-F5344CB8AC3E}">
        <p14:creationId xmlns:p14="http://schemas.microsoft.com/office/powerpoint/2010/main" val="1477635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5"/>
          <p:cNvSpPr>
            <a:spLocks noChangeArrowheads="1"/>
          </p:cNvSpPr>
          <p:nvPr/>
        </p:nvSpPr>
        <p:spPr bwMode="auto">
          <a:xfrm>
            <a:off x="4572001" y="1247786"/>
            <a:ext cx="4032560" cy="4845584"/>
          </a:xfrm>
          <a:prstGeom prst="rect">
            <a:avLst/>
          </a:prstGeom>
          <a:solidFill>
            <a:schemeClr val="accent3">
              <a:lumMod val="20000"/>
              <a:lumOff val="80000"/>
              <a:alpha val="59999"/>
            </a:schemeClr>
          </a:solidFill>
          <a:ln>
            <a:noFill/>
          </a:ln>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9221" name="Rectangle 23"/>
          <p:cNvSpPr>
            <a:spLocks noChangeArrowheads="1"/>
          </p:cNvSpPr>
          <p:nvPr/>
        </p:nvSpPr>
        <p:spPr bwMode="auto">
          <a:xfrm>
            <a:off x="409575" y="1247786"/>
            <a:ext cx="4162425" cy="4845584"/>
          </a:xfrm>
          <a:prstGeom prst="rect">
            <a:avLst/>
          </a:prstGeom>
          <a:solidFill>
            <a:schemeClr val="accent5">
              <a:lumMod val="20000"/>
              <a:lumOff val="80000"/>
              <a:alpha val="59999"/>
            </a:schemeClr>
          </a:solidFill>
          <a:ln>
            <a:noFill/>
          </a:ln>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25615" name="Text Box 7"/>
          <p:cNvSpPr txBox="1">
            <a:spLocks noChangeArrowheads="1"/>
          </p:cNvSpPr>
          <p:nvPr/>
        </p:nvSpPr>
        <p:spPr bwMode="auto">
          <a:xfrm>
            <a:off x="515851" y="1905427"/>
            <a:ext cx="8086725" cy="421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spAutoFit/>
          </a:bodyPr>
          <a:lstStyle>
            <a:lvl1pPr eaLnBrk="0" hangingPunct="0">
              <a:tabLst>
                <a:tab pos="8074025" algn="r"/>
              </a:tabLst>
              <a:defRPr sz="900">
                <a:solidFill>
                  <a:schemeClr val="tx1"/>
                </a:solidFill>
                <a:latin typeface="Frutiger 45 Light" pitchFamily="34" charset="0"/>
                <a:ea typeface="Geneva" pitchFamily="47" charset="-128"/>
              </a:defRPr>
            </a:lvl1pPr>
            <a:lvl2pPr marL="742950" indent="-285750" eaLnBrk="0" hangingPunct="0">
              <a:tabLst>
                <a:tab pos="8074025" algn="r"/>
              </a:tabLst>
              <a:defRPr sz="900">
                <a:solidFill>
                  <a:schemeClr val="tx1"/>
                </a:solidFill>
                <a:latin typeface="Frutiger 45 Light" pitchFamily="34" charset="0"/>
                <a:ea typeface="Geneva" pitchFamily="47" charset="-128"/>
              </a:defRPr>
            </a:lvl2pPr>
            <a:lvl3pPr marL="1143000" indent="-228600" eaLnBrk="0" hangingPunct="0">
              <a:tabLst>
                <a:tab pos="8074025" algn="r"/>
              </a:tabLst>
              <a:defRPr sz="900">
                <a:solidFill>
                  <a:schemeClr val="tx1"/>
                </a:solidFill>
                <a:latin typeface="Frutiger 45 Light" pitchFamily="34" charset="0"/>
                <a:ea typeface="Geneva" pitchFamily="47" charset="-128"/>
              </a:defRPr>
            </a:lvl3pPr>
            <a:lvl4pPr marL="1600200" indent="-228600" eaLnBrk="0" hangingPunct="0">
              <a:tabLst>
                <a:tab pos="8074025" algn="r"/>
              </a:tabLst>
              <a:defRPr sz="900">
                <a:solidFill>
                  <a:schemeClr val="tx1"/>
                </a:solidFill>
                <a:latin typeface="Frutiger 45 Light" pitchFamily="34" charset="0"/>
                <a:ea typeface="Geneva" pitchFamily="47" charset="-128"/>
              </a:defRPr>
            </a:lvl4pPr>
            <a:lvl5pPr marL="2057400" indent="-228600" eaLnBrk="0" hangingPunct="0">
              <a:tabLst>
                <a:tab pos="8074025" algn="r"/>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9pPr>
          </a:lstStyle>
          <a:p>
            <a:pPr marL="358775" eaLnBrk="1" hangingPunct="1">
              <a:tabLst>
                <a:tab pos="358775" algn="l"/>
                <a:tab pos="8074025" algn="r"/>
              </a:tabLst>
            </a:pPr>
            <a:endParaRPr lang="de-DE" altLang="de-DE" sz="2400" dirty="0">
              <a:latin typeface="+mn-lt"/>
            </a:endParaRPr>
          </a:p>
          <a:p>
            <a:pPr marL="342900" indent="-342900" eaLnBrk="1" hangingPunct="1">
              <a:buFont typeface="Arial" panose="020B0604020202020204" pitchFamily="34" charset="0"/>
              <a:buChar char="•"/>
            </a:pPr>
            <a:r>
              <a:rPr lang="de-DE" altLang="de-DE" sz="2200" b="1" dirty="0">
                <a:solidFill>
                  <a:schemeClr val="tx2"/>
                </a:solidFill>
                <a:latin typeface="+mn-lt"/>
              </a:rPr>
              <a:t>Angebot eines gebundenen Ganztags: </a:t>
            </a:r>
          </a:p>
          <a:p>
            <a:pPr indent="358775" eaLnBrk="1" hangingPunct="1"/>
            <a:r>
              <a:rPr lang="de-DE" altLang="de-DE" sz="2200" b="1" dirty="0">
                <a:solidFill>
                  <a:schemeClr val="tx2"/>
                </a:solidFill>
                <a:latin typeface="+mn-lt"/>
              </a:rPr>
              <a:t>an etlichen Gemeinschaftsschulen und Gymnasien</a:t>
            </a:r>
          </a:p>
          <a:p>
            <a:pPr marL="457200" indent="-98425" eaLnBrk="1" hangingPunct="1">
              <a:buFont typeface="Symbol" panose="05050102010706020507" pitchFamily="18" charset="2"/>
              <a:buChar char="-"/>
              <a:tabLst>
                <a:tab pos="358775" algn="l"/>
                <a:tab pos="8074025" algn="r"/>
              </a:tabLst>
            </a:pPr>
            <a:r>
              <a:rPr lang="de-DE" altLang="de-DE" sz="2200" dirty="0">
                <a:solidFill>
                  <a:schemeClr val="tx2"/>
                </a:solidFill>
                <a:latin typeface="+mn-lt"/>
              </a:rPr>
              <a:t> Teilnahme kostenlos</a:t>
            </a:r>
          </a:p>
          <a:p>
            <a:pPr marL="457200" indent="-98425" eaLnBrk="1" hangingPunct="1">
              <a:buFont typeface="Symbol" panose="05050102010706020507" pitchFamily="18" charset="2"/>
              <a:buChar char="-"/>
              <a:tabLst>
                <a:tab pos="358775" algn="l"/>
                <a:tab pos="8074025" algn="r"/>
              </a:tabLst>
            </a:pPr>
            <a:r>
              <a:rPr lang="de-DE" altLang="de-DE" sz="2200" dirty="0">
                <a:solidFill>
                  <a:schemeClr val="tx2"/>
                </a:solidFill>
                <a:latin typeface="+mn-lt"/>
              </a:rPr>
              <a:t> verbindlich an 4 Tagen pro Woche</a:t>
            </a:r>
          </a:p>
          <a:p>
            <a:pPr marL="457200" indent="-98425" eaLnBrk="1" hangingPunct="1">
              <a:buFont typeface="Symbol" panose="05050102010706020507" pitchFamily="18" charset="2"/>
              <a:buChar char="-"/>
              <a:tabLst>
                <a:tab pos="358775" algn="l"/>
                <a:tab pos="8074025" algn="r"/>
              </a:tabLst>
            </a:pPr>
            <a:r>
              <a:rPr lang="de-DE" altLang="de-DE" sz="2200" dirty="0">
                <a:solidFill>
                  <a:schemeClr val="tx2"/>
                </a:solidFill>
                <a:latin typeface="+mn-lt"/>
              </a:rPr>
              <a:t> moderner Unterricht mit attraktiven Freizeitangeboten</a:t>
            </a:r>
          </a:p>
          <a:p>
            <a:pPr marL="358775" eaLnBrk="1" hangingPunct="1">
              <a:tabLst>
                <a:tab pos="358775" algn="l"/>
                <a:tab pos="8074025" algn="r"/>
              </a:tabLst>
            </a:pPr>
            <a:endParaRPr lang="de-DE" altLang="de-DE" sz="2200" strike="sngStrike" dirty="0">
              <a:solidFill>
                <a:schemeClr val="tx2"/>
              </a:solidFill>
              <a:latin typeface="+mn-lt"/>
            </a:endParaRPr>
          </a:p>
          <a:p>
            <a:pPr marL="342900" indent="-342900" eaLnBrk="1" hangingPunct="1">
              <a:buFont typeface="Arial" panose="020B0604020202020204" pitchFamily="34" charset="0"/>
              <a:buChar char="•"/>
            </a:pPr>
            <a:r>
              <a:rPr lang="de-DE" altLang="de-DE" sz="2200" b="1" dirty="0">
                <a:solidFill>
                  <a:schemeClr val="tx2"/>
                </a:solidFill>
                <a:latin typeface="+mn-lt"/>
              </a:rPr>
              <a:t>Angebot Freiwillige Ganztagsschule: </a:t>
            </a:r>
          </a:p>
          <a:p>
            <a:pPr indent="358775" eaLnBrk="1" hangingPunct="1"/>
            <a:r>
              <a:rPr lang="de-DE" altLang="de-DE" sz="2200" b="1" dirty="0">
                <a:solidFill>
                  <a:schemeClr val="tx2"/>
                </a:solidFill>
                <a:latin typeface="+mn-lt"/>
              </a:rPr>
              <a:t>an allen Schulen ohne gebundenen Ganztag</a:t>
            </a:r>
          </a:p>
          <a:p>
            <a:pPr marL="457200" indent="-98425" eaLnBrk="1" hangingPunct="1">
              <a:buFont typeface="Symbol" panose="05050102010706020507" pitchFamily="18" charset="2"/>
              <a:buChar char="-"/>
              <a:tabLst>
                <a:tab pos="358775" algn="l"/>
                <a:tab pos="8074025" algn="r"/>
              </a:tabLst>
            </a:pPr>
            <a:r>
              <a:rPr lang="de-DE" altLang="de-DE" sz="2200" dirty="0">
                <a:solidFill>
                  <a:schemeClr val="tx2"/>
                </a:solidFill>
                <a:latin typeface="+mn-lt"/>
              </a:rPr>
              <a:t> Teilnahme kostenpflichtig (externe Trägerschaft)</a:t>
            </a:r>
          </a:p>
          <a:p>
            <a:pPr marL="457200" indent="-98425" eaLnBrk="1" hangingPunct="1">
              <a:buFont typeface="Symbol" panose="05050102010706020507" pitchFamily="18" charset="2"/>
              <a:buChar char="-"/>
              <a:tabLst>
                <a:tab pos="358775" algn="l"/>
                <a:tab pos="8074025" algn="r"/>
              </a:tabLst>
            </a:pPr>
            <a:r>
              <a:rPr lang="de-DE" altLang="de-DE" sz="2200" dirty="0">
                <a:solidFill>
                  <a:schemeClr val="tx2"/>
                </a:solidFill>
                <a:latin typeface="+mn-lt"/>
              </a:rPr>
              <a:t> täglich oder an einzelnen Wochentagen</a:t>
            </a:r>
            <a:endParaRPr lang="de-DE" altLang="de-DE" sz="2200" b="1" strike="sngStrike" dirty="0">
              <a:solidFill>
                <a:schemeClr val="tx2"/>
              </a:solidFill>
              <a:latin typeface="+mn-lt"/>
            </a:endParaRPr>
          </a:p>
          <a:p>
            <a:pPr eaLnBrk="1" hangingPunct="1"/>
            <a:endParaRPr lang="de-DE" altLang="de-DE" sz="2400" b="1" strike="sngStrike" dirty="0">
              <a:latin typeface="+mn-lt"/>
            </a:endParaRPr>
          </a:p>
        </p:txBody>
      </p:sp>
      <p:sp>
        <p:nvSpPr>
          <p:cNvPr id="9244" name="Text Box 8"/>
          <p:cNvSpPr txBox="1">
            <a:spLocks noChangeArrowheads="1"/>
          </p:cNvSpPr>
          <p:nvPr/>
        </p:nvSpPr>
        <p:spPr bwMode="auto">
          <a:xfrm>
            <a:off x="179512" y="1269489"/>
            <a:ext cx="8193398" cy="369332"/>
          </a:xfrm>
          <a:prstGeom prst="rect">
            <a:avLst/>
          </a:prstGeom>
          <a:noFill/>
          <a:ln>
            <a:noFill/>
          </a:ln>
          <a:extLst/>
        </p:spPr>
        <p:txBody>
          <a:bodyPr wrap="squar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spcBef>
                <a:spcPct val="50000"/>
              </a:spcBef>
            </a:pPr>
            <a:r>
              <a:rPr lang="de-DE" altLang="de-DE" sz="1800" b="1" dirty="0">
                <a:solidFill>
                  <a:schemeClr val="tx2"/>
                </a:solidFill>
                <a:latin typeface="+mn-lt"/>
              </a:rPr>
              <a:t>Gemeinschaftsschule und Gymnasium</a:t>
            </a:r>
          </a:p>
        </p:txBody>
      </p:sp>
      <p:sp>
        <p:nvSpPr>
          <p:cNvPr id="34" name="Datumsplatzhalter 3"/>
          <p:cNvSpPr txBox="1">
            <a:spLocks/>
          </p:cNvSpPr>
          <p:nvPr/>
        </p:nvSpPr>
        <p:spPr>
          <a:xfrm>
            <a:off x="323528" y="6412457"/>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solidFill>
                  <a:schemeClr val="tx2"/>
                </a:solidFill>
              </a:rPr>
              <a:pPr/>
              <a:t>13.11.2025</a:t>
            </a:fld>
            <a:endParaRPr lang="de-DE" sz="1000" dirty="0">
              <a:solidFill>
                <a:schemeClr val="tx2"/>
              </a:solidFill>
            </a:endParaRPr>
          </a:p>
        </p:txBody>
      </p:sp>
      <p:sp>
        <p:nvSpPr>
          <p:cNvPr id="2" name="Titel 1"/>
          <p:cNvSpPr>
            <a:spLocks noGrp="1"/>
          </p:cNvSpPr>
          <p:nvPr>
            <p:ph type="title"/>
          </p:nvPr>
        </p:nvSpPr>
        <p:spPr/>
        <p:txBody>
          <a:bodyPr/>
          <a:lstStyle/>
          <a:p>
            <a:r>
              <a:rPr lang="de-DE" dirty="0"/>
              <a:t>Ganztagsangebote</a:t>
            </a:r>
          </a:p>
        </p:txBody>
      </p:sp>
    </p:spTree>
    <p:extLst>
      <p:ext uri="{BB962C8B-B14F-4D97-AF65-F5344CB8AC3E}">
        <p14:creationId xmlns:p14="http://schemas.microsoft.com/office/powerpoint/2010/main" val="35056674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5"/>
          <p:cNvSpPr>
            <a:spLocks noChangeArrowheads="1"/>
          </p:cNvSpPr>
          <p:nvPr/>
        </p:nvSpPr>
        <p:spPr bwMode="auto">
          <a:xfrm>
            <a:off x="4572001" y="1247786"/>
            <a:ext cx="4032560" cy="4845584"/>
          </a:xfrm>
          <a:prstGeom prst="rect">
            <a:avLst/>
          </a:prstGeom>
          <a:solidFill>
            <a:schemeClr val="accent3">
              <a:lumMod val="20000"/>
              <a:lumOff val="80000"/>
              <a:alpha val="59999"/>
            </a:schemeClr>
          </a:solidFill>
          <a:ln>
            <a:noFill/>
          </a:ln>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9221" name="Rectangle 23"/>
          <p:cNvSpPr>
            <a:spLocks noChangeArrowheads="1"/>
          </p:cNvSpPr>
          <p:nvPr/>
        </p:nvSpPr>
        <p:spPr bwMode="auto">
          <a:xfrm>
            <a:off x="409575" y="1247786"/>
            <a:ext cx="4162425" cy="4845584"/>
          </a:xfrm>
          <a:prstGeom prst="rect">
            <a:avLst/>
          </a:prstGeom>
          <a:solidFill>
            <a:schemeClr val="accent5">
              <a:lumMod val="20000"/>
              <a:lumOff val="80000"/>
              <a:alpha val="59999"/>
            </a:schemeClr>
          </a:solidFill>
          <a:ln>
            <a:noFill/>
          </a:ln>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25615" name="Text Box 7"/>
          <p:cNvSpPr txBox="1">
            <a:spLocks noChangeArrowheads="1"/>
          </p:cNvSpPr>
          <p:nvPr/>
        </p:nvSpPr>
        <p:spPr bwMode="auto">
          <a:xfrm>
            <a:off x="515851" y="1966983"/>
            <a:ext cx="8086725" cy="4095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spAutoFit/>
          </a:bodyPr>
          <a:lstStyle>
            <a:lvl1pPr eaLnBrk="0" hangingPunct="0">
              <a:tabLst>
                <a:tab pos="8074025" algn="r"/>
              </a:tabLst>
              <a:defRPr sz="900">
                <a:solidFill>
                  <a:schemeClr val="tx1"/>
                </a:solidFill>
                <a:latin typeface="Frutiger 45 Light" pitchFamily="34" charset="0"/>
                <a:ea typeface="Geneva" pitchFamily="47" charset="-128"/>
              </a:defRPr>
            </a:lvl1pPr>
            <a:lvl2pPr marL="742950" indent="-285750" eaLnBrk="0" hangingPunct="0">
              <a:tabLst>
                <a:tab pos="8074025" algn="r"/>
              </a:tabLst>
              <a:defRPr sz="900">
                <a:solidFill>
                  <a:schemeClr val="tx1"/>
                </a:solidFill>
                <a:latin typeface="Frutiger 45 Light" pitchFamily="34" charset="0"/>
                <a:ea typeface="Geneva" pitchFamily="47" charset="-128"/>
              </a:defRPr>
            </a:lvl2pPr>
            <a:lvl3pPr marL="1143000" indent="-228600" eaLnBrk="0" hangingPunct="0">
              <a:tabLst>
                <a:tab pos="8074025" algn="r"/>
              </a:tabLst>
              <a:defRPr sz="900">
                <a:solidFill>
                  <a:schemeClr val="tx1"/>
                </a:solidFill>
                <a:latin typeface="Frutiger 45 Light" pitchFamily="34" charset="0"/>
                <a:ea typeface="Geneva" pitchFamily="47" charset="-128"/>
              </a:defRPr>
            </a:lvl3pPr>
            <a:lvl4pPr marL="1600200" indent="-228600" eaLnBrk="0" hangingPunct="0">
              <a:tabLst>
                <a:tab pos="8074025" algn="r"/>
              </a:tabLst>
              <a:defRPr sz="900">
                <a:solidFill>
                  <a:schemeClr val="tx1"/>
                </a:solidFill>
                <a:latin typeface="Frutiger 45 Light" pitchFamily="34" charset="0"/>
                <a:ea typeface="Geneva" pitchFamily="47" charset="-128"/>
              </a:defRPr>
            </a:lvl4pPr>
            <a:lvl5pPr marL="2057400" indent="-228600" eaLnBrk="0" hangingPunct="0">
              <a:tabLst>
                <a:tab pos="8074025" algn="r"/>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9pPr>
          </a:lstStyle>
          <a:p>
            <a:pPr marL="358775" eaLnBrk="1" hangingPunct="1">
              <a:tabLst>
                <a:tab pos="358775" algn="l"/>
                <a:tab pos="8074025" algn="r"/>
              </a:tabLst>
            </a:pPr>
            <a:endParaRPr lang="de-DE" altLang="de-DE" sz="2400" dirty="0">
              <a:latin typeface="+mn-lt"/>
            </a:endParaRPr>
          </a:p>
          <a:p>
            <a:pPr marL="342900" indent="-342900" eaLnBrk="1" hangingPunct="1">
              <a:spcAft>
                <a:spcPts val="600"/>
              </a:spcAft>
              <a:buFont typeface="Arial" panose="020B0604020202020204" pitchFamily="34" charset="0"/>
              <a:buChar char="•"/>
            </a:pPr>
            <a:r>
              <a:rPr lang="de-DE" altLang="de-DE" sz="2000" dirty="0">
                <a:solidFill>
                  <a:schemeClr val="tx2"/>
                </a:solidFill>
                <a:latin typeface="+mn-lt"/>
              </a:rPr>
              <a:t>alle Schülerinnen und Schüler erhalten über die LSMS ein digitales Endgerät</a:t>
            </a:r>
          </a:p>
          <a:p>
            <a:pPr marL="342900" indent="-342900" eaLnBrk="1" hangingPunct="1">
              <a:spcAft>
                <a:spcPts val="600"/>
              </a:spcAft>
              <a:buFont typeface="Arial" panose="020B0604020202020204" pitchFamily="34" charset="0"/>
              <a:buChar char="•"/>
            </a:pPr>
            <a:r>
              <a:rPr lang="de-DE" altLang="de-DE" sz="2000" dirty="0">
                <a:solidFill>
                  <a:schemeClr val="tx2"/>
                </a:solidFill>
                <a:latin typeface="+mn-lt"/>
              </a:rPr>
              <a:t>digitale Bücherregale an etlichen Standorten</a:t>
            </a:r>
          </a:p>
          <a:p>
            <a:pPr marL="342900" indent="-342900" eaLnBrk="1" hangingPunct="1">
              <a:spcAft>
                <a:spcPts val="600"/>
              </a:spcAft>
              <a:buFont typeface="Arial" panose="020B0604020202020204" pitchFamily="34" charset="0"/>
              <a:buChar char="•"/>
            </a:pPr>
            <a:r>
              <a:rPr lang="de-DE" altLang="de-DE" sz="2000" dirty="0">
                <a:solidFill>
                  <a:schemeClr val="tx2"/>
                </a:solidFill>
                <a:latin typeface="+mn-lt"/>
              </a:rPr>
              <a:t>möglichst früh Medienbildungs- sowie Präventionsangebote</a:t>
            </a:r>
          </a:p>
          <a:p>
            <a:pPr marL="342900" indent="-342900" eaLnBrk="1" hangingPunct="1">
              <a:spcAft>
                <a:spcPts val="600"/>
              </a:spcAft>
              <a:buFont typeface="Arial" panose="020B0604020202020204" pitchFamily="34" charset="0"/>
              <a:buChar char="•"/>
            </a:pPr>
            <a:r>
              <a:rPr lang="de-DE" altLang="de-DE" sz="2000" dirty="0">
                <a:solidFill>
                  <a:schemeClr val="tx2"/>
                </a:solidFill>
                <a:latin typeface="+mn-lt"/>
              </a:rPr>
              <a:t>datenschutzkonforme Kommunikation in der Schulgemeinschaft über OSS</a:t>
            </a:r>
          </a:p>
          <a:p>
            <a:pPr marL="342900" indent="-342900" eaLnBrk="1" hangingPunct="1">
              <a:spcAft>
                <a:spcPts val="600"/>
              </a:spcAft>
              <a:buFont typeface="Arial" panose="020B0604020202020204" pitchFamily="34" charset="0"/>
              <a:buChar char="•"/>
            </a:pPr>
            <a:r>
              <a:rPr lang="de-DE" altLang="de-DE" sz="2000" dirty="0">
                <a:solidFill>
                  <a:schemeClr val="tx2"/>
                </a:solidFill>
                <a:latin typeface="+mn-lt"/>
              </a:rPr>
              <a:t>datenschutzkonforme Angebote der Mediennutzung (KI)</a:t>
            </a:r>
          </a:p>
          <a:p>
            <a:pPr marL="342900" indent="-342900" eaLnBrk="1" hangingPunct="1">
              <a:spcAft>
                <a:spcPts val="600"/>
              </a:spcAft>
              <a:buFont typeface="Arial" panose="020B0604020202020204" pitchFamily="34" charset="0"/>
              <a:buChar char="•"/>
            </a:pPr>
            <a:r>
              <a:rPr lang="de-DE" altLang="de-DE" sz="2000" dirty="0">
                <a:solidFill>
                  <a:schemeClr val="tx2"/>
                </a:solidFill>
                <a:latin typeface="+mn-lt"/>
              </a:rPr>
              <a:t>zeitgemäße digitale Lern- und Übungsangebote</a:t>
            </a:r>
          </a:p>
          <a:p>
            <a:pPr marL="342900" indent="-342900" eaLnBrk="1" hangingPunct="1">
              <a:buFont typeface="Arial" panose="020B0604020202020204" pitchFamily="34" charset="0"/>
              <a:buChar char="•"/>
            </a:pPr>
            <a:endParaRPr lang="de-DE" altLang="de-DE" sz="2200" b="1" dirty="0">
              <a:solidFill>
                <a:schemeClr val="tx2"/>
              </a:solidFill>
              <a:latin typeface="+mn-lt"/>
            </a:endParaRPr>
          </a:p>
          <a:p>
            <a:pPr eaLnBrk="1" hangingPunct="1"/>
            <a:endParaRPr lang="de-DE" altLang="de-DE" sz="2400" b="1" strike="sngStrike" dirty="0">
              <a:latin typeface="+mn-lt"/>
            </a:endParaRPr>
          </a:p>
        </p:txBody>
      </p:sp>
      <p:sp>
        <p:nvSpPr>
          <p:cNvPr id="9244" name="Text Box 8"/>
          <p:cNvSpPr txBox="1">
            <a:spLocks noChangeArrowheads="1"/>
          </p:cNvSpPr>
          <p:nvPr/>
        </p:nvSpPr>
        <p:spPr bwMode="auto">
          <a:xfrm>
            <a:off x="179512" y="1269489"/>
            <a:ext cx="8193398" cy="369332"/>
          </a:xfrm>
          <a:prstGeom prst="rect">
            <a:avLst/>
          </a:prstGeom>
          <a:noFill/>
          <a:ln>
            <a:noFill/>
          </a:ln>
          <a:extLst/>
        </p:spPr>
        <p:txBody>
          <a:bodyPr wrap="squar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spcBef>
                <a:spcPct val="50000"/>
              </a:spcBef>
            </a:pPr>
            <a:r>
              <a:rPr lang="de-DE" altLang="de-DE" sz="1800" b="1" dirty="0">
                <a:solidFill>
                  <a:schemeClr val="tx2"/>
                </a:solidFill>
                <a:latin typeface="+mn-lt"/>
              </a:rPr>
              <a:t>Gemeinschaftsschule und Gymnasium</a:t>
            </a:r>
          </a:p>
        </p:txBody>
      </p:sp>
      <p:sp>
        <p:nvSpPr>
          <p:cNvPr id="34" name="Datumsplatzhalter 3"/>
          <p:cNvSpPr txBox="1">
            <a:spLocks/>
          </p:cNvSpPr>
          <p:nvPr/>
        </p:nvSpPr>
        <p:spPr>
          <a:xfrm>
            <a:off x="323528" y="6412457"/>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solidFill>
                  <a:schemeClr val="tx2"/>
                </a:solidFill>
              </a:rPr>
              <a:pPr/>
              <a:t>13.11.2025</a:t>
            </a:fld>
            <a:endParaRPr lang="de-DE" sz="1000" dirty="0">
              <a:solidFill>
                <a:schemeClr val="tx2"/>
              </a:solidFill>
            </a:endParaRPr>
          </a:p>
        </p:txBody>
      </p:sp>
      <p:sp>
        <p:nvSpPr>
          <p:cNvPr id="2" name="Titel 1"/>
          <p:cNvSpPr>
            <a:spLocks noGrp="1"/>
          </p:cNvSpPr>
          <p:nvPr>
            <p:ph type="title"/>
          </p:nvPr>
        </p:nvSpPr>
        <p:spPr/>
        <p:txBody>
          <a:bodyPr/>
          <a:lstStyle/>
          <a:p>
            <a:r>
              <a:rPr lang="de-DE" dirty="0"/>
              <a:t>Mediennutzung</a:t>
            </a:r>
          </a:p>
        </p:txBody>
      </p:sp>
    </p:spTree>
    <p:extLst>
      <p:ext uri="{BB962C8B-B14F-4D97-AF65-F5344CB8AC3E}">
        <p14:creationId xmlns:p14="http://schemas.microsoft.com/office/powerpoint/2010/main" val="407759495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Besondere pädagogische Förderung</a:t>
            </a:r>
            <a:br>
              <a:rPr lang="de-DE" dirty="0"/>
            </a:br>
            <a:endParaRPr lang="de-DE" dirty="0">
              <a:solidFill>
                <a:srgbClr val="FF0000"/>
              </a:solidFill>
            </a:endParaRPr>
          </a:p>
        </p:txBody>
      </p:sp>
      <p:sp>
        <p:nvSpPr>
          <p:cNvPr id="9" name="Inhaltsplatzhalter 8"/>
          <p:cNvSpPr>
            <a:spLocks noGrp="1"/>
          </p:cNvSpPr>
          <p:nvPr>
            <p:ph idx="1"/>
          </p:nvPr>
        </p:nvSpPr>
        <p:spPr>
          <a:solidFill>
            <a:schemeClr val="tx2">
              <a:lumMod val="10000"/>
              <a:lumOff val="90000"/>
              <a:alpha val="60000"/>
            </a:schemeClr>
          </a:solidFill>
        </p:spPr>
        <p:txBody>
          <a:bodyPr/>
          <a:lstStyle/>
          <a:p>
            <a:pPr>
              <a:spcAft>
                <a:spcPts val="1800"/>
              </a:spcAft>
            </a:pPr>
            <a:r>
              <a:rPr lang="de-DE" sz="2000" dirty="0">
                <a:solidFill>
                  <a:schemeClr val="tx2"/>
                </a:solidFill>
              </a:rPr>
              <a:t>alle Schülerinnen und Schüler werden unter Berücksichtigung der individuellen Ausgangslage bestmöglich gefördert. Die Unterrichtung erfolgt grundsätzlich an einer inklusiven Regelschule.</a:t>
            </a:r>
            <a:endParaRPr lang="de-DE" altLang="de-DE" sz="2000" dirty="0">
              <a:solidFill>
                <a:schemeClr val="tx2"/>
              </a:solidFill>
            </a:endParaRPr>
          </a:p>
          <a:p>
            <a:pPr>
              <a:spcAft>
                <a:spcPts val="1800"/>
              </a:spcAft>
            </a:pPr>
            <a:r>
              <a:rPr lang="de-DE" sz="2000" dirty="0">
                <a:solidFill>
                  <a:schemeClr val="tx2"/>
                </a:solidFill>
              </a:rPr>
              <a:t>Bei anerkanntem Vorliegen der Voraussetzungen für eine sonder-pädagogische Unterstützung können die Erziehungsberechtigten zwischen dem Besuch einer Regelschule oder einer Förderschule des entsprechenden Förderschwerpunkts wählen.</a:t>
            </a:r>
            <a:endParaRPr lang="de-DE" altLang="de-DE" sz="2000" dirty="0">
              <a:solidFill>
                <a:schemeClr val="tx2"/>
              </a:solidFill>
            </a:endParaRPr>
          </a:p>
          <a:p>
            <a:pPr>
              <a:spcAft>
                <a:spcPts val="1800"/>
              </a:spcAft>
            </a:pPr>
            <a:r>
              <a:rPr lang="de-DE" sz="2000" dirty="0">
                <a:solidFill>
                  <a:schemeClr val="tx2"/>
                </a:solidFill>
              </a:rPr>
              <a:t>Auf Grundlage der Inklusionsverordnung können die Schulen die Lernprozesse ihrer Schülerinnen und Schüler flexibel und individuell begleiten.</a:t>
            </a:r>
          </a:p>
        </p:txBody>
      </p:sp>
      <p:sp>
        <p:nvSpPr>
          <p:cNvPr id="14" name="Datumsplatzhalter 3"/>
          <p:cNvSpPr txBox="1">
            <a:spLocks/>
          </p:cNvSpPr>
          <p:nvPr/>
        </p:nvSpPr>
        <p:spPr>
          <a:xfrm>
            <a:off x="539552" y="6381328"/>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solidFill>
                  <a:schemeClr val="tx2"/>
                </a:solidFill>
              </a:rPr>
              <a:pPr/>
              <a:t>13.11.2025</a:t>
            </a:fld>
            <a:endParaRPr lang="de-DE" sz="1000" dirty="0">
              <a:solidFill>
                <a:schemeClr val="tx2"/>
              </a:solidFill>
            </a:endParaRPr>
          </a:p>
        </p:txBody>
      </p:sp>
    </p:spTree>
    <p:extLst>
      <p:ext uri="{BB962C8B-B14F-4D97-AF65-F5344CB8AC3E}">
        <p14:creationId xmlns:p14="http://schemas.microsoft.com/office/powerpoint/2010/main" val="1626631425"/>
      </p:ext>
    </p:extLst>
  </p:cSld>
  <p:clrMapOvr>
    <a:masterClrMapping/>
  </p:clrMapOvr>
  <p:transition>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Besondere pädagogische Förderung</a:t>
            </a:r>
            <a:endParaRPr lang="de-DE" dirty="0">
              <a:solidFill>
                <a:srgbClr val="FF0000"/>
              </a:solidFill>
            </a:endParaRPr>
          </a:p>
        </p:txBody>
      </p:sp>
      <p:sp>
        <p:nvSpPr>
          <p:cNvPr id="9" name="Inhaltsplatzhalter 8"/>
          <p:cNvSpPr>
            <a:spLocks noGrp="1"/>
          </p:cNvSpPr>
          <p:nvPr>
            <p:ph idx="1"/>
          </p:nvPr>
        </p:nvSpPr>
        <p:spPr>
          <a:solidFill>
            <a:schemeClr val="tx2">
              <a:lumMod val="10000"/>
              <a:lumOff val="90000"/>
              <a:alpha val="60000"/>
            </a:schemeClr>
          </a:solidFill>
        </p:spPr>
        <p:txBody>
          <a:bodyPr/>
          <a:lstStyle/>
          <a:p>
            <a:pPr marL="0" indent="0">
              <a:spcAft>
                <a:spcPts val="1800"/>
              </a:spcAft>
              <a:buNone/>
            </a:pPr>
            <a:r>
              <a:rPr lang="de-DE" sz="2000" dirty="0">
                <a:solidFill>
                  <a:schemeClr val="tx2"/>
                </a:solidFill>
              </a:rPr>
              <a:t>Übergang in die weiterführenden Schulen:</a:t>
            </a:r>
          </a:p>
          <a:p>
            <a:pPr>
              <a:spcAft>
                <a:spcPts val="1800"/>
              </a:spcAft>
            </a:pPr>
            <a:r>
              <a:rPr lang="de-DE" sz="1600" dirty="0">
                <a:solidFill>
                  <a:schemeClr val="tx2"/>
                </a:solidFill>
              </a:rPr>
              <a:t>Bei Kindern, die in der Klasse 4 auf der Grundlage eines individuellen Förderplans besondere pädagogische Förderung erhalten, kann diese Förderung bei Bedarf auch in der weiterführenden Schule fortgesetzt werden. Beim Übergang in die weiterführende Schule sollen bereits vor Schuljahresbeginn erste Überlegungen zur Gestaltung förderlicher schulischer Bedingungen einsetzen und die Förderplanung fortgesetzt werden.</a:t>
            </a:r>
          </a:p>
          <a:p>
            <a:pPr>
              <a:spcAft>
                <a:spcPts val="1800"/>
              </a:spcAft>
            </a:pPr>
            <a:r>
              <a:rPr lang="de-DE" sz="1600" dirty="0">
                <a:solidFill>
                  <a:schemeClr val="tx2"/>
                </a:solidFill>
              </a:rPr>
              <a:t>Eine Anerkennung des Vorliegens der Voraussetzungen für eine sonderpädagogische Unterstützung ist in der Regel nur dann notwendig, wenn die Erziehungsberechtigten den Besuch einer FöS wünschen. Dazu stellen sie in der besuchten Regelschule einen schriftlichen, aber formlosen Antrag.</a:t>
            </a:r>
          </a:p>
          <a:p>
            <a:pPr>
              <a:spcAft>
                <a:spcPts val="1800"/>
              </a:spcAft>
            </a:pPr>
            <a:r>
              <a:rPr lang="de-DE" sz="1600" dirty="0">
                <a:solidFill>
                  <a:schemeClr val="tx2"/>
                </a:solidFill>
              </a:rPr>
              <a:t>Im Rahmen des Anerkennungsverfahrens wird das Vorliegen der Voraussetzungen für eine sonderpädagogische Unterstützung überprüft und ggf. die Umschulung in eine FöS des entsprechenden Förderschwerpunktes in die Wege geleitet.</a:t>
            </a:r>
          </a:p>
        </p:txBody>
      </p:sp>
      <p:sp>
        <p:nvSpPr>
          <p:cNvPr id="14" name="Datumsplatzhalter 3"/>
          <p:cNvSpPr txBox="1">
            <a:spLocks/>
          </p:cNvSpPr>
          <p:nvPr/>
        </p:nvSpPr>
        <p:spPr>
          <a:xfrm>
            <a:off x="539552" y="6381328"/>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solidFill>
                  <a:schemeClr val="tx2"/>
                </a:solidFill>
              </a:rPr>
              <a:pPr/>
              <a:t>13.11.2025</a:t>
            </a:fld>
            <a:endParaRPr lang="de-DE" sz="1000" dirty="0">
              <a:solidFill>
                <a:schemeClr val="tx2"/>
              </a:solidFill>
            </a:endParaRPr>
          </a:p>
        </p:txBody>
      </p:sp>
    </p:spTree>
    <p:extLst>
      <p:ext uri="{BB962C8B-B14F-4D97-AF65-F5344CB8AC3E}">
        <p14:creationId xmlns:p14="http://schemas.microsoft.com/office/powerpoint/2010/main" val="562789939"/>
      </p:ext>
    </p:extLst>
  </p:cSld>
  <p:clrMapOvr>
    <a:masterClrMapping/>
  </p:clrMapOvr>
  <p:transition>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Besondere pädagogische Förderung</a:t>
            </a:r>
            <a:br>
              <a:rPr lang="de-DE" dirty="0"/>
            </a:br>
            <a:endParaRPr lang="de-DE" dirty="0">
              <a:solidFill>
                <a:srgbClr val="FF0000"/>
              </a:solidFill>
            </a:endParaRPr>
          </a:p>
        </p:txBody>
      </p:sp>
      <p:sp>
        <p:nvSpPr>
          <p:cNvPr id="9" name="Inhaltsplatzhalter 8"/>
          <p:cNvSpPr>
            <a:spLocks noGrp="1"/>
          </p:cNvSpPr>
          <p:nvPr>
            <p:ph idx="1"/>
          </p:nvPr>
        </p:nvSpPr>
        <p:spPr>
          <a:solidFill>
            <a:schemeClr val="tx2">
              <a:lumMod val="10000"/>
              <a:lumOff val="90000"/>
              <a:alpha val="60000"/>
            </a:schemeClr>
          </a:solidFill>
        </p:spPr>
        <p:txBody>
          <a:bodyPr/>
          <a:lstStyle/>
          <a:p>
            <a:pPr marL="0" indent="0">
              <a:spcAft>
                <a:spcPts val="1800"/>
              </a:spcAft>
              <a:buNone/>
            </a:pPr>
            <a:r>
              <a:rPr lang="de-DE" sz="2000" dirty="0">
                <a:solidFill>
                  <a:schemeClr val="tx2"/>
                </a:solidFill>
              </a:rPr>
              <a:t>Förderschulen:</a:t>
            </a:r>
          </a:p>
          <a:p>
            <a:pPr>
              <a:spcAft>
                <a:spcPts val="1800"/>
              </a:spcAft>
            </a:pPr>
            <a:r>
              <a:rPr lang="de-DE" sz="1600" dirty="0">
                <a:solidFill>
                  <a:schemeClr val="tx2"/>
                </a:solidFill>
              </a:rPr>
              <a:t>FöS stellen ein ergänzendes Angebot in unserem Schulsystem dar mit dem Auftrag, </a:t>
            </a:r>
            <a:r>
              <a:rPr lang="de-DE" sz="1600" dirty="0" err="1">
                <a:solidFill>
                  <a:schemeClr val="tx2"/>
                </a:solidFill>
              </a:rPr>
              <a:t>SuS</a:t>
            </a:r>
            <a:r>
              <a:rPr lang="de-DE" sz="1600" dirty="0">
                <a:solidFill>
                  <a:schemeClr val="tx2"/>
                </a:solidFill>
              </a:rPr>
              <a:t> möglichst an eine Regelschule zurückzuführen.</a:t>
            </a:r>
          </a:p>
          <a:p>
            <a:pPr>
              <a:spcAft>
                <a:spcPts val="1800"/>
              </a:spcAft>
            </a:pPr>
            <a:r>
              <a:rPr lang="de-DE" sz="1600" dirty="0">
                <a:solidFill>
                  <a:schemeClr val="tx2"/>
                </a:solidFill>
              </a:rPr>
              <a:t>Entsprechend der verschiedenen sonderpädagogischen Förderschwerpunkte gibt es im Saarland:</a:t>
            </a:r>
          </a:p>
          <a:p>
            <a:pPr lvl="1">
              <a:spcAft>
                <a:spcPts val="600"/>
              </a:spcAft>
              <a:buFont typeface="Wingdings" panose="05000000000000000000" pitchFamily="2" charset="2"/>
              <a:buChar char="ü"/>
            </a:pPr>
            <a:r>
              <a:rPr lang="de-DE" sz="1600" dirty="0">
                <a:solidFill>
                  <a:schemeClr val="tx2"/>
                </a:solidFill>
              </a:rPr>
              <a:t>1 Förderschule für Blinde und Sehbehinderte</a:t>
            </a:r>
          </a:p>
          <a:p>
            <a:pPr lvl="1">
              <a:spcAft>
                <a:spcPts val="600"/>
              </a:spcAft>
              <a:buFont typeface="Wingdings" panose="05000000000000000000" pitchFamily="2" charset="2"/>
              <a:buChar char="ü"/>
            </a:pPr>
            <a:r>
              <a:rPr lang="de-DE" sz="1600" dirty="0">
                <a:solidFill>
                  <a:schemeClr val="tx2"/>
                </a:solidFill>
              </a:rPr>
              <a:t>1 Förderschule für Gehörlose und Schwerhörige</a:t>
            </a:r>
          </a:p>
          <a:p>
            <a:pPr lvl="1">
              <a:spcAft>
                <a:spcPts val="600"/>
              </a:spcAft>
              <a:buFont typeface="Wingdings" panose="05000000000000000000" pitchFamily="2" charset="2"/>
              <a:buChar char="ü"/>
            </a:pPr>
            <a:r>
              <a:rPr lang="de-DE" sz="1600" dirty="0">
                <a:solidFill>
                  <a:schemeClr val="tx2"/>
                </a:solidFill>
              </a:rPr>
              <a:t>1 Förderschule Sprache</a:t>
            </a:r>
          </a:p>
          <a:p>
            <a:pPr lvl="1">
              <a:spcAft>
                <a:spcPts val="600"/>
              </a:spcAft>
              <a:buFont typeface="Wingdings" panose="05000000000000000000" pitchFamily="2" charset="2"/>
              <a:buChar char="ü"/>
            </a:pPr>
            <a:r>
              <a:rPr lang="de-DE" sz="1600" dirty="0">
                <a:solidFill>
                  <a:schemeClr val="tx2"/>
                </a:solidFill>
              </a:rPr>
              <a:t>2 Förderschulen körperliche u. motorische Entwicklung</a:t>
            </a:r>
          </a:p>
          <a:p>
            <a:pPr lvl="1">
              <a:spcAft>
                <a:spcPts val="600"/>
              </a:spcAft>
              <a:buFont typeface="Wingdings" panose="05000000000000000000" pitchFamily="2" charset="2"/>
              <a:buChar char="ü"/>
            </a:pPr>
            <a:r>
              <a:rPr lang="de-DE" sz="1600" dirty="0">
                <a:solidFill>
                  <a:schemeClr val="tx2"/>
                </a:solidFill>
              </a:rPr>
              <a:t>6 Förderschulen soziale Entwicklung</a:t>
            </a:r>
          </a:p>
          <a:p>
            <a:pPr lvl="1">
              <a:spcAft>
                <a:spcPts val="600"/>
              </a:spcAft>
              <a:buFont typeface="Wingdings" panose="05000000000000000000" pitchFamily="2" charset="2"/>
              <a:buChar char="ü"/>
            </a:pPr>
            <a:r>
              <a:rPr lang="de-DE" sz="1600" dirty="0">
                <a:solidFill>
                  <a:schemeClr val="tx2"/>
                </a:solidFill>
              </a:rPr>
              <a:t>13 Förderschulen geistige Entwicklung und</a:t>
            </a:r>
          </a:p>
          <a:p>
            <a:pPr lvl="1">
              <a:spcAft>
                <a:spcPts val="600"/>
              </a:spcAft>
              <a:buFont typeface="Wingdings" panose="05000000000000000000" pitchFamily="2" charset="2"/>
              <a:buChar char="ü"/>
            </a:pPr>
            <a:r>
              <a:rPr lang="de-DE" sz="1600" dirty="0">
                <a:solidFill>
                  <a:schemeClr val="tx2"/>
                </a:solidFill>
              </a:rPr>
              <a:t>15 Förderschulen Lernen</a:t>
            </a:r>
          </a:p>
          <a:p>
            <a:pPr>
              <a:spcAft>
                <a:spcPts val="1800"/>
              </a:spcAft>
            </a:pPr>
            <a:endParaRPr lang="de-DE" sz="1600" dirty="0">
              <a:solidFill>
                <a:schemeClr val="tx2"/>
              </a:solidFill>
            </a:endParaRPr>
          </a:p>
        </p:txBody>
      </p:sp>
      <p:sp>
        <p:nvSpPr>
          <p:cNvPr id="14" name="Datumsplatzhalter 3"/>
          <p:cNvSpPr txBox="1">
            <a:spLocks/>
          </p:cNvSpPr>
          <p:nvPr/>
        </p:nvSpPr>
        <p:spPr>
          <a:xfrm>
            <a:off x="539552" y="6381328"/>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solidFill>
                  <a:schemeClr val="tx2"/>
                </a:solidFill>
              </a:rPr>
              <a:pPr/>
              <a:t>13.11.2025</a:t>
            </a:fld>
            <a:endParaRPr lang="de-DE" sz="1000" dirty="0">
              <a:solidFill>
                <a:schemeClr val="tx2"/>
              </a:solidFill>
            </a:endParaRPr>
          </a:p>
        </p:txBody>
      </p:sp>
    </p:spTree>
    <p:extLst>
      <p:ext uri="{BB962C8B-B14F-4D97-AF65-F5344CB8AC3E}">
        <p14:creationId xmlns:p14="http://schemas.microsoft.com/office/powerpoint/2010/main" val="717655684"/>
      </p:ext>
    </p:extLst>
  </p:cSld>
  <p:clrMapOvr>
    <a:masterClrMapping/>
  </p:clrMapOvr>
  <p:transition>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Besondere pädagogische Förderung</a:t>
            </a:r>
            <a:br>
              <a:rPr lang="de-DE" dirty="0"/>
            </a:br>
            <a:endParaRPr lang="de-DE" dirty="0">
              <a:solidFill>
                <a:srgbClr val="FF0000"/>
              </a:solidFill>
            </a:endParaRPr>
          </a:p>
        </p:txBody>
      </p:sp>
      <p:sp>
        <p:nvSpPr>
          <p:cNvPr id="9" name="Inhaltsplatzhalter 8"/>
          <p:cNvSpPr>
            <a:spLocks noGrp="1"/>
          </p:cNvSpPr>
          <p:nvPr>
            <p:ph idx="1"/>
          </p:nvPr>
        </p:nvSpPr>
        <p:spPr>
          <a:solidFill>
            <a:schemeClr val="tx2">
              <a:lumMod val="10000"/>
              <a:lumOff val="90000"/>
              <a:alpha val="60000"/>
            </a:schemeClr>
          </a:solidFill>
        </p:spPr>
        <p:txBody>
          <a:bodyPr/>
          <a:lstStyle/>
          <a:p>
            <a:pPr marL="0" indent="0">
              <a:spcAft>
                <a:spcPts val="1800"/>
              </a:spcAft>
              <a:buNone/>
            </a:pPr>
            <a:r>
              <a:rPr lang="de-DE" sz="2000" dirty="0">
                <a:solidFill>
                  <a:schemeClr val="tx2"/>
                </a:solidFill>
              </a:rPr>
              <a:t>Abschlüsse an saarländischen Förderschulen:</a:t>
            </a:r>
          </a:p>
          <a:p>
            <a:pPr>
              <a:spcAft>
                <a:spcPts val="1800"/>
              </a:spcAft>
            </a:pPr>
            <a:r>
              <a:rPr lang="de-DE" sz="1800" dirty="0">
                <a:solidFill>
                  <a:schemeClr val="tx2"/>
                </a:solidFill>
              </a:rPr>
              <a:t>Die FöS für Sinnesbeeinträchtigte, die FöS körperliche und motorische Entwicklung, die FöS Sprache sowie die FöS soziale Entwicklung können – je nach individuellem Förderbedarf – mit dem Hauptschulabschluss abgeschlossen werden. </a:t>
            </a:r>
          </a:p>
          <a:p>
            <a:pPr>
              <a:spcAft>
                <a:spcPts val="1800"/>
              </a:spcAft>
            </a:pPr>
            <a:r>
              <a:rPr lang="de-DE" sz="1800" dirty="0">
                <a:solidFill>
                  <a:schemeClr val="tx2"/>
                </a:solidFill>
              </a:rPr>
              <a:t>Der erfolgreiche Abschluss der FöS Lernen berechtigt zum Eintritt in die Ausbildungsvorbereitung oder in eine Fachklasse im Rahmen der beruflichen Erstausbildung in einem entsprechenden Berufsausbildungsverhältnis im dualen System. Zudem besteht an FöS Lernen grundsätzlich die Möglichkeit, ein freiwilliges 10. Schuljahr zum Erwerb des Hauptschulabschlusses zu besuchen.</a:t>
            </a:r>
          </a:p>
        </p:txBody>
      </p:sp>
      <p:sp>
        <p:nvSpPr>
          <p:cNvPr id="14" name="Datumsplatzhalter 3"/>
          <p:cNvSpPr txBox="1">
            <a:spLocks/>
          </p:cNvSpPr>
          <p:nvPr/>
        </p:nvSpPr>
        <p:spPr>
          <a:xfrm>
            <a:off x="539552" y="6381328"/>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solidFill>
                  <a:schemeClr val="tx2"/>
                </a:solidFill>
              </a:rPr>
              <a:pPr/>
              <a:t>13.11.2025</a:t>
            </a:fld>
            <a:endParaRPr lang="de-DE" sz="1000" dirty="0">
              <a:solidFill>
                <a:schemeClr val="tx2"/>
              </a:solidFill>
            </a:endParaRPr>
          </a:p>
        </p:txBody>
      </p:sp>
    </p:spTree>
    <p:extLst>
      <p:ext uri="{BB962C8B-B14F-4D97-AF65-F5344CB8AC3E}">
        <p14:creationId xmlns:p14="http://schemas.microsoft.com/office/powerpoint/2010/main" val="1637890965"/>
      </p:ext>
    </p:extLst>
  </p:cSld>
  <p:clrMapOvr>
    <a:masterClrMapping/>
  </p:clrMapOvr>
  <p:transition>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el 1"/>
          <p:cNvSpPr>
            <a:spLocks noGrp="1"/>
          </p:cNvSpPr>
          <p:nvPr>
            <p:ph type="title"/>
          </p:nvPr>
        </p:nvSpPr>
        <p:spPr>
          <a:xfrm>
            <a:off x="1223963" y="1125538"/>
            <a:ext cx="7380287" cy="947737"/>
          </a:xfrm>
        </p:spPr>
        <p:txBody>
          <a:bodyPr/>
          <a:lstStyle/>
          <a:p>
            <a:r>
              <a:rPr lang="de-DE" altLang="de-DE" dirty="0"/>
              <a:t>Anmeldung und Termine</a:t>
            </a:r>
          </a:p>
        </p:txBody>
      </p:sp>
      <p:sp>
        <p:nvSpPr>
          <p:cNvPr id="24578" name="Inhaltsplatzhalter 2"/>
          <p:cNvSpPr>
            <a:spLocks noGrp="1"/>
          </p:cNvSpPr>
          <p:nvPr>
            <p:ph idx="1"/>
          </p:nvPr>
        </p:nvSpPr>
        <p:spPr>
          <a:xfrm>
            <a:off x="1223963" y="2257425"/>
            <a:ext cx="7380287" cy="3763963"/>
          </a:xfrm>
        </p:spPr>
        <p:txBody>
          <a:bodyPr/>
          <a:lstStyle/>
          <a:p>
            <a:r>
              <a:rPr lang="de-DE" altLang="de-DE" sz="1800" dirty="0"/>
              <a:t>Wie geht es weiter nach der Entscheidung</a:t>
            </a:r>
          </a:p>
        </p:txBody>
      </p:sp>
      <p:sp>
        <p:nvSpPr>
          <p:cNvPr id="24579" name="Datumsplatzhalter 3"/>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a:defRPr>
                <a:solidFill>
                  <a:schemeClr val="tx1"/>
                </a:solidFill>
                <a:latin typeface="Saar" pitchFamily="2" charset="0"/>
              </a:defRPr>
            </a:lvl1pPr>
            <a:lvl2pPr marL="742950" indent="-285750">
              <a:defRPr>
                <a:solidFill>
                  <a:schemeClr val="tx1"/>
                </a:solidFill>
                <a:latin typeface="Saar" pitchFamily="2" charset="0"/>
              </a:defRPr>
            </a:lvl2pPr>
            <a:lvl3pPr marL="1143000" indent="-228600">
              <a:defRPr>
                <a:solidFill>
                  <a:schemeClr val="tx1"/>
                </a:solidFill>
                <a:latin typeface="Saar" pitchFamily="2" charset="0"/>
              </a:defRPr>
            </a:lvl3pPr>
            <a:lvl4pPr marL="1600200" indent="-228600">
              <a:defRPr>
                <a:solidFill>
                  <a:schemeClr val="tx1"/>
                </a:solidFill>
                <a:latin typeface="Saar" pitchFamily="2" charset="0"/>
              </a:defRPr>
            </a:lvl4pPr>
            <a:lvl5pPr marL="2057400" indent="-228600">
              <a:defRPr>
                <a:solidFill>
                  <a:schemeClr val="tx1"/>
                </a:solidFill>
                <a:latin typeface="Saar" pitchFamily="2" charset="0"/>
              </a:defRPr>
            </a:lvl5pPr>
            <a:lvl6pPr marL="2514600" indent="-228600" fontAlgn="base">
              <a:spcBef>
                <a:spcPct val="0"/>
              </a:spcBef>
              <a:spcAft>
                <a:spcPct val="0"/>
              </a:spcAft>
              <a:defRPr>
                <a:solidFill>
                  <a:schemeClr val="tx1"/>
                </a:solidFill>
                <a:latin typeface="Saar" pitchFamily="2" charset="0"/>
              </a:defRPr>
            </a:lvl6pPr>
            <a:lvl7pPr marL="2971800" indent="-228600" fontAlgn="base">
              <a:spcBef>
                <a:spcPct val="0"/>
              </a:spcBef>
              <a:spcAft>
                <a:spcPct val="0"/>
              </a:spcAft>
              <a:defRPr>
                <a:solidFill>
                  <a:schemeClr val="tx1"/>
                </a:solidFill>
                <a:latin typeface="Saar" pitchFamily="2" charset="0"/>
              </a:defRPr>
            </a:lvl7pPr>
            <a:lvl8pPr marL="3429000" indent="-228600" fontAlgn="base">
              <a:spcBef>
                <a:spcPct val="0"/>
              </a:spcBef>
              <a:spcAft>
                <a:spcPct val="0"/>
              </a:spcAft>
              <a:defRPr>
                <a:solidFill>
                  <a:schemeClr val="tx1"/>
                </a:solidFill>
                <a:latin typeface="Saar" pitchFamily="2" charset="0"/>
              </a:defRPr>
            </a:lvl8pPr>
            <a:lvl9pPr marL="3886200" indent="-228600" fontAlgn="base">
              <a:spcBef>
                <a:spcPct val="0"/>
              </a:spcBef>
              <a:spcAft>
                <a:spcPct val="0"/>
              </a:spcAft>
              <a:defRPr>
                <a:solidFill>
                  <a:schemeClr val="tx1"/>
                </a:solidFill>
                <a:latin typeface="Saar" pitchFamily="2" charset="0"/>
              </a:defRPr>
            </a:lvl9pPr>
          </a:lstStyle>
          <a:p>
            <a:pPr fontAlgn="base">
              <a:spcBef>
                <a:spcPct val="0"/>
              </a:spcBef>
              <a:spcAft>
                <a:spcPct val="0"/>
              </a:spcAft>
            </a:pPr>
            <a:fld id="{DD242E5E-C9C9-4E7A-B3D6-FD7358C4EB73}" type="datetime1">
              <a:rPr lang="de-DE" altLang="de-DE">
                <a:solidFill>
                  <a:schemeClr val="tx2"/>
                </a:solidFill>
              </a:rPr>
              <a:pPr fontAlgn="base">
                <a:spcBef>
                  <a:spcPct val="0"/>
                </a:spcBef>
                <a:spcAft>
                  <a:spcPct val="0"/>
                </a:spcAft>
              </a:pPr>
              <a:t>13.11.2025</a:t>
            </a:fld>
            <a:endParaRPr lang="de-DE" altLang="de-DE">
              <a:solidFill>
                <a:schemeClr val="tx2"/>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llipse 14"/>
          <p:cNvSpPr/>
          <p:nvPr/>
        </p:nvSpPr>
        <p:spPr>
          <a:xfrm>
            <a:off x="5868144" y="-242738"/>
            <a:ext cx="4320282" cy="4320000"/>
          </a:xfrm>
          <a:prstGeom prst="ellipse">
            <a:avLst/>
          </a:prstGeom>
          <a:solidFill>
            <a:schemeClr val="accent5">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endParaRPr lang="de-DE" sz="1500" dirty="0">
              <a:solidFill>
                <a:schemeClr val="tx1"/>
              </a:solidFill>
            </a:endParaRPr>
          </a:p>
        </p:txBody>
      </p:sp>
      <p:sp>
        <p:nvSpPr>
          <p:cNvPr id="297996" name="AutoShape 12"/>
          <p:cNvSpPr>
            <a:spLocks noChangeArrowheads="1"/>
          </p:cNvSpPr>
          <p:nvPr/>
        </p:nvSpPr>
        <p:spPr bwMode="auto">
          <a:xfrm>
            <a:off x="588963" y="1096963"/>
            <a:ext cx="2879725" cy="2519362"/>
          </a:xfrm>
          <a:prstGeom prst="roundRect">
            <a:avLst>
              <a:gd name="adj" fmla="val 16667"/>
            </a:avLst>
          </a:prstGeom>
          <a:solidFill>
            <a:schemeClr val="bg1"/>
          </a:solidFill>
          <a:ln w="9525" algn="ctr">
            <a:solidFill>
              <a:schemeClr val="accent5">
                <a:lumMod val="75000"/>
              </a:schemeClr>
            </a:solidFill>
            <a:round/>
            <a:headEnd/>
            <a:tailEnd/>
          </a:ln>
        </p:spPr>
        <p:txBody>
          <a:bodyPr lIns="36000" tIns="360000" rIns="36000" bIns="360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400" b="1" dirty="0">
                <a:solidFill>
                  <a:schemeClr val="tx2"/>
                </a:solidFill>
                <a:latin typeface="Saar" panose="00000500000000000000" pitchFamily="2" charset="0"/>
              </a:rPr>
              <a:t>Halbjahres-zeugnis</a:t>
            </a:r>
          </a:p>
          <a:p>
            <a:pPr algn="ctr" eaLnBrk="1" hangingPunct="1"/>
            <a:r>
              <a:rPr lang="de-DE" altLang="de-DE" sz="1800" dirty="0">
                <a:solidFill>
                  <a:schemeClr val="tx2"/>
                </a:solidFill>
                <a:latin typeface="Saar" panose="00000500000000000000" pitchFamily="2" charset="0"/>
              </a:rPr>
              <a:t>mit </a:t>
            </a:r>
            <a:br>
              <a:rPr lang="de-DE" altLang="de-DE" sz="1800" dirty="0">
                <a:solidFill>
                  <a:schemeClr val="tx2"/>
                </a:solidFill>
                <a:latin typeface="Saar" panose="00000500000000000000" pitchFamily="2" charset="0"/>
              </a:rPr>
            </a:br>
            <a:r>
              <a:rPr lang="de-DE" altLang="de-DE" sz="1800" dirty="0">
                <a:solidFill>
                  <a:schemeClr val="tx2"/>
                </a:solidFill>
                <a:latin typeface="Saar" panose="00000500000000000000" pitchFamily="2" charset="0"/>
              </a:rPr>
              <a:t>Entwicklungsbericht</a:t>
            </a:r>
            <a:br>
              <a:rPr lang="de-DE" altLang="de-DE" sz="1800" dirty="0">
                <a:solidFill>
                  <a:schemeClr val="tx2"/>
                </a:solidFill>
                <a:latin typeface="Saar" panose="00000500000000000000" pitchFamily="2" charset="0"/>
              </a:rPr>
            </a:br>
            <a:r>
              <a:rPr lang="de-DE" altLang="de-DE" sz="1800" dirty="0">
                <a:solidFill>
                  <a:schemeClr val="tx2"/>
                </a:solidFill>
                <a:latin typeface="Saar" panose="00000500000000000000" pitchFamily="2" charset="0"/>
              </a:rPr>
              <a:t>und zusammenfassender Beurteilung</a:t>
            </a:r>
          </a:p>
        </p:txBody>
      </p:sp>
      <p:sp>
        <p:nvSpPr>
          <p:cNvPr id="297997" name="Rectangle 13"/>
          <p:cNvSpPr>
            <a:spLocks noChangeArrowheads="1"/>
          </p:cNvSpPr>
          <p:nvPr/>
        </p:nvSpPr>
        <p:spPr bwMode="auto">
          <a:xfrm>
            <a:off x="3829050" y="1708150"/>
            <a:ext cx="4668838" cy="900113"/>
          </a:xfrm>
          <a:prstGeom prst="rect">
            <a:avLst/>
          </a:prstGeom>
          <a:noFill/>
          <a:ln w="9525" algn="ctr">
            <a:noFill/>
            <a:miter lim="800000"/>
            <a:headEnd/>
            <a:tailEnd/>
          </a:ln>
        </p:spPr>
        <p:txBody>
          <a:bodyPr lIns="72000" tIns="72000" rIns="72000" bIns="72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400" i="1" dirty="0">
                <a:solidFill>
                  <a:schemeClr val="tx2"/>
                </a:solidFill>
                <a:latin typeface="Saar" panose="00000500000000000000" pitchFamily="2" charset="0"/>
              </a:rPr>
              <a:t>„Der Schülerin/Dem Schüler wird aufgrund ihrer/seiner bisherigen Leistungsentwicklung der Besuch eines Gymnasiums oder einer Gemeinschaftsschule empfohlen.“</a:t>
            </a:r>
          </a:p>
        </p:txBody>
      </p:sp>
      <p:sp>
        <p:nvSpPr>
          <p:cNvPr id="297998" name="Rectangle 14"/>
          <p:cNvSpPr>
            <a:spLocks noChangeArrowheads="1"/>
          </p:cNvSpPr>
          <p:nvPr/>
        </p:nvSpPr>
        <p:spPr bwMode="auto">
          <a:xfrm>
            <a:off x="3829050" y="1099279"/>
            <a:ext cx="3756972" cy="422405"/>
          </a:xfrm>
          <a:prstGeom prst="rect">
            <a:avLst/>
          </a:prstGeom>
          <a:noFill/>
          <a:ln w="9525" algn="ctr">
            <a:noFill/>
            <a:miter lim="800000"/>
            <a:headEnd/>
            <a:tailEnd/>
          </a:ln>
        </p:spPr>
        <p:txBody>
          <a:bodyPr wrap="none" lIns="72000" tIns="72000" rIns="72000" bIns="72000" anchor="ct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800" dirty="0">
                <a:solidFill>
                  <a:schemeClr val="tx2"/>
                </a:solidFill>
                <a:latin typeface="Saar" panose="00000500000000000000" pitchFamily="2" charset="0"/>
              </a:rPr>
              <a:t>Ausgabe: </a:t>
            </a:r>
            <a:r>
              <a:rPr lang="de-DE" altLang="de-DE" sz="1800" b="1" dirty="0">
                <a:solidFill>
                  <a:schemeClr val="tx2"/>
                </a:solidFill>
                <a:latin typeface="Saar" panose="00000500000000000000" pitchFamily="2" charset="0"/>
              </a:rPr>
              <a:t>Freitag, 30. Januar 2026</a:t>
            </a:r>
          </a:p>
        </p:txBody>
      </p:sp>
      <p:sp>
        <p:nvSpPr>
          <p:cNvPr id="297999" name="Rectangle 15"/>
          <p:cNvSpPr>
            <a:spLocks noChangeArrowheads="1"/>
          </p:cNvSpPr>
          <p:nvPr/>
        </p:nvSpPr>
        <p:spPr bwMode="auto">
          <a:xfrm>
            <a:off x="3829050" y="2698750"/>
            <a:ext cx="4668838" cy="900113"/>
          </a:xfrm>
          <a:prstGeom prst="rect">
            <a:avLst/>
          </a:prstGeom>
          <a:noFill/>
          <a:ln w="9525" algn="ctr">
            <a:noFill/>
            <a:miter lim="800000"/>
            <a:headEnd/>
            <a:tailEnd/>
          </a:ln>
        </p:spPr>
        <p:txBody>
          <a:bodyPr lIns="72000" tIns="72000" rIns="72000" bIns="72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400" i="1" dirty="0">
                <a:solidFill>
                  <a:schemeClr val="tx2"/>
                </a:solidFill>
                <a:latin typeface="Saar" panose="00000500000000000000" pitchFamily="2" charset="0"/>
              </a:rPr>
              <a:t>„Der Schülerin/Dem Schüler wird aufgrund ihrer/seiner bisherigen Leistungsentwicklung der Besuch einer Gemeinschaftsschule empfohlen.“</a:t>
            </a:r>
          </a:p>
        </p:txBody>
      </p:sp>
      <p:sp>
        <p:nvSpPr>
          <p:cNvPr id="298001" name="AutoShape 17"/>
          <p:cNvSpPr>
            <a:spLocks noChangeArrowheads="1"/>
          </p:cNvSpPr>
          <p:nvPr/>
        </p:nvSpPr>
        <p:spPr bwMode="auto">
          <a:xfrm>
            <a:off x="588963" y="4005079"/>
            <a:ext cx="2879725" cy="1630362"/>
          </a:xfrm>
          <a:prstGeom prst="roundRect">
            <a:avLst>
              <a:gd name="adj" fmla="val 16667"/>
            </a:avLst>
          </a:prstGeom>
          <a:solidFill>
            <a:schemeClr val="bg1"/>
          </a:solidFill>
          <a:ln w="9525" algn="ctr">
            <a:solidFill>
              <a:schemeClr val="accent5">
                <a:lumMod val="75000"/>
              </a:schemeClr>
            </a:solidFill>
            <a:round/>
            <a:headEnd/>
            <a:tailEnd/>
          </a:ln>
        </p:spPr>
        <p:txBody>
          <a:bodyPr lIns="36000" tIns="180000" rIns="36000" bIns="180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400" b="1" dirty="0">
                <a:solidFill>
                  <a:schemeClr val="tx2"/>
                </a:solidFill>
                <a:latin typeface="Saar" panose="00000500000000000000" pitchFamily="2" charset="0"/>
              </a:rPr>
              <a:t>Beratungs-gespräche</a:t>
            </a:r>
          </a:p>
          <a:p>
            <a:pPr algn="ctr" eaLnBrk="1" hangingPunct="1"/>
            <a:r>
              <a:rPr lang="de-DE" altLang="de-DE" sz="1800" dirty="0">
                <a:solidFill>
                  <a:schemeClr val="tx2"/>
                </a:solidFill>
                <a:latin typeface="Saar" panose="00000500000000000000" pitchFamily="2" charset="0"/>
              </a:rPr>
              <a:t>für die Erziehungsberechtigten</a:t>
            </a:r>
          </a:p>
        </p:txBody>
      </p:sp>
      <p:sp>
        <p:nvSpPr>
          <p:cNvPr id="298002" name="Rectangle 18"/>
          <p:cNvSpPr>
            <a:spLocks noChangeArrowheads="1"/>
          </p:cNvSpPr>
          <p:nvPr/>
        </p:nvSpPr>
        <p:spPr bwMode="auto">
          <a:xfrm>
            <a:off x="3829050" y="4747479"/>
            <a:ext cx="5119255" cy="884070"/>
          </a:xfrm>
          <a:prstGeom prst="rect">
            <a:avLst/>
          </a:prstGeom>
          <a:solidFill>
            <a:srgbClr val="FFFFFF"/>
          </a:solidFill>
          <a:ln w="9525" algn="ctr">
            <a:solidFill>
              <a:schemeClr val="accent5">
                <a:lumMod val="75000"/>
              </a:schemeClr>
            </a:solidFill>
            <a:miter lim="800000"/>
            <a:headEnd/>
            <a:tailEnd/>
          </a:ln>
        </p:spPr>
        <p:txBody>
          <a:bodyPr wrap="square" lIns="72000" tIns="72000" rIns="72000" bIns="72000" anchor="ctr">
            <a:spAutoFit/>
          </a:bodyPr>
          <a:lstStyle>
            <a:lvl1pPr eaLnBrk="0" hangingPunct="0">
              <a:tabLst>
                <a:tab pos="533400" algn="l"/>
              </a:tabLst>
              <a:defRPr sz="900">
                <a:solidFill>
                  <a:schemeClr val="tx1"/>
                </a:solidFill>
                <a:latin typeface="Frutiger 45 Light" pitchFamily="34" charset="0"/>
                <a:ea typeface="Geneva" pitchFamily="47" charset="-128"/>
              </a:defRPr>
            </a:lvl1pPr>
            <a:lvl2pPr marL="742950" indent="-285750" eaLnBrk="0" hangingPunct="0">
              <a:tabLst>
                <a:tab pos="533400" algn="l"/>
              </a:tabLst>
              <a:defRPr sz="900">
                <a:solidFill>
                  <a:schemeClr val="tx1"/>
                </a:solidFill>
                <a:latin typeface="Frutiger 45 Light" pitchFamily="34" charset="0"/>
                <a:ea typeface="Geneva" pitchFamily="47" charset="-128"/>
              </a:defRPr>
            </a:lvl2pPr>
            <a:lvl3pPr marL="1143000" indent="-228600" eaLnBrk="0" hangingPunct="0">
              <a:tabLst>
                <a:tab pos="533400" algn="l"/>
              </a:tabLst>
              <a:defRPr sz="900">
                <a:solidFill>
                  <a:schemeClr val="tx1"/>
                </a:solidFill>
                <a:latin typeface="Frutiger 45 Light" pitchFamily="34" charset="0"/>
                <a:ea typeface="Geneva" pitchFamily="47" charset="-128"/>
              </a:defRPr>
            </a:lvl3pPr>
            <a:lvl4pPr marL="1600200" indent="-228600" eaLnBrk="0" hangingPunct="0">
              <a:tabLst>
                <a:tab pos="533400" algn="l"/>
              </a:tabLst>
              <a:defRPr sz="900">
                <a:solidFill>
                  <a:schemeClr val="tx1"/>
                </a:solidFill>
                <a:latin typeface="Frutiger 45 Light" pitchFamily="34" charset="0"/>
                <a:ea typeface="Geneva" pitchFamily="47" charset="-128"/>
              </a:defRPr>
            </a:lvl4pPr>
            <a:lvl5pPr marL="2057400" indent="-228600" eaLnBrk="0" hangingPunct="0">
              <a:tabLst>
                <a:tab pos="533400" algn="l"/>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533400" algn="l"/>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533400" algn="l"/>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533400" algn="l"/>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533400" algn="l"/>
              </a:tabLst>
              <a:defRPr sz="900">
                <a:solidFill>
                  <a:schemeClr val="tx1"/>
                </a:solidFill>
                <a:latin typeface="Frutiger 45 Light" pitchFamily="34" charset="0"/>
                <a:ea typeface="Geneva" pitchFamily="47" charset="-128"/>
              </a:defRPr>
            </a:lvl9pPr>
          </a:lstStyle>
          <a:p>
            <a:pPr eaLnBrk="1" hangingPunct="1"/>
            <a:r>
              <a:rPr lang="de-DE" altLang="de-DE" sz="2400" dirty="0">
                <a:solidFill>
                  <a:schemeClr val="tx2"/>
                </a:solidFill>
                <a:latin typeface="Saar" panose="00000500000000000000" pitchFamily="2" charset="0"/>
              </a:rPr>
              <a:t>von: 	</a:t>
            </a:r>
            <a:r>
              <a:rPr lang="de-DE" altLang="de-DE" sz="2400" b="1" dirty="0">
                <a:solidFill>
                  <a:schemeClr val="tx2"/>
                </a:solidFill>
                <a:latin typeface="Saar" panose="00000500000000000000" pitchFamily="2" charset="0"/>
              </a:rPr>
              <a:t>Montag, 02. Februar 2026</a:t>
            </a:r>
            <a:br>
              <a:rPr lang="de-DE" altLang="de-DE" sz="2400" dirty="0">
                <a:solidFill>
                  <a:schemeClr val="tx2"/>
                </a:solidFill>
                <a:latin typeface="Saar" panose="00000500000000000000" pitchFamily="2" charset="0"/>
              </a:rPr>
            </a:br>
            <a:r>
              <a:rPr lang="de-DE" altLang="de-DE" sz="2400" dirty="0">
                <a:solidFill>
                  <a:schemeClr val="tx2"/>
                </a:solidFill>
                <a:latin typeface="Saar" panose="00000500000000000000" pitchFamily="2" charset="0"/>
              </a:rPr>
              <a:t>bis:	  </a:t>
            </a:r>
            <a:r>
              <a:rPr lang="de-DE" altLang="de-DE" sz="2400" b="1" dirty="0">
                <a:solidFill>
                  <a:schemeClr val="tx2"/>
                </a:solidFill>
                <a:latin typeface="Saar" panose="00000500000000000000" pitchFamily="2" charset="0"/>
              </a:rPr>
              <a:t>Donnerstag, 12. Februar 2026</a:t>
            </a:r>
          </a:p>
        </p:txBody>
      </p:sp>
      <p:sp>
        <p:nvSpPr>
          <p:cNvPr id="55328" name="AutoShape 32"/>
          <p:cNvSpPr>
            <a:spLocks noChangeArrowheads="1"/>
          </p:cNvSpPr>
          <p:nvPr/>
        </p:nvSpPr>
        <p:spPr bwMode="auto">
          <a:xfrm flipV="1">
            <a:off x="1852613" y="3652836"/>
            <a:ext cx="360362" cy="352243"/>
          </a:xfrm>
          <a:prstGeom prst="upArrow">
            <a:avLst>
              <a:gd name="adj1" fmla="val 55750"/>
              <a:gd name="adj2" fmla="val 63991"/>
            </a:avLst>
          </a:prstGeom>
          <a:solidFill>
            <a:srgbClr val="FFFFFF"/>
          </a:solidFill>
          <a:ln w="9525">
            <a:solidFill>
              <a:schemeClr val="tx1"/>
            </a:solidFill>
            <a:miter lim="800000"/>
            <a:headEnd/>
            <a:tailEnd/>
          </a:ln>
        </p:spPr>
        <p:txBody>
          <a:bodyPr rot="10800000"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2" name="AutoShape 32"/>
          <p:cNvSpPr>
            <a:spLocks noChangeArrowheads="1"/>
          </p:cNvSpPr>
          <p:nvPr/>
        </p:nvSpPr>
        <p:spPr bwMode="auto">
          <a:xfrm flipV="1">
            <a:off x="1852613" y="5635441"/>
            <a:ext cx="360362" cy="401028"/>
          </a:xfrm>
          <a:prstGeom prst="upArrow">
            <a:avLst>
              <a:gd name="adj1" fmla="val 55750"/>
              <a:gd name="adj2" fmla="val 63991"/>
            </a:avLst>
          </a:prstGeom>
          <a:solidFill>
            <a:srgbClr val="FFFFFF"/>
          </a:solidFill>
          <a:ln w="9525">
            <a:solidFill>
              <a:schemeClr val="tx1"/>
            </a:solidFill>
            <a:miter lim="800000"/>
            <a:headEnd/>
            <a:tailEnd/>
          </a:ln>
        </p:spPr>
        <p:txBody>
          <a:bodyPr rot="10800000"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17"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
        <p:nvSpPr>
          <p:cNvPr id="3" name="Titel 2"/>
          <p:cNvSpPr>
            <a:spLocks noGrp="1"/>
          </p:cNvSpPr>
          <p:nvPr>
            <p:ph type="title"/>
          </p:nvPr>
        </p:nvSpPr>
        <p:spPr/>
        <p:txBody>
          <a:bodyPr/>
          <a:lstStyle/>
          <a:p>
            <a:r>
              <a:rPr lang="de-DE" dirty="0"/>
              <a:t>Anmeldung und Termine</a:t>
            </a:r>
          </a:p>
        </p:txBody>
      </p:sp>
    </p:spTree>
    <p:extLst>
      <p:ext uri="{BB962C8B-B14F-4D97-AF65-F5344CB8AC3E}">
        <p14:creationId xmlns:p14="http://schemas.microsoft.com/office/powerpoint/2010/main" val="1254967548"/>
      </p:ext>
    </p:extLst>
  </p:cSld>
  <p:clrMapOvr>
    <a:masterClrMapping/>
  </p:clrMapOvr>
  <p:transition>
    <p:pull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llipse 9"/>
          <p:cNvSpPr/>
          <p:nvPr/>
        </p:nvSpPr>
        <p:spPr>
          <a:xfrm>
            <a:off x="5868144" y="-242738"/>
            <a:ext cx="4320282" cy="4320000"/>
          </a:xfrm>
          <a:prstGeom prst="ellipse">
            <a:avLst/>
          </a:prstGeom>
          <a:solidFill>
            <a:schemeClr val="accent5">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endParaRPr lang="de-DE" sz="1500" dirty="0">
              <a:solidFill>
                <a:schemeClr val="tx1"/>
              </a:solidFill>
            </a:endParaRPr>
          </a:p>
        </p:txBody>
      </p:sp>
      <p:sp>
        <p:nvSpPr>
          <p:cNvPr id="300038" name="AutoShape 6"/>
          <p:cNvSpPr>
            <a:spLocks noChangeArrowheads="1"/>
          </p:cNvSpPr>
          <p:nvPr/>
        </p:nvSpPr>
        <p:spPr bwMode="auto">
          <a:xfrm>
            <a:off x="588963" y="1403350"/>
            <a:ext cx="2879725" cy="4437063"/>
          </a:xfrm>
          <a:prstGeom prst="roundRect">
            <a:avLst>
              <a:gd name="adj" fmla="val 16667"/>
            </a:avLst>
          </a:prstGeom>
          <a:solidFill>
            <a:schemeClr val="bg1"/>
          </a:solidFill>
          <a:ln w="9525" algn="ctr">
            <a:solidFill>
              <a:schemeClr val="accent5">
                <a:lumMod val="75000"/>
              </a:schemeClr>
            </a:solidFill>
            <a:round/>
            <a:headEnd/>
            <a:tailEnd/>
          </a:ln>
        </p:spPr>
        <p:txBody>
          <a:bodyPr lIns="36000" tIns="360000" rIns="36000" bIns="360000" anchor="ctr"/>
          <a:lstStyle/>
          <a:p>
            <a:pPr algn="ctr"/>
            <a:r>
              <a:rPr lang="de-DE" altLang="de-DE" sz="2400" b="1" dirty="0">
                <a:solidFill>
                  <a:schemeClr val="tx2"/>
                </a:solidFill>
                <a:latin typeface="Saar" panose="00000500000000000000" pitchFamily="2" charset="0"/>
                <a:ea typeface="Geneva" pitchFamily="47" charset="-128"/>
              </a:rPr>
              <a:t>Anmeldung</a:t>
            </a:r>
          </a:p>
          <a:p>
            <a:pPr algn="ctr"/>
            <a:endParaRPr lang="de-DE" altLang="de-DE" sz="2400" b="1" dirty="0">
              <a:solidFill>
                <a:schemeClr val="tx2"/>
              </a:solidFill>
              <a:latin typeface="Saar" panose="00000500000000000000" pitchFamily="2" charset="0"/>
              <a:ea typeface="Geneva" pitchFamily="47" charset="-128"/>
            </a:endParaRPr>
          </a:p>
        </p:txBody>
      </p:sp>
      <p:sp>
        <p:nvSpPr>
          <p:cNvPr id="300039" name="Rectangle 7"/>
          <p:cNvSpPr>
            <a:spLocks noChangeArrowheads="1"/>
          </p:cNvSpPr>
          <p:nvPr/>
        </p:nvSpPr>
        <p:spPr bwMode="auto">
          <a:xfrm>
            <a:off x="3707880" y="3544911"/>
            <a:ext cx="4668838" cy="1684289"/>
          </a:xfrm>
          <a:prstGeom prst="rect">
            <a:avLst/>
          </a:prstGeom>
          <a:noFill/>
          <a:ln w="9525" algn="ctr">
            <a:noFill/>
            <a:miter lim="800000"/>
            <a:headEnd/>
            <a:tailEnd/>
          </a:ln>
        </p:spPr>
        <p:txBody>
          <a:bodyPr lIns="72000" tIns="72000" rIns="72000" bIns="72000" anchor="ct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2000" dirty="0">
                <a:solidFill>
                  <a:schemeClr val="tx2"/>
                </a:solidFill>
                <a:latin typeface="Saar" panose="00000500000000000000" pitchFamily="2" charset="0"/>
              </a:rPr>
              <a:t>Das </a:t>
            </a:r>
            <a:r>
              <a:rPr lang="de-DE" altLang="de-DE" sz="2000" b="1" dirty="0">
                <a:solidFill>
                  <a:schemeClr val="tx2"/>
                </a:solidFill>
                <a:latin typeface="Saar" panose="00000500000000000000" pitchFamily="2" charset="0"/>
              </a:rPr>
              <a:t>Halbjahreszeugnis</a:t>
            </a:r>
            <a:r>
              <a:rPr lang="de-DE" altLang="de-DE" sz="2000" dirty="0">
                <a:solidFill>
                  <a:schemeClr val="tx2"/>
                </a:solidFill>
                <a:latin typeface="Saar" panose="00000500000000000000" pitchFamily="2" charset="0"/>
              </a:rPr>
              <a:t> der Klassenstufe 4 ist mit dem </a:t>
            </a:r>
            <a:r>
              <a:rPr lang="de-DE" altLang="de-DE" sz="2000" b="1" dirty="0">
                <a:solidFill>
                  <a:schemeClr val="tx2"/>
                </a:solidFill>
                <a:latin typeface="Saar" panose="00000500000000000000" pitchFamily="2" charset="0"/>
              </a:rPr>
              <a:t>Entwicklungsbericht</a:t>
            </a:r>
            <a:r>
              <a:rPr lang="de-DE" altLang="de-DE" sz="2000" dirty="0">
                <a:solidFill>
                  <a:schemeClr val="tx2"/>
                </a:solidFill>
                <a:latin typeface="Saar" panose="00000500000000000000" pitchFamily="2" charset="0"/>
              </a:rPr>
              <a:t> im </a:t>
            </a:r>
            <a:r>
              <a:rPr lang="de-DE" altLang="de-DE" sz="2000" b="1" dirty="0">
                <a:solidFill>
                  <a:schemeClr val="tx2"/>
                </a:solidFill>
                <a:latin typeface="Saar" panose="00000500000000000000" pitchFamily="2" charset="0"/>
              </a:rPr>
              <a:t>Original</a:t>
            </a:r>
            <a:r>
              <a:rPr lang="de-DE" altLang="de-DE" sz="2000" dirty="0">
                <a:solidFill>
                  <a:schemeClr val="tx2"/>
                </a:solidFill>
                <a:latin typeface="Saar" panose="00000500000000000000" pitchFamily="2" charset="0"/>
              </a:rPr>
              <a:t> mitzubringen. Das Original </a:t>
            </a:r>
            <a:r>
              <a:rPr lang="de-DE" altLang="de-DE" sz="2000" b="1" dirty="0">
                <a:solidFill>
                  <a:schemeClr val="tx2"/>
                </a:solidFill>
                <a:latin typeface="Saar" panose="00000500000000000000" pitchFamily="2" charset="0"/>
              </a:rPr>
              <a:t>verbleibt</a:t>
            </a:r>
            <a:r>
              <a:rPr lang="de-DE" altLang="de-DE" sz="2000" dirty="0">
                <a:solidFill>
                  <a:schemeClr val="tx2"/>
                </a:solidFill>
                <a:latin typeface="Saar" panose="00000500000000000000" pitchFamily="2" charset="0"/>
              </a:rPr>
              <a:t> an der weiterführenden Schule.</a:t>
            </a:r>
          </a:p>
        </p:txBody>
      </p:sp>
      <p:sp>
        <p:nvSpPr>
          <p:cNvPr id="300043" name="Rectangle 11"/>
          <p:cNvSpPr>
            <a:spLocks noChangeArrowheads="1"/>
          </p:cNvSpPr>
          <p:nvPr/>
        </p:nvSpPr>
        <p:spPr bwMode="auto">
          <a:xfrm>
            <a:off x="3722914" y="1763875"/>
            <a:ext cx="5109907" cy="1253402"/>
          </a:xfrm>
          <a:prstGeom prst="rect">
            <a:avLst/>
          </a:prstGeom>
          <a:noFill/>
          <a:ln w="9525" algn="ctr">
            <a:noFill/>
            <a:miter lim="800000"/>
            <a:headEnd/>
            <a:tailEnd/>
          </a:ln>
        </p:spPr>
        <p:txBody>
          <a:bodyPr wrap="none" lIns="72000" tIns="72000" rIns="72000" bIns="72000" anchor="ctr">
            <a:spAutoFit/>
          </a:bodyPr>
          <a:lstStyle>
            <a:lvl1pPr eaLnBrk="0" hangingPunct="0">
              <a:tabLst>
                <a:tab pos="533400" algn="l"/>
              </a:tabLst>
              <a:defRPr sz="900">
                <a:solidFill>
                  <a:schemeClr val="tx1"/>
                </a:solidFill>
                <a:latin typeface="Frutiger 45 Light" pitchFamily="34" charset="0"/>
                <a:ea typeface="Geneva" pitchFamily="47" charset="-128"/>
              </a:defRPr>
            </a:lvl1pPr>
            <a:lvl2pPr marL="742950" indent="-285750" eaLnBrk="0" hangingPunct="0">
              <a:tabLst>
                <a:tab pos="533400" algn="l"/>
              </a:tabLst>
              <a:defRPr sz="900">
                <a:solidFill>
                  <a:schemeClr val="tx1"/>
                </a:solidFill>
                <a:latin typeface="Frutiger 45 Light" pitchFamily="34" charset="0"/>
                <a:ea typeface="Geneva" pitchFamily="47" charset="-128"/>
              </a:defRPr>
            </a:lvl2pPr>
            <a:lvl3pPr marL="1143000" indent="-228600" eaLnBrk="0" hangingPunct="0">
              <a:tabLst>
                <a:tab pos="533400" algn="l"/>
              </a:tabLst>
              <a:defRPr sz="900">
                <a:solidFill>
                  <a:schemeClr val="tx1"/>
                </a:solidFill>
                <a:latin typeface="Frutiger 45 Light" pitchFamily="34" charset="0"/>
                <a:ea typeface="Geneva" pitchFamily="47" charset="-128"/>
              </a:defRPr>
            </a:lvl3pPr>
            <a:lvl4pPr marL="1600200" indent="-228600" eaLnBrk="0" hangingPunct="0">
              <a:tabLst>
                <a:tab pos="533400" algn="l"/>
              </a:tabLst>
              <a:defRPr sz="900">
                <a:solidFill>
                  <a:schemeClr val="tx1"/>
                </a:solidFill>
                <a:latin typeface="Frutiger 45 Light" pitchFamily="34" charset="0"/>
                <a:ea typeface="Geneva" pitchFamily="47" charset="-128"/>
              </a:defRPr>
            </a:lvl4pPr>
            <a:lvl5pPr marL="2057400" indent="-228600" eaLnBrk="0" hangingPunct="0">
              <a:tabLst>
                <a:tab pos="533400" algn="l"/>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533400" algn="l"/>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533400" algn="l"/>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533400" algn="l"/>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533400" algn="l"/>
              </a:tabLst>
              <a:defRPr sz="900">
                <a:solidFill>
                  <a:schemeClr val="tx1"/>
                </a:solidFill>
                <a:latin typeface="Frutiger 45 Light" pitchFamily="34" charset="0"/>
                <a:ea typeface="Geneva" pitchFamily="47" charset="-128"/>
              </a:defRPr>
            </a:lvl9pPr>
          </a:lstStyle>
          <a:p>
            <a:pPr eaLnBrk="1" hangingPunct="1"/>
            <a:r>
              <a:rPr lang="de-DE" altLang="de-DE" sz="2400" dirty="0">
                <a:solidFill>
                  <a:schemeClr val="tx2"/>
                </a:solidFill>
                <a:latin typeface="Saar" panose="00000500000000000000" pitchFamily="2" charset="0"/>
              </a:rPr>
              <a:t>von	     </a:t>
            </a:r>
            <a:r>
              <a:rPr lang="de-DE" altLang="de-DE" sz="2400" b="1" dirty="0">
                <a:solidFill>
                  <a:schemeClr val="tx2"/>
                </a:solidFill>
                <a:latin typeface="Saar" panose="00000500000000000000" pitchFamily="2" charset="0"/>
              </a:rPr>
              <a:t>Mittwoch, 25. Februar 2026</a:t>
            </a:r>
            <a:br>
              <a:rPr lang="de-DE" altLang="de-DE" sz="2400" dirty="0">
                <a:solidFill>
                  <a:schemeClr val="tx2"/>
                </a:solidFill>
                <a:latin typeface="Saar" panose="00000500000000000000" pitchFamily="2" charset="0"/>
              </a:rPr>
            </a:br>
            <a:r>
              <a:rPr lang="de-DE" altLang="de-DE" sz="2400" dirty="0">
                <a:solidFill>
                  <a:schemeClr val="tx2"/>
                </a:solidFill>
                <a:latin typeface="Saar" panose="00000500000000000000" pitchFamily="2" charset="0"/>
              </a:rPr>
              <a:t>bis		</a:t>
            </a:r>
            <a:r>
              <a:rPr lang="de-DE" altLang="de-DE" sz="2400" b="1" dirty="0">
                <a:solidFill>
                  <a:schemeClr val="tx2"/>
                </a:solidFill>
                <a:latin typeface="Saar" panose="00000500000000000000" pitchFamily="2" charset="0"/>
              </a:rPr>
              <a:t>Dienstag, 03. März 2026</a:t>
            </a:r>
          </a:p>
          <a:p>
            <a:pPr eaLnBrk="1" hangingPunct="1"/>
            <a:r>
              <a:rPr lang="de-DE" altLang="de-DE" sz="2400" b="1" dirty="0">
                <a:solidFill>
                  <a:schemeClr val="tx2"/>
                </a:solidFill>
                <a:latin typeface="Saar" panose="00000500000000000000" pitchFamily="2" charset="0"/>
              </a:rPr>
              <a:t>			 </a:t>
            </a:r>
            <a:r>
              <a:rPr lang="de-DE" altLang="de-DE" sz="2400" dirty="0">
                <a:solidFill>
                  <a:schemeClr val="tx2"/>
                </a:solidFill>
                <a:latin typeface="Saar" panose="00000500000000000000" pitchFamily="2" charset="0"/>
              </a:rPr>
              <a:t>(auch samstags)</a:t>
            </a:r>
          </a:p>
        </p:txBody>
      </p:sp>
      <p:sp>
        <p:nvSpPr>
          <p:cNvPr id="55328" name="AutoShape 32"/>
          <p:cNvSpPr>
            <a:spLocks noChangeArrowheads="1"/>
          </p:cNvSpPr>
          <p:nvPr/>
        </p:nvSpPr>
        <p:spPr bwMode="auto">
          <a:xfrm flipV="1">
            <a:off x="1852613" y="917575"/>
            <a:ext cx="360362" cy="449263"/>
          </a:xfrm>
          <a:prstGeom prst="upArrow">
            <a:avLst>
              <a:gd name="adj1" fmla="val 55750"/>
              <a:gd name="adj2" fmla="val 63991"/>
            </a:avLst>
          </a:prstGeom>
          <a:solidFill>
            <a:srgbClr val="FFFFFF"/>
          </a:solidFill>
          <a:ln w="9525">
            <a:solidFill>
              <a:schemeClr val="tx1"/>
            </a:solidFill>
            <a:miter lim="800000"/>
            <a:headEnd/>
            <a:tailEnd/>
          </a:ln>
        </p:spPr>
        <p:txBody>
          <a:bodyPr rot="10800000"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14"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
        <p:nvSpPr>
          <p:cNvPr id="2" name="Titel 1"/>
          <p:cNvSpPr>
            <a:spLocks noGrp="1"/>
          </p:cNvSpPr>
          <p:nvPr>
            <p:ph type="title"/>
          </p:nvPr>
        </p:nvSpPr>
        <p:spPr/>
        <p:txBody>
          <a:bodyPr/>
          <a:lstStyle/>
          <a:p>
            <a:r>
              <a:rPr lang="de-DE" dirty="0"/>
              <a:t>Anmeldung und Termine</a:t>
            </a:r>
          </a:p>
        </p:txBody>
      </p:sp>
      <p:sp>
        <p:nvSpPr>
          <p:cNvPr id="3" name="Rechteck 2"/>
          <p:cNvSpPr/>
          <p:nvPr/>
        </p:nvSpPr>
        <p:spPr>
          <a:xfrm>
            <a:off x="3563888" y="5315855"/>
            <a:ext cx="5135562" cy="964880"/>
          </a:xfrm>
          <a:prstGeom prst="rect">
            <a:avLst/>
          </a:prstGeom>
        </p:spPr>
        <p:txBody>
          <a:bodyPr wrap="square">
            <a:spAutoFit/>
          </a:bodyPr>
          <a:lstStyle/>
          <a:p>
            <a:pPr marL="182350" lvl="0" algn="just">
              <a:lnSpc>
                <a:spcPct val="105000"/>
              </a:lnSpc>
              <a:spcBef>
                <a:spcPct val="30000"/>
              </a:spcBef>
              <a:defRPr/>
            </a:pPr>
            <a:r>
              <a:rPr lang="de-DE" altLang="de-DE" dirty="0">
                <a:solidFill>
                  <a:schemeClr val="tx2"/>
                </a:solidFill>
                <a:latin typeface="+mn-lt"/>
              </a:rPr>
              <a:t>Wenn der Anmeldezeitraum verpasst wird, kann kein </a:t>
            </a:r>
            <a:r>
              <a:rPr lang="de-DE" dirty="0">
                <a:solidFill>
                  <a:schemeClr val="tx2"/>
                </a:solidFill>
                <a:latin typeface="+mn-lt"/>
              </a:rPr>
              <a:t>Platz an der Schule der Wahl, garantiert werden.</a:t>
            </a:r>
          </a:p>
        </p:txBody>
      </p:sp>
    </p:spTree>
    <p:extLst>
      <p:ext uri="{BB962C8B-B14F-4D97-AF65-F5344CB8AC3E}">
        <p14:creationId xmlns:p14="http://schemas.microsoft.com/office/powerpoint/2010/main" val="2766547685"/>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llipse 13"/>
          <p:cNvSpPr/>
          <p:nvPr/>
        </p:nvSpPr>
        <p:spPr>
          <a:xfrm>
            <a:off x="5868144" y="-242738"/>
            <a:ext cx="4320282" cy="4320000"/>
          </a:xfrm>
          <a:prstGeom prst="ellipse">
            <a:avLst/>
          </a:prstGeom>
          <a:solidFill>
            <a:schemeClr val="accent5">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endParaRPr lang="de-DE" sz="1500" dirty="0">
              <a:solidFill>
                <a:schemeClr val="tx1"/>
              </a:solidFill>
            </a:endParaRPr>
          </a:p>
        </p:txBody>
      </p:sp>
      <p:sp>
        <p:nvSpPr>
          <p:cNvPr id="15"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
        <p:nvSpPr>
          <p:cNvPr id="8" name="Titel 7"/>
          <p:cNvSpPr>
            <a:spLocks noGrp="1"/>
          </p:cNvSpPr>
          <p:nvPr>
            <p:ph type="title"/>
          </p:nvPr>
        </p:nvSpPr>
        <p:spPr/>
        <p:txBody>
          <a:bodyPr/>
          <a:lstStyle/>
          <a:p>
            <a:r>
              <a:rPr lang="de-DE" dirty="0"/>
              <a:t>Schlussbemerkungen</a:t>
            </a:r>
          </a:p>
        </p:txBody>
      </p:sp>
      <p:sp>
        <p:nvSpPr>
          <p:cNvPr id="10" name="Inhaltsplatzhalter 9"/>
          <p:cNvSpPr>
            <a:spLocks noGrp="1"/>
          </p:cNvSpPr>
          <p:nvPr>
            <p:ph idx="1"/>
          </p:nvPr>
        </p:nvSpPr>
        <p:spPr/>
        <p:txBody>
          <a:bodyPr/>
          <a:lstStyle/>
          <a:p>
            <a:pPr>
              <a:spcBef>
                <a:spcPts val="1200"/>
              </a:spcBef>
            </a:pPr>
            <a:r>
              <a:rPr lang="de-DE" altLang="de-DE" sz="2000" dirty="0">
                <a:solidFill>
                  <a:schemeClr val="tx2"/>
                </a:solidFill>
                <a:latin typeface="Saar" panose="00000500000000000000" pitchFamily="2" charset="0"/>
              </a:rPr>
              <a:t>Informationen zu </a:t>
            </a:r>
            <a:r>
              <a:rPr lang="de-DE" altLang="de-DE" sz="2000" b="1" dirty="0">
                <a:solidFill>
                  <a:schemeClr val="tx2"/>
                </a:solidFill>
                <a:latin typeface="Saar" panose="00000500000000000000" pitchFamily="2" charset="0"/>
              </a:rPr>
              <a:t>Tagen der offenen Tür </a:t>
            </a:r>
            <a:r>
              <a:rPr lang="de-DE" altLang="de-DE" sz="2000" dirty="0">
                <a:solidFill>
                  <a:schemeClr val="tx2"/>
                </a:solidFill>
                <a:latin typeface="Saar" panose="00000500000000000000" pitchFamily="2" charset="0"/>
              </a:rPr>
              <a:t>und</a:t>
            </a:r>
            <a:r>
              <a:rPr lang="de-DE" altLang="de-DE" sz="2000" b="1" dirty="0">
                <a:solidFill>
                  <a:schemeClr val="tx2"/>
                </a:solidFill>
                <a:latin typeface="Saar" panose="00000500000000000000" pitchFamily="2" charset="0"/>
              </a:rPr>
              <a:t> Informationsabenden </a:t>
            </a:r>
            <a:r>
              <a:rPr lang="de-DE" altLang="de-DE" sz="2000" dirty="0">
                <a:solidFill>
                  <a:schemeClr val="tx2"/>
                </a:solidFill>
                <a:latin typeface="Saar" panose="00000500000000000000" pitchFamily="2" charset="0"/>
              </a:rPr>
              <a:t>sind an den weiterführenden Schulen erhältlich.</a:t>
            </a:r>
          </a:p>
          <a:p>
            <a:pPr>
              <a:spcBef>
                <a:spcPts val="1200"/>
              </a:spcBef>
            </a:pPr>
            <a:r>
              <a:rPr lang="de-DE" altLang="de-DE" sz="2000" dirty="0">
                <a:solidFill>
                  <a:schemeClr val="tx2"/>
                </a:solidFill>
                <a:latin typeface="Saar" panose="00000500000000000000" pitchFamily="2" charset="0"/>
              </a:rPr>
              <a:t>Bitte informieren Sie sich vor Ort. Alle Schulen haben auch eine eigene Seite im Internet und/oder schriftliches Informations-material.</a:t>
            </a:r>
          </a:p>
          <a:p>
            <a:pPr>
              <a:spcBef>
                <a:spcPts val="1200"/>
              </a:spcBef>
            </a:pPr>
            <a:r>
              <a:rPr lang="de-DE" altLang="de-DE" sz="2000" dirty="0">
                <a:solidFill>
                  <a:schemeClr val="tx2"/>
                </a:solidFill>
                <a:latin typeface="Saar" panose="00000500000000000000" pitchFamily="2" charset="0"/>
              </a:rPr>
              <a:t>Viele Schulen bieten eine </a:t>
            </a:r>
            <a:r>
              <a:rPr lang="de-DE" altLang="de-DE" sz="2000" b="1" dirty="0">
                <a:solidFill>
                  <a:schemeClr val="tx2"/>
                </a:solidFill>
                <a:latin typeface="Saar" panose="00000500000000000000" pitchFamily="2" charset="0"/>
              </a:rPr>
              <a:t>Nachmittagsbetreuung</a:t>
            </a:r>
            <a:r>
              <a:rPr lang="de-DE" altLang="de-DE" sz="2000" dirty="0">
                <a:solidFill>
                  <a:schemeClr val="tx2"/>
                </a:solidFill>
                <a:latin typeface="Saar" panose="00000500000000000000" pitchFamily="2" charset="0"/>
              </a:rPr>
              <a:t> an. Erkundigen Sie sich bitte vor Ort.</a:t>
            </a:r>
          </a:p>
          <a:p>
            <a:pPr>
              <a:spcBef>
                <a:spcPts val="1200"/>
              </a:spcBef>
            </a:pPr>
            <a:r>
              <a:rPr lang="de-DE" altLang="de-DE" sz="2000" dirty="0">
                <a:solidFill>
                  <a:schemeClr val="tx2"/>
                </a:solidFill>
              </a:rPr>
              <a:t>weitere Informationsquellen:</a:t>
            </a:r>
          </a:p>
          <a:p>
            <a:pPr lvl="2">
              <a:buFont typeface="Wingdings" panose="05000000000000000000" pitchFamily="2" charset="2"/>
              <a:buChar char="ü"/>
            </a:pPr>
            <a:r>
              <a:rPr lang="de-DE" altLang="de-DE" sz="2000" dirty="0">
                <a:solidFill>
                  <a:schemeClr val="tx2"/>
                </a:solidFill>
              </a:rPr>
              <a:t>www.bildungsserver.saarland.de</a:t>
            </a:r>
          </a:p>
          <a:p>
            <a:pPr lvl="2">
              <a:buFont typeface="Wingdings" panose="05000000000000000000" pitchFamily="2" charset="2"/>
              <a:buChar char="ü"/>
            </a:pPr>
            <a:r>
              <a:rPr lang="de-DE" altLang="de-DE" sz="2000" dirty="0">
                <a:solidFill>
                  <a:schemeClr val="tx2"/>
                </a:solidFill>
              </a:rPr>
              <a:t>Broschüre: „Welche Schule für mein Kind?“</a:t>
            </a:r>
            <a:br>
              <a:rPr lang="de-DE" altLang="de-DE" sz="1600" dirty="0">
                <a:solidFill>
                  <a:schemeClr val="tx2"/>
                </a:solidFill>
              </a:rPr>
            </a:br>
            <a:endParaRPr lang="de-DE" altLang="de-DE" sz="1600" dirty="0">
              <a:solidFill>
                <a:schemeClr val="tx2"/>
              </a:solidFill>
            </a:endParaRPr>
          </a:p>
          <a:p>
            <a:endParaRPr lang="de-DE" dirty="0"/>
          </a:p>
        </p:txBody>
      </p:sp>
    </p:spTree>
    <p:extLst>
      <p:ext uri="{BB962C8B-B14F-4D97-AF65-F5344CB8AC3E}">
        <p14:creationId xmlns:p14="http://schemas.microsoft.com/office/powerpoint/2010/main" val="2055098455"/>
      </p:ext>
    </p:extLst>
  </p:cSld>
  <p:clrMapOvr>
    <a:masterClrMapping/>
  </p:clrMapOvr>
  <p:transition>
    <p:pull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Organisationsstruktur</a:t>
            </a:r>
          </a:p>
        </p:txBody>
      </p:sp>
      <p:sp>
        <p:nvSpPr>
          <p:cNvPr id="4" name="Datumsplatzhalter 3"/>
          <p:cNvSpPr>
            <a:spLocks noGrp="1"/>
          </p:cNvSpPr>
          <p:nvPr>
            <p:ph type="dt" sz="half" idx="10"/>
          </p:nvPr>
        </p:nvSpPr>
        <p:spPr>
          <a:xfrm>
            <a:off x="507807" y="6394707"/>
            <a:ext cx="1152525" cy="217488"/>
          </a:xfrm>
        </p:spPr>
        <p:txBody>
          <a:bodyPr/>
          <a:lstStyle/>
          <a:p>
            <a:pPr>
              <a:defRPr/>
            </a:pPr>
            <a:fld id="{4ECAAC76-93E2-455A-8CD3-6D917D1AD11A}" type="datetime1">
              <a:rPr lang="de-DE" smtClean="0"/>
              <a:pPr>
                <a:defRPr/>
              </a:pPr>
              <a:t>13.11.2025</a:t>
            </a:fld>
            <a:endParaRPr lang="de-DE" dirty="0"/>
          </a:p>
        </p:txBody>
      </p:sp>
      <p:grpSp>
        <p:nvGrpSpPr>
          <p:cNvPr id="7" name="Gruppieren 6"/>
          <p:cNvGrpSpPr/>
          <p:nvPr/>
        </p:nvGrpSpPr>
        <p:grpSpPr>
          <a:xfrm>
            <a:off x="535414" y="1052736"/>
            <a:ext cx="3959225" cy="5219700"/>
            <a:chOff x="2849309" y="1193592"/>
            <a:chExt cx="3959225" cy="5219700"/>
          </a:xfrm>
        </p:grpSpPr>
        <p:grpSp>
          <p:nvGrpSpPr>
            <p:cNvPr id="9" name="Gruppieren 8"/>
            <p:cNvGrpSpPr/>
            <p:nvPr/>
          </p:nvGrpSpPr>
          <p:grpSpPr>
            <a:xfrm>
              <a:off x="2849309" y="1193592"/>
              <a:ext cx="3959225" cy="5219700"/>
              <a:chOff x="329232" y="886193"/>
              <a:chExt cx="3959225" cy="5219700"/>
            </a:xfrm>
          </p:grpSpPr>
          <p:grpSp>
            <p:nvGrpSpPr>
              <p:cNvPr id="10" name="Gruppieren 9"/>
              <p:cNvGrpSpPr/>
              <p:nvPr/>
            </p:nvGrpSpPr>
            <p:grpSpPr>
              <a:xfrm>
                <a:off x="329232" y="886193"/>
                <a:ext cx="3959225" cy="5219700"/>
                <a:chOff x="329232" y="886193"/>
                <a:chExt cx="3959225" cy="5219700"/>
              </a:xfrm>
            </p:grpSpPr>
            <p:sp>
              <p:nvSpPr>
                <p:cNvPr id="12" name="Rectangle 23"/>
                <p:cNvSpPr>
                  <a:spLocks noChangeArrowheads="1"/>
                </p:cNvSpPr>
                <p:nvPr/>
              </p:nvSpPr>
              <p:spPr bwMode="auto">
                <a:xfrm>
                  <a:off x="329232" y="886193"/>
                  <a:ext cx="3959225" cy="5219700"/>
                </a:xfrm>
                <a:prstGeom prst="rect">
                  <a:avLst/>
                </a:prstGeom>
                <a:solidFill>
                  <a:schemeClr val="accent5">
                    <a:lumMod val="20000"/>
                    <a:lumOff val="80000"/>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solidFill>
                      <a:schemeClr val="accent5">
                        <a:lumMod val="20000"/>
                        <a:lumOff val="80000"/>
                      </a:schemeClr>
                    </a:solidFill>
                    <a:latin typeface="Arial" panose="020B0604020202020204" pitchFamily="34" charset="0"/>
                  </a:endParaRPr>
                </a:p>
              </p:txBody>
            </p:sp>
            <p:grpSp>
              <p:nvGrpSpPr>
                <p:cNvPr id="13" name="Group 37"/>
                <p:cNvGrpSpPr>
                  <a:grpSpLocks/>
                </p:cNvGrpSpPr>
                <p:nvPr/>
              </p:nvGrpSpPr>
              <p:grpSpPr bwMode="auto">
                <a:xfrm>
                  <a:off x="949325" y="1317626"/>
                  <a:ext cx="2879725" cy="1562100"/>
                  <a:chOff x="3323" y="830"/>
                  <a:chExt cx="1814" cy="984"/>
                </a:xfrm>
              </p:grpSpPr>
              <p:sp>
                <p:nvSpPr>
                  <p:cNvPr id="22" name="AutoShape 37"/>
                  <p:cNvSpPr>
                    <a:spLocks noChangeArrowheads="1"/>
                  </p:cNvSpPr>
                  <p:nvPr/>
                </p:nvSpPr>
                <p:spPr bwMode="auto">
                  <a:xfrm>
                    <a:off x="3323" y="830"/>
                    <a:ext cx="1814" cy="984"/>
                  </a:xfrm>
                  <a:prstGeom prst="flowChartAlternateProcess">
                    <a:avLst/>
                  </a:prstGeom>
                  <a:noFill/>
                  <a:ln w="19050">
                    <a:solidFill>
                      <a:schemeClr val="accent5">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t"/>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spcAft>
                        <a:spcPts val="600"/>
                      </a:spcAft>
                    </a:pPr>
                    <a:r>
                      <a:rPr lang="de-DE" altLang="de-DE" sz="1600" b="1" dirty="0">
                        <a:solidFill>
                          <a:schemeClr val="tx2"/>
                        </a:solidFill>
                        <a:latin typeface="+mn-lt"/>
                      </a:rPr>
                      <a:t>Klassenstufen </a:t>
                    </a:r>
                    <a:br>
                      <a:rPr lang="de-DE" altLang="de-DE" sz="1600" b="1" dirty="0">
                        <a:solidFill>
                          <a:schemeClr val="tx2"/>
                        </a:solidFill>
                        <a:latin typeface="+mn-lt"/>
                      </a:rPr>
                    </a:br>
                    <a:r>
                      <a:rPr lang="de-DE" altLang="de-DE" sz="1600" b="1" dirty="0">
                        <a:solidFill>
                          <a:schemeClr val="tx2"/>
                        </a:solidFill>
                        <a:latin typeface="+mn-lt"/>
                      </a:rPr>
                      <a:t>12 und 13</a:t>
                    </a:r>
                    <a:br>
                      <a:rPr lang="de-DE" altLang="de-DE" sz="1800" dirty="0">
                        <a:solidFill>
                          <a:schemeClr val="tx2"/>
                        </a:solidFill>
                        <a:latin typeface="+mn-lt"/>
                      </a:rPr>
                    </a:br>
                    <a:r>
                      <a:rPr lang="de-DE" altLang="de-DE" sz="1400" dirty="0">
                        <a:solidFill>
                          <a:schemeClr val="tx2"/>
                        </a:solidFill>
                        <a:latin typeface="+mn-lt"/>
                      </a:rPr>
                      <a:t>Hauptphase</a:t>
                    </a:r>
                    <a:endParaRPr lang="de-DE" altLang="de-DE" sz="1800" dirty="0">
                      <a:solidFill>
                        <a:schemeClr val="tx2"/>
                      </a:solidFill>
                      <a:latin typeface="+mn-lt"/>
                    </a:endParaRPr>
                  </a:p>
                  <a:p>
                    <a:pPr algn="ctr" eaLnBrk="1" hangingPunct="1">
                      <a:spcAft>
                        <a:spcPts val="600"/>
                      </a:spcAft>
                    </a:pPr>
                    <a:br>
                      <a:rPr lang="de-DE" altLang="de-DE" sz="1000" dirty="0">
                        <a:solidFill>
                          <a:schemeClr val="tx2"/>
                        </a:solidFill>
                        <a:latin typeface="Saar" panose="00000500000000000000" pitchFamily="2" charset="0"/>
                      </a:rPr>
                    </a:br>
                    <a:r>
                      <a:rPr lang="de-DE" altLang="de-DE" sz="1600" b="1" dirty="0">
                        <a:solidFill>
                          <a:schemeClr val="tx2"/>
                        </a:solidFill>
                        <a:latin typeface="+mn-lt"/>
                      </a:rPr>
                      <a:t>Klassenstufe 11</a:t>
                    </a:r>
                    <a:r>
                      <a:rPr lang="de-DE" altLang="de-DE" sz="1600" dirty="0">
                        <a:solidFill>
                          <a:schemeClr val="tx2"/>
                        </a:solidFill>
                        <a:latin typeface="+mn-lt"/>
                      </a:rPr>
                      <a:t> </a:t>
                    </a:r>
                    <a:r>
                      <a:rPr lang="de-DE" altLang="de-DE" sz="1400" dirty="0">
                        <a:solidFill>
                          <a:schemeClr val="tx2"/>
                        </a:solidFill>
                        <a:latin typeface="+mn-lt"/>
                      </a:rPr>
                      <a:t>Einführungsphase</a:t>
                    </a:r>
                  </a:p>
                </p:txBody>
              </p:sp>
              <p:sp>
                <p:nvSpPr>
                  <p:cNvPr id="23" name="Line 36"/>
                  <p:cNvSpPr>
                    <a:spLocks noChangeShapeType="1"/>
                  </p:cNvSpPr>
                  <p:nvPr/>
                </p:nvSpPr>
                <p:spPr bwMode="auto">
                  <a:xfrm flipV="1">
                    <a:off x="3323" y="1381"/>
                    <a:ext cx="1814" cy="0"/>
                  </a:xfrm>
                  <a:prstGeom prst="line">
                    <a:avLst/>
                  </a:prstGeom>
                  <a:noFill/>
                  <a:ln w="19050">
                    <a:solidFill>
                      <a:schemeClr val="accent5">
                        <a:lumMod val="75000"/>
                      </a:schemeClr>
                    </a:solidFill>
                    <a:prstDash val="lgDash"/>
                    <a:round/>
                    <a:headEnd/>
                    <a:tailEnd/>
                  </a:ln>
                  <a:extLst>
                    <a:ext uri="{909E8E84-426E-40DD-AFC4-6F175D3DCCD1}">
                      <a14:hiddenFill xmlns:a14="http://schemas.microsoft.com/office/drawing/2010/main">
                        <a:noFill/>
                      </a14:hiddenFill>
                    </a:ext>
                  </a:extLst>
                </p:spPr>
                <p:txBody>
                  <a:bodyPr/>
                  <a:lstStyle/>
                  <a:p>
                    <a:endParaRPr lang="de-DE"/>
                  </a:p>
                </p:txBody>
              </p:sp>
            </p:grpSp>
            <p:sp>
              <p:nvSpPr>
                <p:cNvPr id="19" name="Rectangle 35"/>
                <p:cNvSpPr>
                  <a:spLocks noChangeArrowheads="1"/>
                </p:cNvSpPr>
                <p:nvPr/>
              </p:nvSpPr>
              <p:spPr bwMode="auto">
                <a:xfrm rot="16200000">
                  <a:off x="3284550" y="1952625"/>
                  <a:ext cx="1582737" cy="2159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defTabSz="914400" eaLnBrk="1" hangingPunct="1"/>
                  <a:r>
                    <a:rPr lang="de-DE" altLang="de-DE" sz="1400" b="1" dirty="0">
                      <a:solidFill>
                        <a:schemeClr val="tx2"/>
                      </a:solidFill>
                      <a:latin typeface="+mn-lt"/>
                    </a:rPr>
                    <a:t>Sekundarstufe II</a:t>
                  </a:r>
                </a:p>
              </p:txBody>
            </p:sp>
            <p:sp>
              <p:nvSpPr>
                <p:cNvPr id="16" name="Rectangle 32"/>
                <p:cNvSpPr>
                  <a:spLocks noChangeArrowheads="1"/>
                </p:cNvSpPr>
                <p:nvPr/>
              </p:nvSpPr>
              <p:spPr bwMode="auto">
                <a:xfrm rot="16200000">
                  <a:off x="-856348" y="4338805"/>
                  <a:ext cx="3101769" cy="21431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defTabSz="914400" eaLnBrk="1" hangingPunct="1"/>
                  <a:r>
                    <a:rPr lang="de-DE" altLang="de-DE" sz="1400" b="1" dirty="0">
                      <a:solidFill>
                        <a:schemeClr val="tx2"/>
                      </a:solidFill>
                      <a:latin typeface="+mn-lt"/>
                    </a:rPr>
                    <a:t>Sekundarstufe I</a:t>
                  </a:r>
                </a:p>
              </p:txBody>
            </p:sp>
          </p:grpSp>
          <p:sp>
            <p:nvSpPr>
              <p:cNvPr id="11" name="Text Box 8"/>
              <p:cNvSpPr txBox="1">
                <a:spLocks noChangeArrowheads="1"/>
              </p:cNvSpPr>
              <p:nvPr/>
            </p:nvSpPr>
            <p:spPr bwMode="auto">
              <a:xfrm>
                <a:off x="329232" y="886193"/>
                <a:ext cx="3957637" cy="353943"/>
              </a:xfrm>
              <a:prstGeom prst="rect">
                <a:avLst/>
              </a:prstGeom>
              <a:solidFill>
                <a:schemeClr val="accent5">
                  <a:lumMod val="40000"/>
                  <a:lumOff val="60000"/>
                </a:schemeClr>
              </a:solidFill>
              <a:ln>
                <a:noFill/>
              </a:ln>
              <a:extLst/>
            </p:spPr>
            <p:txBody>
              <a:bodyPr wrap="squar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700" b="1" dirty="0">
                    <a:solidFill>
                      <a:schemeClr val="tx2"/>
                    </a:solidFill>
                    <a:latin typeface="+mn-lt"/>
                  </a:rPr>
                  <a:t>Gemeinschaftsschule</a:t>
                </a:r>
              </a:p>
            </p:txBody>
          </p:sp>
        </p:grpSp>
        <p:sp>
          <p:nvSpPr>
            <p:cNvPr id="8" name="AutoShape 37"/>
            <p:cNvSpPr>
              <a:spLocks noChangeArrowheads="1"/>
            </p:cNvSpPr>
            <p:nvPr/>
          </p:nvSpPr>
          <p:spPr bwMode="auto">
            <a:xfrm>
              <a:off x="3469401" y="3191956"/>
              <a:ext cx="2879725" cy="3140443"/>
            </a:xfrm>
            <a:prstGeom prst="flowChartAlternateProcess">
              <a:avLst/>
            </a:prstGeom>
            <a:noFill/>
            <a:ln w="19050">
              <a:solidFill>
                <a:schemeClr val="accent5">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600" b="1" dirty="0">
                  <a:solidFill>
                    <a:schemeClr val="tx2"/>
                  </a:solidFill>
                  <a:latin typeface="+mn-lt"/>
                </a:rPr>
                <a:t>Klassenstufen</a:t>
              </a:r>
              <a:br>
                <a:rPr lang="de-DE" altLang="de-DE" sz="1600" b="1" dirty="0">
                  <a:solidFill>
                    <a:schemeClr val="tx2"/>
                  </a:solidFill>
                  <a:latin typeface="+mn-lt"/>
                </a:rPr>
              </a:br>
              <a:r>
                <a:rPr lang="de-DE" altLang="de-DE" sz="1600" b="1" dirty="0">
                  <a:solidFill>
                    <a:schemeClr val="tx2"/>
                  </a:solidFill>
                  <a:latin typeface="+mn-lt"/>
                </a:rPr>
                <a:t>5 – 10</a:t>
              </a:r>
            </a:p>
          </p:txBody>
        </p:sp>
      </p:grpSp>
      <p:grpSp>
        <p:nvGrpSpPr>
          <p:cNvPr id="53" name="Gruppieren 52"/>
          <p:cNvGrpSpPr/>
          <p:nvPr/>
        </p:nvGrpSpPr>
        <p:grpSpPr>
          <a:xfrm>
            <a:off x="4714477" y="1052736"/>
            <a:ext cx="3959225" cy="5219700"/>
            <a:chOff x="4727575" y="898525"/>
            <a:chExt cx="3959225" cy="5219700"/>
          </a:xfrm>
        </p:grpSpPr>
        <p:grpSp>
          <p:nvGrpSpPr>
            <p:cNvPr id="54" name="Gruppieren 53"/>
            <p:cNvGrpSpPr/>
            <p:nvPr/>
          </p:nvGrpSpPr>
          <p:grpSpPr>
            <a:xfrm>
              <a:off x="4727575" y="898525"/>
              <a:ext cx="3959225" cy="5219700"/>
              <a:chOff x="4727575" y="898525"/>
              <a:chExt cx="3959225" cy="5219700"/>
            </a:xfrm>
          </p:grpSpPr>
          <p:sp>
            <p:nvSpPr>
              <p:cNvPr id="59" name="Rectangle 25"/>
              <p:cNvSpPr>
                <a:spLocks noChangeArrowheads="1"/>
              </p:cNvSpPr>
              <p:nvPr/>
            </p:nvSpPr>
            <p:spPr bwMode="auto">
              <a:xfrm>
                <a:off x="4727575" y="898525"/>
                <a:ext cx="3959225" cy="5219700"/>
              </a:xfrm>
              <a:prstGeom prst="rect">
                <a:avLst/>
              </a:prstGeom>
              <a:solidFill>
                <a:schemeClr val="accent3">
                  <a:lumMod val="20000"/>
                  <a:lumOff val="80000"/>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dirty="0">
                  <a:latin typeface="+mn-lt"/>
                </a:endParaRPr>
              </a:p>
            </p:txBody>
          </p:sp>
          <p:sp>
            <p:nvSpPr>
              <p:cNvPr id="60" name="Text Box 8"/>
              <p:cNvSpPr txBox="1">
                <a:spLocks noChangeArrowheads="1"/>
              </p:cNvSpPr>
              <p:nvPr/>
            </p:nvSpPr>
            <p:spPr bwMode="auto">
              <a:xfrm>
                <a:off x="4727575" y="898525"/>
                <a:ext cx="3959225" cy="353943"/>
              </a:xfrm>
              <a:prstGeom prst="rect">
                <a:avLst/>
              </a:prstGeom>
              <a:solidFill>
                <a:schemeClr val="accent3">
                  <a:lumMod val="40000"/>
                  <a:lumOff val="60000"/>
                </a:schemeClr>
              </a:solidFill>
              <a:ln>
                <a:noFill/>
              </a:ln>
              <a:extLst/>
            </p:spPr>
            <p:txBody>
              <a:bodyPr wrap="squar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700" b="1" dirty="0">
                    <a:solidFill>
                      <a:schemeClr val="tx2"/>
                    </a:solidFill>
                    <a:latin typeface="+mn-lt"/>
                  </a:rPr>
                  <a:t>Gymnasium </a:t>
                </a:r>
                <a:r>
                  <a:rPr lang="de-DE" altLang="de-DE" sz="1400" b="1" dirty="0">
                    <a:solidFill>
                      <a:schemeClr val="tx2"/>
                    </a:solidFill>
                    <a:latin typeface="+mn-lt"/>
                  </a:rPr>
                  <a:t>(neunjähriges Gymnasium)</a:t>
                </a:r>
              </a:p>
            </p:txBody>
          </p:sp>
          <p:sp>
            <p:nvSpPr>
              <p:cNvPr id="67" name="Rectangle 31"/>
              <p:cNvSpPr>
                <a:spLocks noChangeArrowheads="1"/>
              </p:cNvSpPr>
              <p:nvPr/>
            </p:nvSpPr>
            <p:spPr bwMode="auto">
              <a:xfrm rot="16200000">
                <a:off x="3476729" y="4329119"/>
                <a:ext cx="3166196" cy="2159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defTabSz="914400" eaLnBrk="1" hangingPunct="1"/>
                <a:r>
                  <a:rPr lang="de-DE" altLang="de-DE" sz="1400" b="1" dirty="0">
                    <a:solidFill>
                      <a:schemeClr val="tx2"/>
                    </a:solidFill>
                    <a:latin typeface="+mn-lt"/>
                  </a:rPr>
                  <a:t>Sekundarstufe I</a:t>
                </a:r>
              </a:p>
            </p:txBody>
          </p:sp>
          <p:sp>
            <p:nvSpPr>
              <p:cNvPr id="64" name="Rectangle 33"/>
              <p:cNvSpPr>
                <a:spLocks noChangeArrowheads="1"/>
              </p:cNvSpPr>
              <p:nvPr/>
            </p:nvSpPr>
            <p:spPr bwMode="auto">
              <a:xfrm rot="16200000">
                <a:off x="7595338" y="1942689"/>
                <a:ext cx="1535053" cy="2159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defTabSz="914400" eaLnBrk="1" hangingPunct="1"/>
                <a:r>
                  <a:rPr lang="de-DE" altLang="de-DE" sz="1400" b="1" dirty="0">
                    <a:solidFill>
                      <a:schemeClr val="tx2"/>
                    </a:solidFill>
                    <a:latin typeface="+mn-lt"/>
                  </a:rPr>
                  <a:t>Sekundarstufe II</a:t>
                </a:r>
              </a:p>
            </p:txBody>
          </p:sp>
          <p:sp>
            <p:nvSpPr>
              <p:cNvPr id="63" name="AutoShape 37"/>
              <p:cNvSpPr>
                <a:spLocks noChangeArrowheads="1"/>
              </p:cNvSpPr>
              <p:nvPr/>
            </p:nvSpPr>
            <p:spPr bwMode="auto">
              <a:xfrm>
                <a:off x="5302169" y="1330573"/>
                <a:ext cx="2879725" cy="4737957"/>
              </a:xfrm>
              <a:prstGeom prst="flowChartAlternateProcess">
                <a:avLst/>
              </a:prstGeom>
              <a:noFill/>
              <a:ln w="19050">
                <a:solidFill>
                  <a:schemeClr val="accent3">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b"/>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endParaRPr lang="de-DE" altLang="de-DE" sz="1400" dirty="0">
                  <a:latin typeface="+mn-lt"/>
                </a:endParaRPr>
              </a:p>
            </p:txBody>
          </p:sp>
        </p:grpSp>
        <p:sp>
          <p:nvSpPr>
            <p:cNvPr id="55" name="Line 36"/>
            <p:cNvSpPr>
              <a:spLocks noChangeShapeType="1"/>
            </p:cNvSpPr>
            <p:nvPr/>
          </p:nvSpPr>
          <p:spPr bwMode="auto">
            <a:xfrm>
              <a:off x="5302169" y="2818166"/>
              <a:ext cx="2851231" cy="12512"/>
            </a:xfrm>
            <a:prstGeom prst="line">
              <a:avLst/>
            </a:prstGeom>
            <a:noFill/>
            <a:ln w="19050">
              <a:solidFill>
                <a:schemeClr val="accent3">
                  <a:lumMod val="75000"/>
                </a:schemeClr>
              </a:solidFill>
              <a:prstDash val="lgDash"/>
              <a:round/>
              <a:headEnd/>
              <a:tailEnd/>
            </a:ln>
            <a:extLst>
              <a:ext uri="{909E8E84-426E-40DD-AFC4-6F175D3DCCD1}">
                <a14:hiddenFill xmlns:a14="http://schemas.microsoft.com/office/drawing/2010/main">
                  <a:noFill/>
                </a14:hiddenFill>
              </a:ext>
            </a:extLst>
          </p:spPr>
          <p:txBody>
            <a:bodyPr/>
            <a:lstStyle/>
            <a:p>
              <a:endParaRPr lang="de-DE"/>
            </a:p>
          </p:txBody>
        </p:sp>
        <p:sp>
          <p:nvSpPr>
            <p:cNvPr id="56" name="Textfeld 55"/>
            <p:cNvSpPr txBox="1"/>
            <p:nvPr/>
          </p:nvSpPr>
          <p:spPr>
            <a:xfrm>
              <a:off x="5659355" y="1350850"/>
              <a:ext cx="2189245" cy="1800493"/>
            </a:xfrm>
            <a:prstGeom prst="rect">
              <a:avLst/>
            </a:prstGeom>
            <a:noFill/>
          </p:spPr>
          <p:txBody>
            <a:bodyPr wrap="square" rtlCol="0">
              <a:spAutoFit/>
            </a:bodyPr>
            <a:lstStyle/>
            <a:p>
              <a:pPr algn="ctr">
                <a:spcAft>
                  <a:spcPts val="0"/>
                </a:spcAft>
              </a:pPr>
              <a:r>
                <a:rPr lang="de-DE" altLang="de-DE" sz="1600" b="1" dirty="0">
                  <a:solidFill>
                    <a:schemeClr val="tx2"/>
                  </a:solidFill>
                  <a:latin typeface="+mn-lt"/>
                </a:rPr>
                <a:t>Klassenstufen </a:t>
              </a:r>
              <a:br>
                <a:rPr lang="de-DE" altLang="de-DE" sz="1600" b="1" dirty="0">
                  <a:solidFill>
                    <a:schemeClr val="tx2"/>
                  </a:solidFill>
                  <a:latin typeface="+mn-lt"/>
                </a:rPr>
              </a:br>
              <a:r>
                <a:rPr lang="de-DE" altLang="de-DE" sz="1600" b="1" dirty="0">
                  <a:solidFill>
                    <a:schemeClr val="tx2"/>
                  </a:solidFill>
                  <a:latin typeface="+mn-lt"/>
                </a:rPr>
                <a:t>12 und 13</a:t>
              </a:r>
              <a:br>
                <a:rPr lang="de-DE" altLang="de-DE" sz="1600" dirty="0">
                  <a:solidFill>
                    <a:schemeClr val="tx2"/>
                  </a:solidFill>
                  <a:latin typeface="+mn-lt"/>
                </a:rPr>
              </a:br>
              <a:r>
                <a:rPr lang="de-DE" altLang="de-DE" sz="1400" dirty="0">
                  <a:solidFill>
                    <a:schemeClr val="tx2"/>
                  </a:solidFill>
                  <a:latin typeface="+mn-lt"/>
                </a:rPr>
                <a:t>Hauptphase</a:t>
              </a:r>
            </a:p>
            <a:p>
              <a:pPr algn="ctr">
                <a:spcAft>
                  <a:spcPts val="0"/>
                </a:spcAft>
              </a:pPr>
              <a:endParaRPr lang="de-DE" altLang="de-DE" sz="1200" dirty="0">
                <a:solidFill>
                  <a:schemeClr val="tx2"/>
                </a:solidFill>
                <a:latin typeface="+mn-lt"/>
              </a:endParaRPr>
            </a:p>
            <a:p>
              <a:pPr algn="ctr">
                <a:spcAft>
                  <a:spcPts val="600"/>
                </a:spcAft>
              </a:pPr>
              <a:r>
                <a:rPr lang="de-DE" altLang="de-DE" sz="1600" b="1" dirty="0">
                  <a:solidFill>
                    <a:schemeClr val="tx2"/>
                  </a:solidFill>
                  <a:latin typeface="+mn-lt"/>
                </a:rPr>
                <a:t>Klassenstufe 11</a:t>
              </a:r>
              <a:r>
                <a:rPr lang="de-DE" altLang="de-DE" sz="1600" dirty="0">
                  <a:solidFill>
                    <a:schemeClr val="tx2"/>
                  </a:solidFill>
                  <a:latin typeface="+mn-lt"/>
                </a:rPr>
                <a:t> </a:t>
              </a:r>
              <a:r>
                <a:rPr lang="de-DE" altLang="de-DE" sz="1400" dirty="0">
                  <a:solidFill>
                    <a:schemeClr val="tx2"/>
                  </a:solidFill>
                  <a:latin typeface="+mn-lt"/>
                </a:rPr>
                <a:t>Einführungsphase</a:t>
              </a:r>
            </a:p>
            <a:p>
              <a:pPr algn="ctr"/>
              <a:endParaRPr lang="de-DE" altLang="de-DE" sz="1400" dirty="0"/>
            </a:p>
          </p:txBody>
        </p:sp>
        <p:sp>
          <p:nvSpPr>
            <p:cNvPr id="57" name="Textfeld 56"/>
            <p:cNvSpPr txBox="1"/>
            <p:nvPr/>
          </p:nvSpPr>
          <p:spPr>
            <a:xfrm>
              <a:off x="5662390" y="4061637"/>
              <a:ext cx="2089593" cy="861774"/>
            </a:xfrm>
            <a:prstGeom prst="rect">
              <a:avLst/>
            </a:prstGeom>
            <a:noFill/>
          </p:spPr>
          <p:txBody>
            <a:bodyPr wrap="square" rtlCol="0">
              <a:spAutoFit/>
            </a:bodyPr>
            <a:lstStyle/>
            <a:p>
              <a:pPr algn="ctr"/>
              <a:r>
                <a:rPr lang="de-DE" altLang="de-DE" sz="1600" b="1" dirty="0">
                  <a:solidFill>
                    <a:schemeClr val="tx2"/>
                  </a:solidFill>
                  <a:latin typeface="+mn-lt"/>
                </a:rPr>
                <a:t>Klassenstufen</a:t>
              </a:r>
            </a:p>
            <a:p>
              <a:pPr algn="ctr"/>
              <a:r>
                <a:rPr lang="de-DE" altLang="de-DE" sz="1600" b="1" dirty="0">
                  <a:solidFill>
                    <a:schemeClr val="tx2"/>
                  </a:solidFill>
                  <a:latin typeface="+mn-lt"/>
                </a:rPr>
                <a:t>5 – 10</a:t>
              </a:r>
            </a:p>
            <a:p>
              <a:pPr algn="ctr"/>
              <a:endParaRPr lang="de-DE" altLang="de-DE" b="1" dirty="0"/>
            </a:p>
          </p:txBody>
        </p:sp>
        <p:sp>
          <p:nvSpPr>
            <p:cNvPr id="58" name="Line 36"/>
            <p:cNvSpPr>
              <a:spLocks noChangeShapeType="1"/>
            </p:cNvSpPr>
            <p:nvPr/>
          </p:nvSpPr>
          <p:spPr bwMode="auto">
            <a:xfrm>
              <a:off x="5302169" y="2205038"/>
              <a:ext cx="2879725" cy="0"/>
            </a:xfrm>
            <a:prstGeom prst="line">
              <a:avLst/>
            </a:prstGeom>
            <a:noFill/>
            <a:ln w="19050">
              <a:solidFill>
                <a:schemeClr val="accent3">
                  <a:lumMod val="75000"/>
                </a:schemeClr>
              </a:solidFill>
              <a:prstDash val="lgDash"/>
              <a:round/>
              <a:headEnd/>
              <a:tailEnd/>
            </a:ln>
            <a:extLst>
              <a:ext uri="{909E8E84-426E-40DD-AFC4-6F175D3DCCD1}">
                <a14:hiddenFill xmlns:a14="http://schemas.microsoft.com/office/drawing/2010/main">
                  <a:noFill/>
                </a14:hiddenFill>
              </a:ext>
            </a:extLst>
          </p:spPr>
          <p:txBody>
            <a:bodyPr/>
            <a:lstStyle/>
            <a:p>
              <a:endParaRPr lang="de-DE"/>
            </a:p>
          </p:txBody>
        </p:sp>
      </p:grpSp>
    </p:spTree>
    <p:extLst>
      <p:ext uri="{BB962C8B-B14F-4D97-AF65-F5344CB8AC3E}">
        <p14:creationId xmlns:p14="http://schemas.microsoft.com/office/powerpoint/2010/main" val="333334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16"/>
          <p:cNvSpPr>
            <a:spLocks noChangeArrowheads="1"/>
          </p:cNvSpPr>
          <p:nvPr/>
        </p:nvSpPr>
        <p:spPr bwMode="auto">
          <a:xfrm>
            <a:off x="539440" y="917575"/>
            <a:ext cx="7993110" cy="5103785"/>
          </a:xfrm>
          <a:prstGeom prst="rect">
            <a:avLst/>
          </a:prstGeom>
          <a:solidFill>
            <a:schemeClr val="tx2">
              <a:lumMod val="10000"/>
              <a:lumOff val="90000"/>
              <a:alpha val="59999"/>
            </a:schemeClr>
          </a:solidFill>
          <a:ln>
            <a:noFill/>
          </a:ln>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34821" name="Text Box 5"/>
          <p:cNvSpPr txBox="1">
            <a:spLocks noChangeArrowheads="1"/>
          </p:cNvSpPr>
          <p:nvPr/>
        </p:nvSpPr>
        <p:spPr bwMode="auto">
          <a:xfrm>
            <a:off x="467487" y="4496045"/>
            <a:ext cx="813701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spcBef>
                <a:spcPct val="50000"/>
              </a:spcBef>
            </a:pPr>
            <a:r>
              <a:rPr lang="de-DE" altLang="de-DE" sz="2400" b="1" dirty="0">
                <a:solidFill>
                  <a:schemeClr val="tx2"/>
                </a:solidFill>
                <a:latin typeface="Saar" panose="00000500000000000000" pitchFamily="2" charset="0"/>
              </a:rPr>
              <a:t>Wir wünschen Ihrem Kind </a:t>
            </a:r>
            <a:br>
              <a:rPr lang="de-DE" altLang="de-DE" sz="2400" b="1" dirty="0">
                <a:solidFill>
                  <a:schemeClr val="tx2"/>
                </a:solidFill>
                <a:latin typeface="Saar" panose="00000500000000000000" pitchFamily="2" charset="0"/>
              </a:rPr>
            </a:br>
            <a:r>
              <a:rPr lang="de-DE" altLang="de-DE" sz="2400" b="1" dirty="0">
                <a:solidFill>
                  <a:schemeClr val="tx2"/>
                </a:solidFill>
                <a:latin typeface="Saar" panose="00000500000000000000" pitchFamily="2" charset="0"/>
              </a:rPr>
              <a:t>alles Gute und viel Erfolg für seine weitere Schullaufbahn!</a:t>
            </a:r>
          </a:p>
        </p:txBody>
      </p:sp>
      <p:pic>
        <p:nvPicPr>
          <p:cNvPr id="34823" name="Picture 8" descr="Bil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8225" y="1196975"/>
            <a:ext cx="198755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dirty="0"/>
          </a:p>
        </p:txBody>
      </p:sp>
    </p:spTree>
    <p:extLst>
      <p:ext uri="{BB962C8B-B14F-4D97-AF65-F5344CB8AC3E}">
        <p14:creationId xmlns:p14="http://schemas.microsoft.com/office/powerpoint/2010/main" val="1261352711"/>
      </p:ext>
    </p:extLst>
  </p:cSld>
  <p:clrMapOvr>
    <a:masterClrMapping/>
  </p:clrMapOvr>
  <p:transition>
    <p:pull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16"/>
          <p:cNvSpPr>
            <a:spLocks noChangeArrowheads="1"/>
          </p:cNvSpPr>
          <p:nvPr/>
        </p:nvSpPr>
        <p:spPr bwMode="auto">
          <a:xfrm>
            <a:off x="278630" y="1512629"/>
            <a:ext cx="8583561" cy="4464567"/>
          </a:xfrm>
          <a:prstGeom prst="rect">
            <a:avLst/>
          </a:prstGeom>
          <a:noFill/>
          <a:ln>
            <a:noFill/>
          </a:ln>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22533" name="AutoShape 2">
            <a:hlinkClick r:id="rId3" action="ppaction://hlinksldjump" highlightClick="1"/>
          </p:cNvPr>
          <p:cNvSpPr>
            <a:spLocks noChangeArrowheads="1"/>
          </p:cNvSpPr>
          <p:nvPr/>
        </p:nvSpPr>
        <p:spPr bwMode="auto">
          <a:xfrm>
            <a:off x="2051049" y="3231093"/>
            <a:ext cx="5038725" cy="360362"/>
          </a:xfrm>
          <a:prstGeom prst="actionButtonForwardNext">
            <a:avLst/>
          </a:prstGeom>
          <a:solidFill>
            <a:schemeClr val="tx2">
              <a:lumMod val="50000"/>
              <a:lumOff val="50000"/>
            </a:schemeClr>
          </a:solidFill>
          <a:ln>
            <a:solidFill>
              <a:schemeClr val="tx2">
                <a:lumMod val="90000"/>
                <a:lumOff val="10000"/>
              </a:schemeClr>
            </a:solidFill>
          </a:ln>
          <a:extLst/>
        </p:spPr>
        <p:txBody>
          <a:bodyPr wrap="none" anchor="ctr"/>
          <a:lstStyle/>
          <a:p>
            <a:pPr algn="ctr"/>
            <a:r>
              <a:rPr lang="de-DE" altLang="de-DE" sz="1200" b="1" dirty="0">
                <a:solidFill>
                  <a:schemeClr val="bg1"/>
                </a:solidFill>
                <a:latin typeface="Saar" panose="00000500000000000000" pitchFamily="2" charset="0"/>
                <a:ea typeface="Geneva" pitchFamily="47" charset="-128"/>
              </a:rPr>
              <a:t>Schengen-Lyzeum (bei Bedarf)</a:t>
            </a:r>
          </a:p>
        </p:txBody>
      </p:sp>
      <p:sp>
        <p:nvSpPr>
          <p:cNvPr id="22534" name="AutoShape 3">
            <a:hlinkClick r:id="rId4" action="ppaction://hlinksldjump" highlightClick="1"/>
          </p:cNvPr>
          <p:cNvSpPr>
            <a:spLocks noChangeArrowheads="1"/>
          </p:cNvSpPr>
          <p:nvPr/>
        </p:nvSpPr>
        <p:spPr bwMode="auto">
          <a:xfrm>
            <a:off x="2051050" y="4221163"/>
            <a:ext cx="5038725" cy="360362"/>
          </a:xfrm>
          <a:prstGeom prst="actionButtonForwardNext">
            <a:avLst/>
          </a:prstGeom>
          <a:solidFill>
            <a:schemeClr val="tx2">
              <a:lumMod val="50000"/>
              <a:lumOff val="50000"/>
            </a:schemeClr>
          </a:solidFill>
          <a:ln>
            <a:solidFill>
              <a:schemeClr val="tx2">
                <a:lumMod val="90000"/>
                <a:lumOff val="10000"/>
              </a:schemeClr>
            </a:solidFill>
          </a:ln>
          <a:extLst/>
        </p:spPr>
        <p:txBody>
          <a:bodyPr wrap="none" anchor="ctr"/>
          <a:lstStyle/>
          <a:p>
            <a:pPr algn="ctr"/>
            <a:r>
              <a:rPr lang="de-DE" altLang="de-DE" sz="1200" b="1" dirty="0">
                <a:solidFill>
                  <a:schemeClr val="bg1"/>
                </a:solidFill>
                <a:latin typeface="Saar" panose="00000500000000000000" pitchFamily="2" charset="0"/>
                <a:ea typeface="Geneva" pitchFamily="47" charset="-128"/>
              </a:rPr>
              <a:t>weiter mit Anmeldung und Termine</a:t>
            </a:r>
          </a:p>
        </p:txBody>
      </p:sp>
      <p:sp>
        <p:nvSpPr>
          <p:cNvPr id="22537" name="AutoShape 2">
            <a:hlinkClick r:id="" action="ppaction://hlinkshowjump?jump=nextslide" highlightClick="1"/>
          </p:cNvPr>
          <p:cNvSpPr>
            <a:spLocks noChangeArrowheads="1"/>
          </p:cNvSpPr>
          <p:nvPr/>
        </p:nvSpPr>
        <p:spPr bwMode="auto">
          <a:xfrm>
            <a:off x="2051050" y="2761457"/>
            <a:ext cx="5038725" cy="360362"/>
          </a:xfrm>
          <a:prstGeom prst="actionButtonForwardNext">
            <a:avLst/>
          </a:prstGeom>
          <a:solidFill>
            <a:schemeClr val="tx2">
              <a:lumMod val="50000"/>
              <a:lumOff val="50000"/>
            </a:schemeClr>
          </a:solidFill>
          <a:ln>
            <a:solidFill>
              <a:schemeClr val="tx2">
                <a:lumMod val="90000"/>
                <a:lumOff val="10000"/>
              </a:schemeClr>
            </a:solidFill>
          </a:ln>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200" b="1" dirty="0">
                <a:solidFill>
                  <a:schemeClr val="bg1"/>
                </a:solidFill>
                <a:latin typeface="Saar" panose="00000500000000000000" pitchFamily="2" charset="0"/>
              </a:rPr>
              <a:t>Deutsch-Französisches Gymnasium (bei Bedarf)</a:t>
            </a:r>
          </a:p>
        </p:txBody>
      </p:sp>
      <p:sp>
        <p:nvSpPr>
          <p:cNvPr id="12"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
        <p:nvSpPr>
          <p:cNvPr id="7" name="AutoShape 2">
            <a:hlinkClick r:id="rId4" action="ppaction://hlinksldjump" highlightClick="1"/>
          </p:cNvPr>
          <p:cNvSpPr>
            <a:spLocks noChangeArrowheads="1"/>
          </p:cNvSpPr>
          <p:nvPr/>
        </p:nvSpPr>
        <p:spPr bwMode="auto">
          <a:xfrm>
            <a:off x="2051050" y="3744913"/>
            <a:ext cx="5038725" cy="360362"/>
          </a:xfrm>
          <a:prstGeom prst="actionButtonForwardNext">
            <a:avLst/>
          </a:prstGeom>
          <a:solidFill>
            <a:schemeClr val="tx2">
              <a:lumMod val="50000"/>
              <a:lumOff val="50000"/>
            </a:schemeClr>
          </a:solidFill>
          <a:ln>
            <a:solidFill>
              <a:schemeClr val="tx2">
                <a:lumMod val="90000"/>
                <a:lumOff val="10000"/>
              </a:schemeClr>
            </a:solidFill>
          </a:ln>
          <a:extLst/>
        </p:spPr>
        <p:txBody>
          <a:bodyPr wrap="none" anchor="ctr"/>
          <a:lstStyle/>
          <a:p>
            <a:pPr algn="ctr"/>
            <a:r>
              <a:rPr lang="de-DE" altLang="de-DE" sz="1200" b="1" dirty="0">
                <a:solidFill>
                  <a:schemeClr val="bg1"/>
                </a:solidFill>
                <a:latin typeface="Saar" panose="00000500000000000000" pitchFamily="2" charset="0"/>
                <a:ea typeface="Geneva" pitchFamily="47" charset="-128"/>
              </a:rPr>
              <a:t>Europäische Schule Saarland (bei Bedarf)</a:t>
            </a:r>
          </a:p>
        </p:txBody>
      </p:sp>
      <p:sp>
        <p:nvSpPr>
          <p:cNvPr id="2" name="Titel 1"/>
          <p:cNvSpPr>
            <a:spLocks noGrp="1"/>
          </p:cNvSpPr>
          <p:nvPr>
            <p:ph type="title"/>
          </p:nvPr>
        </p:nvSpPr>
        <p:spPr/>
        <p:txBody>
          <a:bodyPr/>
          <a:lstStyle/>
          <a:p>
            <a:r>
              <a:rPr lang="de-DE" dirty="0"/>
              <a:t>Besondere Schulstandorte</a:t>
            </a:r>
          </a:p>
        </p:txBody>
      </p:sp>
    </p:spTree>
    <p:extLst>
      <p:ext uri="{BB962C8B-B14F-4D97-AF65-F5344CB8AC3E}">
        <p14:creationId xmlns:p14="http://schemas.microsoft.com/office/powerpoint/2010/main" val="3970456613"/>
      </p:ext>
    </p:extLst>
  </p:cSld>
  <p:clrMapOvr>
    <a:masterClrMapping/>
  </p:clrMapOvr>
  <p:transition spd="slow">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58750" y="908050"/>
            <a:ext cx="8783638" cy="5267325"/>
          </a:xfrm>
          <a:prstGeom prst="rect">
            <a:avLst/>
          </a:prstGeom>
          <a:solidFill>
            <a:schemeClr val="accent3">
              <a:lumMod val="20000"/>
              <a:lumOff val="80000"/>
              <a:alpha val="59999"/>
            </a:schemeClr>
          </a:solidFill>
          <a:ln>
            <a:noFill/>
          </a:ln>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23561" name="Text Box 22"/>
          <p:cNvSpPr txBox="1">
            <a:spLocks noChangeArrowheads="1"/>
          </p:cNvSpPr>
          <p:nvPr/>
        </p:nvSpPr>
        <p:spPr bwMode="auto">
          <a:xfrm>
            <a:off x="158750" y="2044237"/>
            <a:ext cx="8783638"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spcBef>
                <a:spcPct val="20000"/>
              </a:spcBef>
              <a:buFont typeface="Arial" panose="020B0604020202020204" pitchFamily="34" charset="0"/>
              <a:buNone/>
            </a:pPr>
            <a:r>
              <a:rPr lang="de-DE" altLang="de-DE" sz="1800" b="1" dirty="0">
                <a:solidFill>
                  <a:schemeClr val="tx2"/>
                </a:solidFill>
                <a:latin typeface="Saar" panose="00000500000000000000" pitchFamily="2" charset="0"/>
              </a:rPr>
              <a:t>Deutsch-Französisches Gymnasium/ </a:t>
            </a:r>
            <a:r>
              <a:rPr lang="de-DE" altLang="de-DE" sz="1800" b="1" dirty="0" err="1">
                <a:solidFill>
                  <a:schemeClr val="tx2"/>
                </a:solidFill>
                <a:latin typeface="Saar" panose="00000500000000000000" pitchFamily="2" charset="0"/>
              </a:rPr>
              <a:t>Lycée</a:t>
            </a:r>
            <a:r>
              <a:rPr lang="de-DE" altLang="de-DE" sz="1800" b="1" dirty="0">
                <a:solidFill>
                  <a:schemeClr val="tx2"/>
                </a:solidFill>
                <a:latin typeface="Saar" panose="00000500000000000000" pitchFamily="2" charset="0"/>
              </a:rPr>
              <a:t> franco-</a:t>
            </a:r>
            <a:r>
              <a:rPr lang="de-DE" altLang="de-DE" sz="1800" b="1" dirty="0" err="1">
                <a:solidFill>
                  <a:schemeClr val="tx2"/>
                </a:solidFill>
                <a:latin typeface="Saar" panose="00000500000000000000" pitchFamily="2" charset="0"/>
              </a:rPr>
              <a:t>allemand</a:t>
            </a:r>
            <a:br>
              <a:rPr lang="de-DE" altLang="de-DE" sz="1800" b="1" dirty="0">
                <a:solidFill>
                  <a:schemeClr val="tx2"/>
                </a:solidFill>
                <a:latin typeface="Saar" panose="00000500000000000000" pitchFamily="2" charset="0"/>
              </a:rPr>
            </a:br>
            <a:r>
              <a:rPr lang="de-DE" altLang="de-DE" sz="1800" b="1" dirty="0">
                <a:solidFill>
                  <a:schemeClr val="tx2"/>
                </a:solidFill>
                <a:latin typeface="Saar" panose="00000500000000000000" pitchFamily="2" charset="0"/>
              </a:rPr>
              <a:t>– Internationale Begegnungsschule –</a:t>
            </a:r>
          </a:p>
        </p:txBody>
      </p:sp>
      <p:sp>
        <p:nvSpPr>
          <p:cNvPr id="23562" name="Rectangle 16"/>
          <p:cNvSpPr>
            <a:spLocks noChangeArrowheads="1"/>
          </p:cNvSpPr>
          <p:nvPr/>
        </p:nvSpPr>
        <p:spPr bwMode="auto">
          <a:xfrm>
            <a:off x="158750" y="2640360"/>
            <a:ext cx="7552882" cy="372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3538" indent="-363538" eaLnBrk="0" hangingPunct="0">
              <a:tabLst>
                <a:tab pos="363538" algn="l"/>
              </a:tabLst>
              <a:defRPr sz="900">
                <a:solidFill>
                  <a:schemeClr val="tx1"/>
                </a:solidFill>
                <a:latin typeface="Frutiger 45 Light" pitchFamily="34" charset="0"/>
                <a:ea typeface="Geneva" pitchFamily="47" charset="-128"/>
              </a:defRPr>
            </a:lvl1pPr>
            <a:lvl2pPr marL="742950" indent="-285750" eaLnBrk="0" hangingPunct="0">
              <a:tabLst>
                <a:tab pos="363538" algn="l"/>
              </a:tabLst>
              <a:defRPr sz="900">
                <a:solidFill>
                  <a:schemeClr val="tx1"/>
                </a:solidFill>
                <a:latin typeface="Frutiger 45 Light" pitchFamily="34" charset="0"/>
                <a:ea typeface="Geneva" pitchFamily="47" charset="-128"/>
              </a:defRPr>
            </a:lvl2pPr>
            <a:lvl3pPr marL="1143000" indent="-228600" eaLnBrk="0" hangingPunct="0">
              <a:tabLst>
                <a:tab pos="363538" algn="l"/>
              </a:tabLst>
              <a:defRPr sz="900">
                <a:solidFill>
                  <a:schemeClr val="tx1"/>
                </a:solidFill>
                <a:latin typeface="Frutiger 45 Light" pitchFamily="34" charset="0"/>
                <a:ea typeface="Geneva" pitchFamily="47" charset="-128"/>
              </a:defRPr>
            </a:lvl3pPr>
            <a:lvl4pPr marL="1600200" indent="-228600" eaLnBrk="0" hangingPunct="0">
              <a:tabLst>
                <a:tab pos="363538" algn="l"/>
              </a:tabLst>
              <a:defRPr sz="900">
                <a:solidFill>
                  <a:schemeClr val="tx1"/>
                </a:solidFill>
                <a:latin typeface="Frutiger 45 Light" pitchFamily="34" charset="0"/>
                <a:ea typeface="Geneva" pitchFamily="47" charset="-128"/>
              </a:defRPr>
            </a:lvl4pPr>
            <a:lvl5pPr marL="2057400" indent="-228600" eaLnBrk="0" hangingPunct="0">
              <a:tabLst>
                <a:tab pos="363538" algn="l"/>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363538" algn="l"/>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363538" algn="l"/>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363538" algn="l"/>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363538" algn="l"/>
              </a:tabLst>
              <a:defRPr sz="900">
                <a:solidFill>
                  <a:schemeClr val="tx1"/>
                </a:solidFill>
                <a:latin typeface="Frutiger 45 Light" pitchFamily="34" charset="0"/>
                <a:ea typeface="Geneva" pitchFamily="47" charset="-128"/>
              </a:defRPr>
            </a:lvl9pPr>
          </a:lstStyle>
          <a:p>
            <a:pPr eaLnBrk="1" hangingPunct="1"/>
            <a:endParaRPr lang="de-DE" altLang="de-DE" sz="800" b="1" dirty="0">
              <a:solidFill>
                <a:srgbClr val="000000"/>
              </a:solidFill>
              <a:latin typeface="+mn-lt"/>
            </a:endParaRPr>
          </a:p>
          <a:p>
            <a:pPr eaLnBrk="1" hangingPunct="1">
              <a:spcAft>
                <a:spcPts val="600"/>
              </a:spcAft>
              <a:buFontTx/>
              <a:buChar char="•"/>
            </a:pPr>
            <a:r>
              <a:rPr lang="de-DE" altLang="de-DE" sz="1600" dirty="0">
                <a:solidFill>
                  <a:schemeClr val="tx2"/>
                </a:solidFill>
                <a:latin typeface="+mn-lt"/>
              </a:rPr>
              <a:t>Schülerinnen und Schüler aus Deutschland und Frankreich lernen in beiden Sprachen miteinander. Neben fundierten Sprachkenntnissen erwerben sie auch wichtige interkulturelle Kompetenzen.</a:t>
            </a:r>
          </a:p>
          <a:p>
            <a:pPr eaLnBrk="1" hangingPunct="1">
              <a:spcAft>
                <a:spcPts val="600"/>
              </a:spcAft>
              <a:buFontTx/>
              <a:buChar char="•"/>
            </a:pPr>
            <a:r>
              <a:rPr lang="de-DE" altLang="de-DE" sz="1600" dirty="0">
                <a:solidFill>
                  <a:schemeClr val="tx2"/>
                </a:solidFill>
                <a:latin typeface="+mn-lt"/>
              </a:rPr>
              <a:t>Für die Aufnahme in Klasse 5 werden keine Französischkenntnisse vorausgesetzt.</a:t>
            </a:r>
          </a:p>
          <a:p>
            <a:pPr eaLnBrk="1" hangingPunct="1">
              <a:spcAft>
                <a:spcPts val="600"/>
              </a:spcAft>
              <a:buFontTx/>
              <a:buChar char="•"/>
            </a:pPr>
            <a:r>
              <a:rPr lang="de-DE" altLang="de-DE" sz="1600" dirty="0">
                <a:solidFill>
                  <a:schemeClr val="tx2"/>
                </a:solidFill>
                <a:latin typeface="+mn-lt"/>
              </a:rPr>
              <a:t>Die Schule umfasst die Klassenstufen 5 bis 12. Sie beschäftigt deutsche und französische Lehrkräfte.</a:t>
            </a:r>
          </a:p>
          <a:p>
            <a:pPr eaLnBrk="1" hangingPunct="1">
              <a:spcAft>
                <a:spcPts val="600"/>
              </a:spcAft>
              <a:buFontTx/>
              <a:buChar char="•"/>
            </a:pPr>
            <a:r>
              <a:rPr lang="de-DE" altLang="de-DE" sz="1600" dirty="0">
                <a:solidFill>
                  <a:schemeClr val="tx2"/>
                </a:solidFill>
                <a:latin typeface="+mn-lt"/>
              </a:rPr>
              <a:t>Die Schule führt zum Deutsch-Französischen Abitur mit</a:t>
            </a:r>
            <a:br>
              <a:rPr lang="de-DE" altLang="de-DE" sz="1600" dirty="0">
                <a:solidFill>
                  <a:schemeClr val="tx2"/>
                </a:solidFill>
                <a:latin typeface="+mn-lt"/>
              </a:rPr>
            </a:br>
            <a:r>
              <a:rPr lang="de-DE" altLang="de-DE" sz="1600" dirty="0">
                <a:solidFill>
                  <a:schemeClr val="tx2"/>
                </a:solidFill>
                <a:latin typeface="+mn-lt"/>
              </a:rPr>
              <a:t>uneingeschränkter Studienberechtigung in beiden Ländern.</a:t>
            </a:r>
          </a:p>
          <a:p>
            <a:pPr eaLnBrk="1" hangingPunct="1">
              <a:buFontTx/>
              <a:buChar char="•"/>
            </a:pPr>
            <a:r>
              <a:rPr lang="de-DE" altLang="de-DE" sz="1600" dirty="0">
                <a:solidFill>
                  <a:schemeClr val="tx2"/>
                </a:solidFill>
                <a:latin typeface="+mn-lt"/>
              </a:rPr>
              <a:t>Das DFG bietet zahlreiche Gelegenheiten zu internationalen Begegnungen und Austauschprogrammen und macht Schülerinnen und Schüler fit für Europa.</a:t>
            </a:r>
          </a:p>
          <a:p>
            <a:pPr eaLnBrk="1" hangingPunct="1"/>
            <a:endParaRPr lang="de-DE" altLang="de-DE" sz="1600" dirty="0">
              <a:solidFill>
                <a:srgbClr val="000000"/>
              </a:solidFill>
              <a:latin typeface="+mn-lt"/>
            </a:endParaRPr>
          </a:p>
        </p:txBody>
      </p:sp>
      <p:sp>
        <p:nvSpPr>
          <p:cNvPr id="23563" name="Rectangle 5"/>
          <p:cNvSpPr>
            <a:spLocks noChangeArrowheads="1"/>
          </p:cNvSpPr>
          <p:nvPr/>
        </p:nvSpPr>
        <p:spPr bwMode="auto">
          <a:xfrm>
            <a:off x="7380288" y="4461927"/>
            <a:ext cx="1536256" cy="560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4588"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r">
              <a:lnSpc>
                <a:spcPct val="90000"/>
              </a:lnSpc>
              <a:spcBef>
                <a:spcPct val="20000"/>
              </a:spcBef>
              <a:buFont typeface="Arial" panose="020B0604020202020204" pitchFamily="34" charset="0"/>
              <a:buNone/>
            </a:pPr>
            <a:r>
              <a:rPr lang="de-DE" altLang="de-DE" sz="1050" dirty="0">
                <a:solidFill>
                  <a:srgbClr val="000000"/>
                </a:solidFill>
                <a:latin typeface="Saar" panose="00000500000000000000" pitchFamily="2" charset="0"/>
              </a:rPr>
              <a:t>Weitere Informationen:</a:t>
            </a:r>
          </a:p>
          <a:p>
            <a:pPr algn="r">
              <a:lnSpc>
                <a:spcPct val="90000"/>
              </a:lnSpc>
              <a:spcBef>
                <a:spcPct val="20000"/>
              </a:spcBef>
              <a:buFont typeface="Arial" panose="020B0604020202020204" pitchFamily="34" charset="0"/>
              <a:buNone/>
            </a:pPr>
            <a:r>
              <a:rPr lang="de-DE" altLang="de-DE" sz="1050" dirty="0">
                <a:solidFill>
                  <a:srgbClr val="000000"/>
                </a:solidFill>
                <a:latin typeface="Saar" panose="00000500000000000000" pitchFamily="2" charset="0"/>
              </a:rPr>
              <a:t>www.dfg-lfa.org</a:t>
            </a:r>
          </a:p>
        </p:txBody>
      </p:sp>
      <p:pic>
        <p:nvPicPr>
          <p:cNvPr id="2356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0" y="211915"/>
            <a:ext cx="7221538" cy="175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5"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5786" y="5022850"/>
            <a:ext cx="1176601"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Tree>
    <p:extLst>
      <p:ext uri="{BB962C8B-B14F-4D97-AF65-F5344CB8AC3E}">
        <p14:creationId xmlns:p14="http://schemas.microsoft.com/office/powerpoint/2010/main" val="2300384203"/>
      </p:ext>
    </p:extLst>
  </p:cSld>
  <p:clrMapOvr>
    <a:masterClrMapping/>
  </p:clrMapOvr>
  <p:transition spd="med">
    <p:pull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468313" y="800100"/>
            <a:ext cx="8229600" cy="5112295"/>
          </a:xfrm>
          <a:prstGeom prst="rect">
            <a:avLst/>
          </a:prstGeom>
          <a:solidFill>
            <a:schemeClr val="accent3">
              <a:lumMod val="20000"/>
              <a:lumOff val="80000"/>
              <a:alpha val="59999"/>
            </a:schemeClr>
          </a:solidFill>
          <a:ln>
            <a:noFill/>
          </a:ln>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24580" name="Inhaltsplatzhalter 2"/>
          <p:cNvSpPr>
            <a:spLocks noGrp="1"/>
          </p:cNvSpPr>
          <p:nvPr>
            <p:ph type="body" sz="quarter" idx="11"/>
          </p:nvPr>
        </p:nvSpPr>
        <p:spPr bwMode="auto">
          <a:xfrm>
            <a:off x="914400" y="2204830"/>
            <a:ext cx="7274055" cy="3528490"/>
          </a:xfrm>
          <a:prstGeom prst="roundRect">
            <a:avLst>
              <a:gd name="adj" fmla="val 7453"/>
            </a:avLst>
          </a:prstGeom>
          <a:noFill/>
          <a:ln>
            <a:solidFill>
              <a:schemeClr val="accent3">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lIns="180000" tIns="180000"/>
          <a:lstStyle/>
          <a:p>
            <a:pPr marL="363538" indent="-363538">
              <a:lnSpc>
                <a:spcPct val="100000"/>
              </a:lnSpc>
              <a:spcBef>
                <a:spcPts val="0"/>
              </a:spcBef>
              <a:spcAft>
                <a:spcPts val="600"/>
              </a:spcAft>
              <a:buFontTx/>
              <a:buChar char="•"/>
              <a:tabLst>
                <a:tab pos="363538" algn="l"/>
              </a:tabLst>
            </a:pPr>
            <a:r>
              <a:rPr lang="de-DE" altLang="de-DE" sz="1600" cap="none" spc="0" dirty="0">
                <a:solidFill>
                  <a:schemeClr val="tx2"/>
                </a:solidFill>
                <a:latin typeface="+mn-lt"/>
                <a:ea typeface="Geneva" pitchFamily="47" charset="-128"/>
                <a:cs typeface="+mn-cs"/>
              </a:rPr>
              <a:t>Klassenstufe 5: ausschließlich Klassen mit Deutsch als Erstsprache mit verstärktem Französischunterricht (8 Wochenstunden) und fakultativem Englischunterricht. </a:t>
            </a:r>
          </a:p>
          <a:p>
            <a:pPr marL="363538" indent="-363538">
              <a:lnSpc>
                <a:spcPct val="100000"/>
              </a:lnSpc>
              <a:spcBef>
                <a:spcPts val="0"/>
              </a:spcBef>
              <a:spcAft>
                <a:spcPts val="600"/>
              </a:spcAft>
              <a:buFontTx/>
              <a:buChar char="•"/>
              <a:tabLst>
                <a:tab pos="363538" algn="l"/>
              </a:tabLst>
            </a:pPr>
            <a:r>
              <a:rPr lang="de-DE" altLang="de-DE" sz="1600" cap="none" spc="0" dirty="0">
                <a:solidFill>
                  <a:schemeClr val="tx2"/>
                </a:solidFill>
                <a:latin typeface="+mn-lt"/>
                <a:ea typeface="Geneva" pitchFamily="47" charset="-128"/>
                <a:cs typeface="+mn-cs"/>
              </a:rPr>
              <a:t>Ab Klassenstufe 6 wird in Englisch, Kunst, Musik und Sport Unterricht in deutsch-französischen Lerngruppen erteilt. </a:t>
            </a:r>
          </a:p>
          <a:p>
            <a:pPr marL="363538" indent="-363538">
              <a:lnSpc>
                <a:spcPct val="100000"/>
              </a:lnSpc>
              <a:spcBef>
                <a:spcPts val="0"/>
              </a:spcBef>
              <a:spcAft>
                <a:spcPts val="600"/>
              </a:spcAft>
              <a:buFontTx/>
              <a:buChar char="•"/>
              <a:tabLst>
                <a:tab pos="363538" algn="l"/>
              </a:tabLst>
            </a:pPr>
            <a:r>
              <a:rPr lang="de-DE" altLang="de-DE" sz="1600" cap="none" spc="0" dirty="0">
                <a:solidFill>
                  <a:schemeClr val="tx2"/>
                </a:solidFill>
                <a:latin typeface="+mn-lt"/>
                <a:ea typeface="Geneva" pitchFamily="47" charset="-128"/>
                <a:cs typeface="+mn-cs"/>
              </a:rPr>
              <a:t>Ab Klassenstufe 8 kommen weitere Fächer in deutsch-französischen Lerngruppen hinzu.</a:t>
            </a:r>
          </a:p>
          <a:p>
            <a:pPr marL="363538" indent="-363538">
              <a:lnSpc>
                <a:spcPct val="100000"/>
              </a:lnSpc>
              <a:spcBef>
                <a:spcPts val="0"/>
              </a:spcBef>
              <a:spcAft>
                <a:spcPts val="600"/>
              </a:spcAft>
              <a:buFontTx/>
              <a:buChar char="•"/>
              <a:tabLst>
                <a:tab pos="363538" algn="l"/>
              </a:tabLst>
            </a:pPr>
            <a:r>
              <a:rPr lang="de-DE" altLang="de-DE" sz="1600" cap="none" spc="0" dirty="0">
                <a:solidFill>
                  <a:schemeClr val="tx2"/>
                </a:solidFill>
                <a:latin typeface="+mn-lt"/>
                <a:ea typeface="Geneva" pitchFamily="47" charset="-128"/>
                <a:cs typeface="+mn-cs"/>
              </a:rPr>
              <a:t>Für bereits zweisprachige Schülerinnen und Schüler werden spezielle Klassen eingerichtet.</a:t>
            </a:r>
          </a:p>
          <a:p>
            <a:pPr marL="363538" indent="-363538">
              <a:lnSpc>
                <a:spcPct val="100000"/>
              </a:lnSpc>
              <a:spcBef>
                <a:spcPts val="0"/>
              </a:spcBef>
              <a:buFontTx/>
              <a:buChar char="•"/>
              <a:tabLst>
                <a:tab pos="363538" algn="l"/>
              </a:tabLst>
            </a:pPr>
            <a:r>
              <a:rPr lang="de-DE" altLang="de-DE" sz="1600" cap="none" spc="0" dirty="0">
                <a:solidFill>
                  <a:schemeClr val="tx2"/>
                </a:solidFill>
                <a:latin typeface="+mn-lt"/>
                <a:ea typeface="Geneva" pitchFamily="47" charset="-128"/>
                <a:cs typeface="+mn-cs"/>
              </a:rPr>
              <a:t>Oberstufe in </a:t>
            </a:r>
            <a:r>
              <a:rPr lang="de-DE" altLang="de-DE" sz="1600" cap="none" spc="0" dirty="0" err="1">
                <a:solidFill>
                  <a:schemeClr val="tx2"/>
                </a:solidFill>
                <a:latin typeface="+mn-lt"/>
                <a:ea typeface="Geneva" pitchFamily="47" charset="-128"/>
                <a:cs typeface="+mn-cs"/>
              </a:rPr>
              <a:t>binationalen</a:t>
            </a:r>
            <a:r>
              <a:rPr lang="de-DE" altLang="de-DE" sz="1600" cap="none" spc="0" dirty="0">
                <a:solidFill>
                  <a:schemeClr val="tx2"/>
                </a:solidFill>
                <a:latin typeface="+mn-lt"/>
                <a:ea typeface="Geneva" pitchFamily="47" charset="-128"/>
                <a:cs typeface="+mn-cs"/>
              </a:rPr>
              <a:t> Klassen bzw. Kursen ab Klassenstufe 11 mit Wahl von zwei Vertiefungsfächern.</a:t>
            </a:r>
          </a:p>
          <a:p>
            <a:endParaRPr lang="de-DE" altLang="de-DE" sz="2000" dirty="0">
              <a:latin typeface="+mn-lt"/>
            </a:endParaRPr>
          </a:p>
        </p:txBody>
      </p:sp>
      <p:sp>
        <p:nvSpPr>
          <p:cNvPr id="24579" name="Titel 1"/>
          <p:cNvSpPr>
            <a:spLocks noGrp="1"/>
          </p:cNvSpPr>
          <p:nvPr>
            <p:ph type="title" idx="4294967295"/>
          </p:nvPr>
        </p:nvSpPr>
        <p:spPr bwMode="auto">
          <a:xfrm>
            <a:off x="914400" y="981075"/>
            <a:ext cx="7251405" cy="935715"/>
          </a:xfrm>
          <a:prstGeom prst="roundRect">
            <a:avLst/>
          </a:prstGeom>
          <a:noFill/>
          <a:ln>
            <a:solidFill>
              <a:schemeClr val="accent3">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lIns="180000" anchor="ctr"/>
          <a:lstStyle/>
          <a:p>
            <a:pPr algn="ctr"/>
            <a:r>
              <a:rPr lang="de-DE" altLang="de-DE" dirty="0"/>
              <a:t>Unterrichtsorganisation</a:t>
            </a:r>
          </a:p>
        </p:txBody>
      </p:sp>
      <p:pic>
        <p:nvPicPr>
          <p:cNvPr id="24583" name="Picture 6"/>
          <p:cNvPicPr>
            <a:picLocks noChangeAspect="1" noChangeArrowheads="1"/>
          </p:cNvPicPr>
          <p:nvPr/>
        </p:nvPicPr>
        <p:blipFill>
          <a:blip r:embed="rId3">
            <a:extLst>
              <a:ext uri="{28A0092B-C50C-407E-A947-70E740481C1C}">
                <a14:useLocalDpi xmlns:a14="http://schemas.microsoft.com/office/drawing/2010/main" val="0"/>
              </a:ext>
            </a:extLst>
          </a:blip>
          <a:srcRect t="-267" b="61600"/>
          <a:stretch>
            <a:fillRect/>
          </a:stretch>
        </p:blipFill>
        <p:spPr bwMode="auto">
          <a:xfrm>
            <a:off x="158750" y="144463"/>
            <a:ext cx="722153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Tree>
    <p:extLst>
      <p:ext uri="{BB962C8B-B14F-4D97-AF65-F5344CB8AC3E}">
        <p14:creationId xmlns:p14="http://schemas.microsoft.com/office/powerpoint/2010/main" val="1504376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6012200" y="1248982"/>
            <a:ext cx="3131799" cy="4324732"/>
          </a:xfrm>
          <a:prstGeom prst="rect">
            <a:avLst/>
          </a:prstGeom>
          <a:solidFill>
            <a:schemeClr val="accent3">
              <a:lumMod val="20000"/>
              <a:lumOff val="80000"/>
              <a:alpha val="59999"/>
            </a:schemeClr>
          </a:solidFill>
          <a:ln>
            <a:noFill/>
          </a:ln>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25603" name="Titel 1"/>
          <p:cNvSpPr>
            <a:spLocks noGrp="1"/>
          </p:cNvSpPr>
          <p:nvPr>
            <p:ph type="title" idx="4294967295"/>
          </p:nvPr>
        </p:nvSpPr>
        <p:spPr bwMode="auto">
          <a:xfrm>
            <a:off x="467429" y="333375"/>
            <a:ext cx="7900393" cy="915606"/>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nchor="ctr"/>
          <a:lstStyle/>
          <a:p>
            <a:r>
              <a:rPr lang="de-DE" altLang="de-DE" sz="3200" dirty="0"/>
              <a:t>Deutsch-Französische Integration</a:t>
            </a:r>
            <a:br>
              <a:rPr lang="de-DE" altLang="de-DE" sz="3200" dirty="0"/>
            </a:br>
            <a:r>
              <a:rPr lang="de-DE" altLang="de-DE" sz="3200" dirty="0"/>
              <a:t>am DFG / LFA</a:t>
            </a:r>
          </a:p>
        </p:txBody>
      </p:sp>
      <p:sp>
        <p:nvSpPr>
          <p:cNvPr id="10" name="Datumsplatzhalter 3"/>
          <p:cNvSpPr txBox="1">
            <a:spLocks/>
          </p:cNvSpPr>
          <p:nvPr/>
        </p:nvSpPr>
        <p:spPr>
          <a:xfrm>
            <a:off x="1514691"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48980"/>
            <a:ext cx="6677247" cy="4322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feld 5"/>
          <p:cNvSpPr txBox="1">
            <a:spLocks noChangeArrowheads="1"/>
          </p:cNvSpPr>
          <p:nvPr/>
        </p:nvSpPr>
        <p:spPr bwMode="auto">
          <a:xfrm>
            <a:off x="6666956" y="1461641"/>
            <a:ext cx="2513012"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Frutiger 45 Light"/>
                <a:ea typeface="Geneva"/>
                <a:cs typeface="Geneva"/>
              </a:defRPr>
            </a:lvl1pPr>
            <a:lvl2pPr marL="742950" indent="-285750">
              <a:defRPr sz="900">
                <a:solidFill>
                  <a:schemeClr val="tx1"/>
                </a:solidFill>
                <a:latin typeface="Frutiger 45 Light"/>
                <a:ea typeface="Geneva"/>
                <a:cs typeface="Geneva"/>
              </a:defRPr>
            </a:lvl2pPr>
            <a:lvl3pPr marL="1143000" indent="-228600">
              <a:defRPr sz="900">
                <a:solidFill>
                  <a:schemeClr val="tx1"/>
                </a:solidFill>
                <a:latin typeface="Frutiger 45 Light"/>
                <a:ea typeface="Geneva"/>
                <a:cs typeface="Geneva"/>
              </a:defRPr>
            </a:lvl3pPr>
            <a:lvl4pPr marL="1600200" indent="-228600">
              <a:defRPr sz="900">
                <a:solidFill>
                  <a:schemeClr val="tx1"/>
                </a:solidFill>
                <a:latin typeface="Frutiger 45 Light"/>
                <a:ea typeface="Geneva"/>
                <a:cs typeface="Geneva"/>
              </a:defRPr>
            </a:lvl4pPr>
            <a:lvl5pPr marL="2057400" indent="-228600">
              <a:defRPr sz="900">
                <a:solidFill>
                  <a:schemeClr val="tx1"/>
                </a:solidFill>
                <a:latin typeface="Frutiger 45 Light"/>
                <a:ea typeface="Geneva"/>
                <a:cs typeface="Geneva"/>
              </a:defRPr>
            </a:lvl5pPr>
            <a:lvl6pPr marL="2514600" indent="-228600" eaLnBrk="0" fontAlgn="base" hangingPunct="0">
              <a:spcBef>
                <a:spcPct val="0"/>
              </a:spcBef>
              <a:spcAft>
                <a:spcPct val="0"/>
              </a:spcAft>
              <a:defRPr sz="900">
                <a:solidFill>
                  <a:schemeClr val="tx1"/>
                </a:solidFill>
                <a:latin typeface="Frutiger 45 Light"/>
                <a:ea typeface="Geneva"/>
                <a:cs typeface="Geneva"/>
              </a:defRPr>
            </a:lvl6pPr>
            <a:lvl7pPr marL="2971800" indent="-228600" eaLnBrk="0" fontAlgn="base" hangingPunct="0">
              <a:spcBef>
                <a:spcPct val="0"/>
              </a:spcBef>
              <a:spcAft>
                <a:spcPct val="0"/>
              </a:spcAft>
              <a:defRPr sz="900">
                <a:solidFill>
                  <a:schemeClr val="tx1"/>
                </a:solidFill>
                <a:latin typeface="Frutiger 45 Light"/>
                <a:ea typeface="Geneva"/>
                <a:cs typeface="Geneva"/>
              </a:defRPr>
            </a:lvl7pPr>
            <a:lvl8pPr marL="3429000" indent="-228600" eaLnBrk="0" fontAlgn="base" hangingPunct="0">
              <a:spcBef>
                <a:spcPct val="0"/>
              </a:spcBef>
              <a:spcAft>
                <a:spcPct val="0"/>
              </a:spcAft>
              <a:defRPr sz="900">
                <a:solidFill>
                  <a:schemeClr val="tx1"/>
                </a:solidFill>
                <a:latin typeface="Frutiger 45 Light"/>
                <a:ea typeface="Geneva"/>
                <a:cs typeface="Geneva"/>
              </a:defRPr>
            </a:lvl8pPr>
            <a:lvl9pPr marL="3886200" indent="-228600" eaLnBrk="0" fontAlgn="base" hangingPunct="0">
              <a:spcBef>
                <a:spcPct val="0"/>
              </a:spcBef>
              <a:spcAft>
                <a:spcPct val="0"/>
              </a:spcAft>
              <a:defRPr sz="900">
                <a:solidFill>
                  <a:schemeClr val="tx1"/>
                </a:solidFill>
                <a:latin typeface="Frutiger 45 Light"/>
                <a:ea typeface="Geneva"/>
                <a:cs typeface="Geneva"/>
              </a:defRPr>
            </a:lvl9pPr>
          </a:lstStyle>
          <a:p>
            <a:pPr defTabSz="914400" eaLnBrk="1" hangingPunct="1"/>
            <a:r>
              <a:rPr lang="de-DE" altLang="de-DE" sz="1500" dirty="0">
                <a:solidFill>
                  <a:schemeClr val="tx2"/>
                </a:solidFill>
                <a:latin typeface="Saar" panose="00000500000000000000" pitchFamily="2" charset="0"/>
              </a:rPr>
              <a:t>Deutsch- und französischsprachige Schülerinnen und Schüler werden </a:t>
            </a:r>
            <a:r>
              <a:rPr lang="de-DE" altLang="de-DE" sz="1500" b="1" dirty="0">
                <a:solidFill>
                  <a:schemeClr val="tx2"/>
                </a:solidFill>
                <a:latin typeface="Saar" panose="00000500000000000000" pitchFamily="2" charset="0"/>
              </a:rPr>
              <a:t>ab Klassenstufe 6/6e</a:t>
            </a:r>
            <a:r>
              <a:rPr lang="de-DE" altLang="de-DE" sz="1500" dirty="0">
                <a:solidFill>
                  <a:schemeClr val="tx2"/>
                </a:solidFill>
                <a:latin typeface="Saar" panose="00000500000000000000" pitchFamily="2" charset="0"/>
              </a:rPr>
              <a:t> in Englisch, Musik, Kunst und Sport gemeinsam unterrichtet.</a:t>
            </a:r>
          </a:p>
          <a:p>
            <a:pPr defTabSz="914400" eaLnBrk="1" hangingPunct="1"/>
            <a:r>
              <a:rPr lang="de-DE" altLang="de-DE" sz="1500" b="1" dirty="0">
                <a:solidFill>
                  <a:schemeClr val="tx2"/>
                </a:solidFill>
                <a:latin typeface="Saar" panose="00000500000000000000" pitchFamily="2" charset="0"/>
              </a:rPr>
              <a:t>Ab Klassenstufe 8/4e</a:t>
            </a:r>
            <a:r>
              <a:rPr lang="de-DE" altLang="de-DE" sz="1500" dirty="0">
                <a:solidFill>
                  <a:schemeClr val="tx2"/>
                </a:solidFill>
                <a:latin typeface="Saar" panose="00000500000000000000" pitchFamily="2" charset="0"/>
              </a:rPr>
              <a:t> integrierte Klassen, die in Mathematik und Naturwissenschaften nach Muttersprachen getrennt unterrichtet werden.</a:t>
            </a:r>
          </a:p>
          <a:p>
            <a:pPr defTabSz="914400" eaLnBrk="1" hangingPunct="1"/>
            <a:r>
              <a:rPr lang="de-DE" altLang="de-DE" sz="1500" b="1" dirty="0">
                <a:solidFill>
                  <a:schemeClr val="tx2"/>
                </a:solidFill>
                <a:latin typeface="Saar" panose="00000500000000000000" pitchFamily="2" charset="0"/>
              </a:rPr>
              <a:t>In der Oberstufe</a:t>
            </a:r>
            <a:r>
              <a:rPr lang="de-DE" altLang="de-DE" sz="1500" dirty="0">
                <a:solidFill>
                  <a:schemeClr val="tx2"/>
                </a:solidFill>
                <a:latin typeface="Saar" panose="00000500000000000000" pitchFamily="2" charset="0"/>
              </a:rPr>
              <a:t> komplett integrierte Klassen bzw. Kurse, wobei die Sprachen gleichmäßig verteilt sind.</a:t>
            </a:r>
          </a:p>
        </p:txBody>
      </p:sp>
    </p:spTree>
    <p:extLst>
      <p:ext uri="{BB962C8B-B14F-4D97-AF65-F5344CB8AC3E}">
        <p14:creationId xmlns:p14="http://schemas.microsoft.com/office/powerpoint/2010/main" val="32397834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16"/>
          <p:cNvSpPr>
            <a:spLocks noChangeArrowheads="1"/>
          </p:cNvSpPr>
          <p:nvPr/>
        </p:nvSpPr>
        <p:spPr bwMode="auto">
          <a:xfrm>
            <a:off x="409575" y="917575"/>
            <a:ext cx="8277225" cy="5031775"/>
          </a:xfrm>
          <a:prstGeom prst="rect">
            <a:avLst/>
          </a:prstGeom>
          <a:noFill/>
          <a:ln>
            <a:noFill/>
          </a:ln>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22533" name="AutoShape 2">
            <a:hlinkClick r:id="rId3" action="ppaction://hlinksldjump" highlightClick="1"/>
          </p:cNvPr>
          <p:cNvSpPr>
            <a:spLocks noChangeArrowheads="1"/>
          </p:cNvSpPr>
          <p:nvPr/>
        </p:nvSpPr>
        <p:spPr bwMode="auto">
          <a:xfrm>
            <a:off x="2051049" y="3231093"/>
            <a:ext cx="5038725" cy="360362"/>
          </a:xfrm>
          <a:prstGeom prst="actionButtonForwardNext">
            <a:avLst/>
          </a:prstGeom>
          <a:solidFill>
            <a:schemeClr val="tx2">
              <a:lumMod val="50000"/>
              <a:lumOff val="50000"/>
            </a:schemeClr>
          </a:solidFill>
          <a:ln>
            <a:solidFill>
              <a:schemeClr val="tx2">
                <a:lumMod val="90000"/>
                <a:lumOff val="10000"/>
              </a:schemeClr>
            </a:solidFill>
          </a:ln>
          <a:extLst/>
        </p:spPr>
        <p:txBody>
          <a:bodyPr wrap="none" anchor="ctr"/>
          <a:lstStyle/>
          <a:p>
            <a:pPr algn="ctr"/>
            <a:r>
              <a:rPr lang="de-DE" altLang="de-DE" sz="1200" b="1" dirty="0">
                <a:solidFill>
                  <a:schemeClr val="bg1"/>
                </a:solidFill>
                <a:latin typeface="Saar" panose="00000500000000000000" pitchFamily="2" charset="0"/>
                <a:ea typeface="Geneva" pitchFamily="47" charset="-128"/>
              </a:rPr>
              <a:t>Schengen-Lyzeum (bei Bedarf)</a:t>
            </a:r>
          </a:p>
        </p:txBody>
      </p:sp>
      <p:sp>
        <p:nvSpPr>
          <p:cNvPr id="22534" name="AutoShape 3">
            <a:hlinkClick r:id="rId4" action="ppaction://hlinksldjump" highlightClick="1"/>
          </p:cNvPr>
          <p:cNvSpPr>
            <a:spLocks noChangeArrowheads="1"/>
          </p:cNvSpPr>
          <p:nvPr/>
        </p:nvSpPr>
        <p:spPr bwMode="auto">
          <a:xfrm>
            <a:off x="2051050" y="4221163"/>
            <a:ext cx="5038725" cy="360362"/>
          </a:xfrm>
          <a:prstGeom prst="actionButtonForwardNext">
            <a:avLst/>
          </a:prstGeom>
          <a:solidFill>
            <a:schemeClr val="tx2">
              <a:lumMod val="50000"/>
              <a:lumOff val="50000"/>
            </a:schemeClr>
          </a:solidFill>
          <a:ln>
            <a:solidFill>
              <a:schemeClr val="tx2">
                <a:lumMod val="90000"/>
                <a:lumOff val="10000"/>
              </a:schemeClr>
            </a:solidFill>
          </a:ln>
          <a:extLst/>
        </p:spPr>
        <p:txBody>
          <a:bodyPr wrap="none" anchor="ctr"/>
          <a:lstStyle/>
          <a:p>
            <a:pPr algn="ctr"/>
            <a:r>
              <a:rPr lang="de-DE" altLang="de-DE" sz="1200" b="1" dirty="0">
                <a:solidFill>
                  <a:schemeClr val="bg1"/>
                </a:solidFill>
                <a:latin typeface="Saar" panose="00000500000000000000" pitchFamily="2" charset="0"/>
                <a:ea typeface="Geneva" pitchFamily="47" charset="-128"/>
              </a:rPr>
              <a:t>weiter mit Anmeldung und Termine</a:t>
            </a:r>
          </a:p>
        </p:txBody>
      </p:sp>
      <p:sp>
        <p:nvSpPr>
          <p:cNvPr id="12"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
        <p:nvSpPr>
          <p:cNvPr id="7" name="AutoShape 2">
            <a:hlinkClick r:id="rId4" action="ppaction://hlinksldjump" highlightClick="1"/>
          </p:cNvPr>
          <p:cNvSpPr>
            <a:spLocks noChangeArrowheads="1"/>
          </p:cNvSpPr>
          <p:nvPr/>
        </p:nvSpPr>
        <p:spPr bwMode="auto">
          <a:xfrm>
            <a:off x="2051050" y="3744913"/>
            <a:ext cx="5038725" cy="360362"/>
          </a:xfrm>
          <a:prstGeom prst="actionButtonForwardNext">
            <a:avLst/>
          </a:prstGeom>
          <a:solidFill>
            <a:schemeClr val="tx2">
              <a:lumMod val="50000"/>
              <a:lumOff val="50000"/>
            </a:schemeClr>
          </a:solidFill>
          <a:ln>
            <a:solidFill>
              <a:schemeClr val="tx2">
                <a:lumMod val="90000"/>
                <a:lumOff val="10000"/>
              </a:schemeClr>
            </a:solidFill>
          </a:ln>
          <a:extLst/>
        </p:spPr>
        <p:txBody>
          <a:bodyPr wrap="none" anchor="ctr"/>
          <a:lstStyle/>
          <a:p>
            <a:pPr algn="ctr"/>
            <a:r>
              <a:rPr lang="de-DE" altLang="de-DE" sz="1200" b="1" dirty="0">
                <a:solidFill>
                  <a:schemeClr val="bg1"/>
                </a:solidFill>
                <a:latin typeface="Saar" panose="00000500000000000000" pitchFamily="2" charset="0"/>
                <a:ea typeface="Geneva" pitchFamily="47" charset="-128"/>
              </a:rPr>
              <a:t>Europäische Schule Saarland (bei Bedarf)</a:t>
            </a:r>
          </a:p>
        </p:txBody>
      </p:sp>
    </p:spTree>
    <p:extLst>
      <p:ext uri="{BB962C8B-B14F-4D97-AF65-F5344CB8AC3E}">
        <p14:creationId xmlns:p14="http://schemas.microsoft.com/office/powerpoint/2010/main" val="1315728195"/>
      </p:ext>
    </p:extLst>
  </p:cSld>
  <p:clrMapOvr>
    <a:masterClrMapping/>
  </p:clrMapOvr>
  <p:transition spd="slow">
    <p:pull/>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2" name="Text Box 22"/>
          <p:cNvSpPr txBox="1">
            <a:spLocks noChangeArrowheads="1"/>
          </p:cNvSpPr>
          <p:nvPr/>
        </p:nvSpPr>
        <p:spPr bwMode="auto">
          <a:xfrm>
            <a:off x="410354" y="215900"/>
            <a:ext cx="4123030" cy="740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20000"/>
              </a:spcBef>
              <a:buFont typeface="Arial" panose="020B0604020202020204" pitchFamily="34" charset="0"/>
              <a:buNone/>
            </a:pPr>
            <a:r>
              <a:rPr lang="de-DE" altLang="de-DE" sz="1400" b="1" dirty="0">
                <a:solidFill>
                  <a:schemeClr val="tx2"/>
                </a:solidFill>
                <a:latin typeface="Saar" panose="00000500000000000000" pitchFamily="2" charset="0"/>
              </a:rPr>
              <a:t>Deutsch-Luxemburgisches</a:t>
            </a:r>
            <a:br>
              <a:rPr lang="de-DE" altLang="de-DE" sz="1400" b="1" dirty="0">
                <a:solidFill>
                  <a:schemeClr val="tx2"/>
                </a:solidFill>
                <a:latin typeface="Saar" panose="00000500000000000000" pitchFamily="2" charset="0"/>
              </a:rPr>
            </a:br>
            <a:r>
              <a:rPr lang="de-DE" altLang="de-DE" sz="2800" b="1" dirty="0">
                <a:solidFill>
                  <a:schemeClr val="tx2"/>
                </a:solidFill>
                <a:latin typeface="Saar" panose="00000500000000000000" pitchFamily="2" charset="0"/>
              </a:rPr>
              <a:t>Schengen-Lyzeum Perl</a:t>
            </a:r>
          </a:p>
        </p:txBody>
      </p:sp>
      <p:grpSp>
        <p:nvGrpSpPr>
          <p:cNvPr id="26633" name="Group 14"/>
          <p:cNvGrpSpPr>
            <a:grpSpLocks/>
          </p:cNvGrpSpPr>
          <p:nvPr/>
        </p:nvGrpSpPr>
        <p:grpSpPr bwMode="auto">
          <a:xfrm>
            <a:off x="409575" y="918345"/>
            <a:ext cx="8122975" cy="5103015"/>
            <a:chOff x="258" y="578"/>
            <a:chExt cx="5215" cy="3401"/>
          </a:xfrm>
        </p:grpSpPr>
        <p:sp>
          <p:nvSpPr>
            <p:cNvPr id="26636" name="AutoShape 8"/>
            <p:cNvSpPr>
              <a:spLocks noChangeArrowheads="1"/>
            </p:cNvSpPr>
            <p:nvPr/>
          </p:nvSpPr>
          <p:spPr bwMode="auto">
            <a:xfrm rot="5400000">
              <a:off x="1165" y="-328"/>
              <a:ext cx="3401" cy="5214"/>
            </a:xfrm>
            <a:prstGeom prst="rtTriangle">
              <a:avLst/>
            </a:prstGeom>
            <a:solidFill>
              <a:schemeClr val="accent5">
                <a:lumMod val="20000"/>
                <a:lumOff val="80000"/>
                <a:alpha val="59999"/>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endParaRPr lang="de-DE" altLang="de-DE"/>
            </a:p>
          </p:txBody>
        </p:sp>
        <p:sp>
          <p:nvSpPr>
            <p:cNvPr id="26637" name="AutoShape 9"/>
            <p:cNvSpPr>
              <a:spLocks noChangeArrowheads="1"/>
            </p:cNvSpPr>
            <p:nvPr/>
          </p:nvSpPr>
          <p:spPr bwMode="auto">
            <a:xfrm rot="-5400000">
              <a:off x="1164" y="-328"/>
              <a:ext cx="3401" cy="5214"/>
            </a:xfrm>
            <a:prstGeom prst="rtTriangle">
              <a:avLst/>
            </a:prstGeom>
            <a:solidFill>
              <a:schemeClr val="accent3">
                <a:lumMod val="20000"/>
                <a:lumOff val="80000"/>
                <a:alpha val="59999"/>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endParaRPr lang="de-DE" altLang="de-DE"/>
            </a:p>
          </p:txBody>
        </p:sp>
      </p:grpSp>
      <p:sp>
        <p:nvSpPr>
          <p:cNvPr id="14"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6158" y="1363475"/>
            <a:ext cx="3006691" cy="4251904"/>
          </a:xfrm>
          <a:prstGeom prst="rect">
            <a:avLst/>
          </a:prstGeom>
        </p:spPr>
      </p:pic>
    </p:spTree>
    <p:extLst>
      <p:ext uri="{BB962C8B-B14F-4D97-AF65-F5344CB8AC3E}">
        <p14:creationId xmlns:p14="http://schemas.microsoft.com/office/powerpoint/2010/main" val="4056348849"/>
      </p:ext>
    </p:extLst>
  </p:cSld>
  <p:clrMapOvr>
    <a:masterClrMapping/>
  </p:clrMapOvr>
  <p:transition spd="med">
    <p:pull di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7" name="Group 20"/>
          <p:cNvGrpSpPr>
            <a:grpSpLocks/>
          </p:cNvGrpSpPr>
          <p:nvPr/>
        </p:nvGrpSpPr>
        <p:grpSpPr bwMode="auto">
          <a:xfrm>
            <a:off x="409575" y="947738"/>
            <a:ext cx="8277226" cy="5145632"/>
            <a:chOff x="258" y="578"/>
            <a:chExt cx="5215" cy="3401"/>
          </a:xfrm>
        </p:grpSpPr>
        <p:sp>
          <p:nvSpPr>
            <p:cNvPr id="27667" name="AutoShape 8"/>
            <p:cNvSpPr>
              <a:spLocks noChangeArrowheads="1"/>
            </p:cNvSpPr>
            <p:nvPr/>
          </p:nvSpPr>
          <p:spPr bwMode="auto">
            <a:xfrm rot="5400000">
              <a:off x="1165" y="-328"/>
              <a:ext cx="3401" cy="5214"/>
            </a:xfrm>
            <a:prstGeom prst="rtTriangle">
              <a:avLst/>
            </a:prstGeom>
            <a:solidFill>
              <a:schemeClr val="accent5">
                <a:lumMod val="20000"/>
                <a:lumOff val="80000"/>
                <a:alpha val="59999"/>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endParaRPr lang="de-DE" altLang="de-DE" dirty="0"/>
            </a:p>
          </p:txBody>
        </p:sp>
        <p:sp>
          <p:nvSpPr>
            <p:cNvPr id="27668" name="AutoShape 9"/>
            <p:cNvSpPr>
              <a:spLocks noChangeArrowheads="1"/>
            </p:cNvSpPr>
            <p:nvPr/>
          </p:nvSpPr>
          <p:spPr bwMode="auto">
            <a:xfrm rot="-5400000">
              <a:off x="1164" y="-328"/>
              <a:ext cx="3401" cy="5214"/>
            </a:xfrm>
            <a:prstGeom prst="rtTriangle">
              <a:avLst/>
            </a:prstGeom>
            <a:solidFill>
              <a:schemeClr val="accent3">
                <a:lumMod val="20000"/>
                <a:lumOff val="80000"/>
                <a:alpha val="59999"/>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endParaRPr lang="de-DE" altLang="de-DE"/>
            </a:p>
          </p:txBody>
        </p:sp>
      </p:grpSp>
      <p:sp>
        <p:nvSpPr>
          <p:cNvPr id="6" name="Rectangle 5"/>
          <p:cNvSpPr>
            <a:spLocks noChangeArrowheads="1"/>
          </p:cNvSpPr>
          <p:nvPr/>
        </p:nvSpPr>
        <p:spPr bwMode="auto">
          <a:xfrm>
            <a:off x="6113762" y="5620268"/>
            <a:ext cx="25571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4588"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r">
              <a:lnSpc>
                <a:spcPct val="90000"/>
              </a:lnSpc>
              <a:spcBef>
                <a:spcPct val="20000"/>
              </a:spcBef>
              <a:buFont typeface="Arial" panose="020B0604020202020204" pitchFamily="34" charset="0"/>
              <a:buNone/>
            </a:pPr>
            <a:r>
              <a:rPr lang="de-DE" altLang="de-DE" sz="1400" dirty="0">
                <a:latin typeface="Saar" panose="00000500000000000000" pitchFamily="2" charset="0"/>
              </a:rPr>
              <a:t> </a:t>
            </a:r>
            <a:r>
              <a:rPr lang="de-DE" altLang="de-DE" sz="2000" dirty="0">
                <a:latin typeface="Saar" panose="00000500000000000000" pitchFamily="2" charset="0"/>
              </a:rPr>
              <a:t>								</a:t>
            </a:r>
          </a:p>
        </p:txBody>
      </p:sp>
      <p:sp>
        <p:nvSpPr>
          <p:cNvPr id="21"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
        <p:nvSpPr>
          <p:cNvPr id="7" name="Titel 6"/>
          <p:cNvSpPr>
            <a:spLocks noGrp="1"/>
          </p:cNvSpPr>
          <p:nvPr>
            <p:ph type="title"/>
          </p:nvPr>
        </p:nvSpPr>
        <p:spPr/>
        <p:txBody>
          <a:bodyPr/>
          <a:lstStyle/>
          <a:p>
            <a:pPr lvl="0">
              <a:lnSpc>
                <a:spcPct val="100000"/>
              </a:lnSpc>
              <a:spcBef>
                <a:spcPct val="20000"/>
              </a:spcBef>
            </a:pPr>
            <a:r>
              <a:rPr lang="de-DE" altLang="de-DE" sz="1400" b="1" dirty="0">
                <a:solidFill>
                  <a:srgbClr val="002D5B"/>
                </a:solidFill>
                <a:latin typeface="Saar" panose="00000500000000000000" pitchFamily="2" charset="0"/>
                <a:ea typeface="+mn-ea"/>
                <a:cs typeface="+mn-cs"/>
              </a:rPr>
              <a:t>Deutsch-Luxemburgisches</a:t>
            </a:r>
            <a:br>
              <a:rPr lang="de-DE" altLang="de-DE" sz="1400" b="1" dirty="0">
                <a:solidFill>
                  <a:srgbClr val="002D5B"/>
                </a:solidFill>
                <a:latin typeface="Saar" panose="00000500000000000000" pitchFamily="2" charset="0"/>
                <a:ea typeface="+mn-ea"/>
                <a:cs typeface="+mn-cs"/>
              </a:rPr>
            </a:br>
            <a:r>
              <a:rPr lang="de-DE" altLang="de-DE" sz="2800" b="1" dirty="0">
                <a:solidFill>
                  <a:srgbClr val="002D5B"/>
                </a:solidFill>
                <a:latin typeface="Saar" panose="00000500000000000000" pitchFamily="2" charset="0"/>
                <a:ea typeface="+mn-ea"/>
                <a:cs typeface="+mn-cs"/>
              </a:rPr>
              <a:t>Schengen-Lyzeum Perl</a:t>
            </a:r>
            <a:br>
              <a:rPr lang="de-DE" altLang="de-DE" sz="2800" b="1" dirty="0">
                <a:solidFill>
                  <a:srgbClr val="002D5B"/>
                </a:solidFill>
                <a:latin typeface="Saar" panose="00000500000000000000" pitchFamily="2" charset="0"/>
                <a:ea typeface="+mn-ea"/>
                <a:cs typeface="+mn-cs"/>
              </a:rPr>
            </a:br>
            <a:endParaRPr lang="de-DE" dirty="0"/>
          </a:p>
        </p:txBody>
      </p:sp>
      <p:sp>
        <p:nvSpPr>
          <p:cNvPr id="3" name="Inhaltsplatzhalter 2">
            <a:extLst>
              <a:ext uri="{FF2B5EF4-FFF2-40B4-BE49-F238E27FC236}">
                <a16:creationId xmlns:a16="http://schemas.microsoft.com/office/drawing/2014/main" id="{88FAE863-F1B7-4898-98DD-A19E47D97936}"/>
              </a:ext>
            </a:extLst>
          </p:cNvPr>
          <p:cNvSpPr>
            <a:spLocks noGrp="1"/>
          </p:cNvSpPr>
          <p:nvPr>
            <p:ph idx="1"/>
          </p:nvPr>
        </p:nvSpPr>
        <p:spPr>
          <a:xfrm>
            <a:off x="539750" y="1341438"/>
            <a:ext cx="8064500" cy="4679950"/>
          </a:xfrm>
        </p:spPr>
        <p:txBody>
          <a:bodyPr/>
          <a:lstStyle/>
          <a:p>
            <a:pPr marL="0" marR="0" indent="0" defTabSz="914400" latinLnBrk="0">
              <a:spcAft>
                <a:spcPts val="1800"/>
              </a:spcAft>
              <a:buClrTx/>
              <a:buSzTx/>
              <a:buNone/>
              <a:tabLst/>
            </a:pPr>
            <a:r>
              <a:rPr lang="de-DE" altLang="de-DE" sz="2000" dirty="0"/>
              <a:t>🌍 </a:t>
            </a:r>
            <a:r>
              <a:rPr lang="de-DE" altLang="de-DE" sz="2000" b="1" dirty="0"/>
              <a:t>Einzigartige binationale Schule</a:t>
            </a:r>
            <a:br>
              <a:rPr lang="de-DE" altLang="de-DE" sz="2000" dirty="0"/>
            </a:br>
            <a:r>
              <a:rPr lang="de-DE" sz="2000" dirty="0"/>
              <a:t>Abschlüsse beider Länder, insbesondere das deutsche </a:t>
            </a:r>
            <a:r>
              <a:rPr lang="de-DE" sz="2000" b="1" dirty="0"/>
              <a:t>und</a:t>
            </a:r>
            <a:r>
              <a:rPr lang="de-DE" sz="2000" dirty="0"/>
              <a:t> das luxemburgische Abitur</a:t>
            </a:r>
            <a:endParaRPr lang="de-DE" altLang="de-DE" sz="2000" dirty="0"/>
          </a:p>
          <a:p>
            <a:pPr marL="0" marR="0" indent="0" defTabSz="914400" latinLnBrk="0">
              <a:spcAft>
                <a:spcPts val="1800"/>
              </a:spcAft>
              <a:buClrTx/>
              <a:buSzTx/>
              <a:buNone/>
              <a:tabLst/>
            </a:pPr>
            <a:r>
              <a:rPr lang="de-DE" altLang="de-DE" sz="2000" dirty="0"/>
              <a:t>🎓 </a:t>
            </a:r>
            <a:r>
              <a:rPr lang="de-DE" altLang="de-DE" sz="2000" b="1" dirty="0"/>
              <a:t>Alle Bildungswege offen</a:t>
            </a:r>
            <a:br>
              <a:rPr lang="de-DE" altLang="de-DE" sz="2000" dirty="0"/>
            </a:br>
            <a:r>
              <a:rPr lang="de-DE" altLang="de-DE" sz="2000" dirty="0"/>
              <a:t>Klassen </a:t>
            </a:r>
            <a:r>
              <a:rPr lang="de-DE" altLang="de-DE" sz="2000" b="1" dirty="0"/>
              <a:t>5 bis 13 </a:t>
            </a:r>
            <a:r>
              <a:rPr lang="de-DE" altLang="de-DE" sz="2000" dirty="0"/>
              <a:t>– deutsche und luxemburgische Abschlüsse</a:t>
            </a:r>
          </a:p>
          <a:p>
            <a:pPr marL="0" marR="0" indent="0" defTabSz="914400" latinLnBrk="0">
              <a:spcAft>
                <a:spcPts val="600"/>
              </a:spcAft>
              <a:buClrTx/>
              <a:buSzTx/>
              <a:buNone/>
              <a:tabLst/>
            </a:pPr>
            <a:r>
              <a:rPr lang="de-DE" altLang="de-DE" sz="2000" b="1" dirty="0"/>
              <a:t>🗣️ Mehrsprachigkeit ab Start</a:t>
            </a:r>
          </a:p>
          <a:p>
            <a:pPr marR="0" defTabSz="914400" latinLnBrk="0">
              <a:spcAft>
                <a:spcPts val="600"/>
              </a:spcAft>
              <a:buClrTx/>
              <a:buSzTx/>
              <a:tabLst/>
            </a:pPr>
            <a:r>
              <a:rPr lang="de-DE" altLang="de-DE" sz="2000" dirty="0"/>
              <a:t>Unterrichtssprache: </a:t>
            </a:r>
            <a:r>
              <a:rPr lang="de-DE" altLang="de-DE" sz="2000" b="1" dirty="0"/>
              <a:t>Deutsch</a:t>
            </a:r>
          </a:p>
          <a:p>
            <a:pPr marR="0" defTabSz="914400" latinLnBrk="0">
              <a:spcAft>
                <a:spcPts val="600"/>
              </a:spcAft>
              <a:buClrTx/>
              <a:buSzTx/>
              <a:tabLst/>
            </a:pPr>
            <a:r>
              <a:rPr lang="de-DE" altLang="de-DE" sz="2000" dirty="0"/>
              <a:t>Erste Fremdsprache: </a:t>
            </a:r>
            <a:r>
              <a:rPr lang="de-DE" altLang="de-DE" sz="2000" b="1" dirty="0"/>
              <a:t>Französisch (ab Kl. 5)</a:t>
            </a:r>
          </a:p>
          <a:p>
            <a:pPr>
              <a:spcAft>
                <a:spcPts val="1800"/>
              </a:spcAft>
            </a:pPr>
            <a:r>
              <a:rPr lang="de-DE" altLang="de-DE" sz="2000" dirty="0"/>
              <a:t>Verpflichtende zweite Fremdsprache: </a:t>
            </a:r>
            <a:r>
              <a:rPr lang="de-DE" altLang="de-DE" sz="2000" b="1" dirty="0"/>
              <a:t>Englisch (ab Kl. 6)</a:t>
            </a:r>
          </a:p>
          <a:p>
            <a:pPr marL="0" marR="0" indent="0" defTabSz="914400" latinLnBrk="0">
              <a:spcAft>
                <a:spcPts val="1200"/>
              </a:spcAft>
              <a:buClrTx/>
              <a:buSzTx/>
              <a:buNone/>
              <a:tabLst/>
            </a:pPr>
            <a:r>
              <a:rPr lang="de-DE" altLang="de-DE" sz="2000" dirty="0"/>
              <a:t>🤝 </a:t>
            </a:r>
            <a:r>
              <a:rPr lang="de-DE" altLang="de-DE" sz="2000" b="1" dirty="0"/>
              <a:t>Starke Vernetzung in der Großregion</a:t>
            </a:r>
            <a:br>
              <a:rPr lang="de-DE" altLang="de-DE" sz="2000" dirty="0"/>
            </a:br>
            <a:r>
              <a:rPr lang="de-DE" altLang="de-DE" sz="2000" dirty="0"/>
              <a:t>Internationale Perspektive &amp; Chancen für Studium und Beruf</a:t>
            </a:r>
          </a:p>
          <a:p>
            <a:endParaRPr lang="de-DE" dirty="0"/>
          </a:p>
        </p:txBody>
      </p:sp>
    </p:spTree>
    <p:extLst>
      <p:ext uri="{BB962C8B-B14F-4D97-AF65-F5344CB8AC3E}">
        <p14:creationId xmlns:p14="http://schemas.microsoft.com/office/powerpoint/2010/main" val="276700197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7" name="Group 20"/>
          <p:cNvGrpSpPr>
            <a:grpSpLocks/>
          </p:cNvGrpSpPr>
          <p:nvPr/>
        </p:nvGrpSpPr>
        <p:grpSpPr bwMode="auto">
          <a:xfrm>
            <a:off x="409575" y="947738"/>
            <a:ext cx="8277226" cy="5145632"/>
            <a:chOff x="258" y="578"/>
            <a:chExt cx="5215" cy="3401"/>
          </a:xfrm>
        </p:grpSpPr>
        <p:sp>
          <p:nvSpPr>
            <p:cNvPr id="27667" name="AutoShape 8"/>
            <p:cNvSpPr>
              <a:spLocks noChangeArrowheads="1"/>
            </p:cNvSpPr>
            <p:nvPr/>
          </p:nvSpPr>
          <p:spPr bwMode="auto">
            <a:xfrm rot="5400000">
              <a:off x="1165" y="-328"/>
              <a:ext cx="3401" cy="5214"/>
            </a:xfrm>
            <a:prstGeom prst="rtTriangle">
              <a:avLst/>
            </a:prstGeom>
            <a:solidFill>
              <a:schemeClr val="accent5">
                <a:lumMod val="20000"/>
                <a:lumOff val="80000"/>
                <a:alpha val="59999"/>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endParaRPr lang="de-DE" altLang="de-DE"/>
            </a:p>
          </p:txBody>
        </p:sp>
        <p:sp>
          <p:nvSpPr>
            <p:cNvPr id="27668" name="AutoShape 9"/>
            <p:cNvSpPr>
              <a:spLocks noChangeArrowheads="1"/>
            </p:cNvSpPr>
            <p:nvPr/>
          </p:nvSpPr>
          <p:spPr bwMode="auto">
            <a:xfrm rot="-5400000">
              <a:off x="1164" y="-328"/>
              <a:ext cx="3401" cy="5214"/>
            </a:xfrm>
            <a:prstGeom prst="rtTriangle">
              <a:avLst/>
            </a:prstGeom>
            <a:solidFill>
              <a:schemeClr val="accent3">
                <a:lumMod val="20000"/>
                <a:lumOff val="80000"/>
                <a:alpha val="59999"/>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endParaRPr lang="de-DE" altLang="de-DE"/>
            </a:p>
          </p:txBody>
        </p:sp>
      </p:grpSp>
      <p:sp>
        <p:nvSpPr>
          <p:cNvPr id="6" name="Rectangle 5"/>
          <p:cNvSpPr>
            <a:spLocks noChangeArrowheads="1"/>
          </p:cNvSpPr>
          <p:nvPr/>
        </p:nvSpPr>
        <p:spPr bwMode="auto">
          <a:xfrm>
            <a:off x="6047004" y="5525627"/>
            <a:ext cx="2557137" cy="158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4588"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r">
              <a:lnSpc>
                <a:spcPct val="90000"/>
              </a:lnSpc>
              <a:spcBef>
                <a:spcPct val="20000"/>
              </a:spcBef>
              <a:buFont typeface="Arial" panose="020B0604020202020204" pitchFamily="34" charset="0"/>
              <a:buNone/>
            </a:pPr>
            <a:r>
              <a:rPr lang="de-DE" altLang="de-DE" sz="1400" dirty="0">
                <a:latin typeface="Saar" panose="00000500000000000000" pitchFamily="2" charset="0"/>
              </a:rPr>
              <a:t>Weitere Informationen:</a:t>
            </a:r>
            <a:br>
              <a:rPr lang="de-DE" altLang="de-DE" sz="1400" dirty="0">
                <a:latin typeface="Saar" panose="00000500000000000000" pitchFamily="2" charset="0"/>
              </a:rPr>
            </a:br>
            <a:r>
              <a:rPr lang="de-DE" altLang="de-DE" sz="1400" dirty="0">
                <a:latin typeface="Saar" panose="00000500000000000000" pitchFamily="2" charset="0"/>
              </a:rPr>
              <a:t>www.schengenlyzeum.eu </a:t>
            </a:r>
            <a:r>
              <a:rPr lang="de-DE" altLang="de-DE" sz="2000" dirty="0">
                <a:latin typeface="Saar" panose="00000500000000000000" pitchFamily="2" charset="0"/>
              </a:rPr>
              <a:t>								</a:t>
            </a:r>
          </a:p>
        </p:txBody>
      </p:sp>
      <p:sp>
        <p:nvSpPr>
          <p:cNvPr id="21"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
        <p:nvSpPr>
          <p:cNvPr id="7" name="Titel 6"/>
          <p:cNvSpPr>
            <a:spLocks noGrp="1"/>
          </p:cNvSpPr>
          <p:nvPr>
            <p:ph type="title"/>
          </p:nvPr>
        </p:nvSpPr>
        <p:spPr/>
        <p:txBody>
          <a:bodyPr/>
          <a:lstStyle/>
          <a:p>
            <a:pPr lvl="0">
              <a:lnSpc>
                <a:spcPct val="100000"/>
              </a:lnSpc>
              <a:spcBef>
                <a:spcPct val="20000"/>
              </a:spcBef>
            </a:pPr>
            <a:r>
              <a:rPr lang="de-DE" altLang="de-DE" sz="1400" b="1" dirty="0">
                <a:solidFill>
                  <a:srgbClr val="002D5B"/>
                </a:solidFill>
                <a:latin typeface="Saar" panose="00000500000000000000" pitchFamily="2" charset="0"/>
                <a:ea typeface="+mn-ea"/>
                <a:cs typeface="+mn-cs"/>
              </a:rPr>
              <a:t>Deutsch-Luxemburgisches</a:t>
            </a:r>
            <a:br>
              <a:rPr lang="de-DE" altLang="de-DE" sz="1400" b="1" dirty="0">
                <a:solidFill>
                  <a:srgbClr val="002D5B"/>
                </a:solidFill>
                <a:latin typeface="Saar" panose="00000500000000000000" pitchFamily="2" charset="0"/>
                <a:ea typeface="+mn-ea"/>
                <a:cs typeface="+mn-cs"/>
              </a:rPr>
            </a:br>
            <a:r>
              <a:rPr lang="de-DE" altLang="de-DE" sz="2800" b="1" dirty="0">
                <a:solidFill>
                  <a:srgbClr val="002D5B"/>
                </a:solidFill>
                <a:latin typeface="Saar" panose="00000500000000000000" pitchFamily="2" charset="0"/>
                <a:ea typeface="+mn-ea"/>
                <a:cs typeface="+mn-cs"/>
              </a:rPr>
              <a:t>Schengen-Lyzeum Perl</a:t>
            </a:r>
            <a:br>
              <a:rPr lang="de-DE" altLang="de-DE" sz="2800" b="1" dirty="0">
                <a:solidFill>
                  <a:srgbClr val="002D5B"/>
                </a:solidFill>
                <a:latin typeface="Saar" panose="00000500000000000000" pitchFamily="2" charset="0"/>
                <a:ea typeface="+mn-ea"/>
                <a:cs typeface="+mn-cs"/>
              </a:rPr>
            </a:br>
            <a:endParaRPr lang="de-DE" dirty="0"/>
          </a:p>
        </p:txBody>
      </p:sp>
      <p:sp>
        <p:nvSpPr>
          <p:cNvPr id="8" name="Inhaltsplatzhalter 7"/>
          <p:cNvSpPr>
            <a:spLocks noGrp="1"/>
          </p:cNvSpPr>
          <p:nvPr>
            <p:ph idx="1"/>
          </p:nvPr>
        </p:nvSpPr>
        <p:spPr>
          <a:xfrm>
            <a:off x="539750" y="1693912"/>
            <a:ext cx="8064500" cy="4560912"/>
          </a:xfrm>
        </p:spPr>
        <p:txBody>
          <a:bodyPr/>
          <a:lstStyle/>
          <a:p>
            <a:pPr marL="0" lvl="0" indent="0">
              <a:spcAft>
                <a:spcPts val="600"/>
              </a:spcAft>
              <a:buNone/>
            </a:pPr>
            <a:r>
              <a:rPr lang="de-DE" altLang="de-DE" sz="2000" b="1" dirty="0"/>
              <a:t>Schule in Ganztagsform</a:t>
            </a:r>
          </a:p>
          <a:p>
            <a:pPr lvl="0">
              <a:spcAft>
                <a:spcPts val="0"/>
              </a:spcAft>
            </a:pPr>
            <a:r>
              <a:rPr lang="de-DE" altLang="de-DE" sz="2000" dirty="0"/>
              <a:t>3 lange Tage: Mo, Mi, Fr bis 15:10 Uhr</a:t>
            </a:r>
          </a:p>
          <a:p>
            <a:pPr lvl="0">
              <a:spcAft>
                <a:spcPts val="0"/>
              </a:spcAft>
            </a:pPr>
            <a:r>
              <a:rPr lang="de-DE" altLang="de-DE" sz="2000" dirty="0"/>
              <a:t>2 kurze Tage: Di, Do bis 12:50 Uhr</a:t>
            </a:r>
          </a:p>
          <a:p>
            <a:pPr>
              <a:spcBef>
                <a:spcPts val="0"/>
              </a:spcBef>
              <a:spcAft>
                <a:spcPts val="0"/>
              </a:spcAft>
            </a:pPr>
            <a:r>
              <a:rPr lang="de-DE" altLang="de-DE" sz="2000" dirty="0"/>
              <a:t>Weniger Hausaufgaben dank Ganztagsstruktur </a:t>
            </a:r>
          </a:p>
          <a:p>
            <a:pPr>
              <a:spcBef>
                <a:spcPts val="0"/>
              </a:spcBef>
              <a:spcAft>
                <a:spcPts val="1200"/>
              </a:spcAft>
            </a:pPr>
            <a:r>
              <a:rPr lang="de-DE" altLang="de-DE" sz="2000" dirty="0"/>
              <a:t>Bei Bedarf Betreuung (FGTS) bis 17:00 Uhr</a:t>
            </a:r>
          </a:p>
          <a:p>
            <a:pPr marL="0" lvl="0" indent="0">
              <a:spcAft>
                <a:spcPts val="600"/>
              </a:spcAft>
              <a:buNone/>
            </a:pPr>
            <a:r>
              <a:rPr lang="de-DE" altLang="de-DE" sz="2000" b="1" dirty="0"/>
              <a:t>Gesundes Mittagessen</a:t>
            </a:r>
          </a:p>
          <a:p>
            <a:pPr lvl="0">
              <a:spcAft>
                <a:spcPts val="1200"/>
              </a:spcAft>
            </a:pPr>
            <a:r>
              <a:rPr lang="de-DE" altLang="de-DE" sz="2000" dirty="0"/>
              <a:t>Frisch zubereitete, regionale Menüs in unserer Taverna</a:t>
            </a:r>
          </a:p>
          <a:p>
            <a:pPr marL="0" lvl="0" indent="0">
              <a:spcAft>
                <a:spcPts val="600"/>
              </a:spcAft>
              <a:buNone/>
            </a:pPr>
            <a:r>
              <a:rPr lang="de-DE" altLang="de-DE" sz="2000" b="1" dirty="0"/>
              <a:t>Individuelle Förderung &amp; Gemeinschaft</a:t>
            </a:r>
          </a:p>
          <a:p>
            <a:pPr marR="0" defTabSz="914400" latinLnBrk="0">
              <a:spcAft>
                <a:spcPts val="0"/>
              </a:spcAft>
              <a:buClrTx/>
              <a:buSzTx/>
              <a:tabLst/>
            </a:pPr>
            <a:r>
              <a:rPr lang="de-DE" altLang="de-DE" sz="2000" dirty="0"/>
              <a:t>Chor- und Bläserklassen</a:t>
            </a:r>
          </a:p>
          <a:p>
            <a:pPr marR="0" defTabSz="914400" latinLnBrk="0">
              <a:spcAft>
                <a:spcPts val="0"/>
              </a:spcAft>
              <a:buClrTx/>
              <a:buSzTx/>
              <a:tabLst/>
            </a:pPr>
            <a:r>
              <a:rPr lang="de-DE" altLang="de-DE" sz="2000" dirty="0"/>
              <a:t>Viel Bewegung, Sport &amp; Gesundheitsförderung</a:t>
            </a:r>
          </a:p>
          <a:p>
            <a:endParaRPr lang="de-DE" dirty="0"/>
          </a:p>
        </p:txBody>
      </p:sp>
    </p:spTree>
    <p:extLst>
      <p:ext uri="{BB962C8B-B14F-4D97-AF65-F5344CB8AC3E}">
        <p14:creationId xmlns:p14="http://schemas.microsoft.com/office/powerpoint/2010/main" val="180093040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7" name="Group 20"/>
          <p:cNvGrpSpPr>
            <a:grpSpLocks/>
          </p:cNvGrpSpPr>
          <p:nvPr/>
        </p:nvGrpSpPr>
        <p:grpSpPr bwMode="auto">
          <a:xfrm>
            <a:off x="409575" y="947738"/>
            <a:ext cx="8277226" cy="5145632"/>
            <a:chOff x="258" y="578"/>
            <a:chExt cx="5215" cy="3401"/>
          </a:xfrm>
        </p:grpSpPr>
        <p:sp>
          <p:nvSpPr>
            <p:cNvPr id="27667" name="AutoShape 8"/>
            <p:cNvSpPr>
              <a:spLocks noChangeArrowheads="1"/>
            </p:cNvSpPr>
            <p:nvPr/>
          </p:nvSpPr>
          <p:spPr bwMode="auto">
            <a:xfrm rot="5400000">
              <a:off x="1165" y="-328"/>
              <a:ext cx="3401" cy="5214"/>
            </a:xfrm>
            <a:prstGeom prst="rtTriangle">
              <a:avLst/>
            </a:prstGeom>
            <a:solidFill>
              <a:schemeClr val="accent5">
                <a:lumMod val="20000"/>
                <a:lumOff val="80000"/>
                <a:alpha val="59999"/>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endParaRPr lang="de-DE" altLang="de-DE"/>
            </a:p>
          </p:txBody>
        </p:sp>
        <p:sp>
          <p:nvSpPr>
            <p:cNvPr id="27668" name="AutoShape 9"/>
            <p:cNvSpPr>
              <a:spLocks noChangeArrowheads="1"/>
            </p:cNvSpPr>
            <p:nvPr/>
          </p:nvSpPr>
          <p:spPr bwMode="auto">
            <a:xfrm rot="-5400000">
              <a:off x="1164" y="-328"/>
              <a:ext cx="3401" cy="5214"/>
            </a:xfrm>
            <a:prstGeom prst="rtTriangle">
              <a:avLst/>
            </a:prstGeom>
            <a:solidFill>
              <a:schemeClr val="accent3">
                <a:lumMod val="20000"/>
                <a:lumOff val="80000"/>
                <a:alpha val="59999"/>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endParaRPr lang="de-DE" altLang="de-DE"/>
            </a:p>
          </p:txBody>
        </p:sp>
      </p:grpSp>
      <p:sp>
        <p:nvSpPr>
          <p:cNvPr id="21"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
        <p:nvSpPr>
          <p:cNvPr id="7" name="Titel 6"/>
          <p:cNvSpPr>
            <a:spLocks noGrp="1"/>
          </p:cNvSpPr>
          <p:nvPr>
            <p:ph type="title"/>
          </p:nvPr>
        </p:nvSpPr>
        <p:spPr/>
        <p:txBody>
          <a:bodyPr/>
          <a:lstStyle/>
          <a:p>
            <a:pPr>
              <a:lnSpc>
                <a:spcPct val="100000"/>
              </a:lnSpc>
              <a:spcBef>
                <a:spcPct val="20000"/>
              </a:spcBef>
            </a:pPr>
            <a:r>
              <a:rPr lang="de-DE" altLang="de-DE" sz="1400" b="1" dirty="0">
                <a:solidFill>
                  <a:srgbClr val="002D5B"/>
                </a:solidFill>
                <a:latin typeface="Saar" panose="00000500000000000000" pitchFamily="2" charset="0"/>
                <a:ea typeface="+mn-ea"/>
                <a:cs typeface="+mn-cs"/>
              </a:rPr>
              <a:t>Deutsch-Luxemburgisches</a:t>
            </a:r>
            <a:br>
              <a:rPr lang="de-DE" altLang="de-DE" sz="1400" b="1" dirty="0">
                <a:solidFill>
                  <a:srgbClr val="002D5B"/>
                </a:solidFill>
                <a:latin typeface="Saar" panose="00000500000000000000" pitchFamily="2" charset="0"/>
                <a:ea typeface="+mn-ea"/>
                <a:cs typeface="+mn-cs"/>
              </a:rPr>
            </a:br>
            <a:r>
              <a:rPr lang="de-DE" altLang="de-DE" sz="2800" b="1" dirty="0">
                <a:solidFill>
                  <a:srgbClr val="002D5B"/>
                </a:solidFill>
                <a:latin typeface="Saar" panose="00000500000000000000" pitchFamily="2" charset="0"/>
                <a:ea typeface="+mn-ea"/>
                <a:cs typeface="+mn-cs"/>
              </a:rPr>
              <a:t>Schengen-Lyzeum Perl – Schule der Zukunft</a:t>
            </a:r>
            <a:br>
              <a:rPr lang="de-DE" altLang="de-DE" sz="1600" b="1" dirty="0">
                <a:solidFill>
                  <a:srgbClr val="002D5B"/>
                </a:solidFill>
                <a:latin typeface="Saar" panose="00000500000000000000" pitchFamily="2" charset="0"/>
                <a:ea typeface="+mn-ea"/>
                <a:cs typeface="+mn-cs"/>
              </a:rPr>
            </a:br>
            <a:br>
              <a:rPr lang="de-DE" sz="1600" dirty="0"/>
            </a:br>
            <a:br>
              <a:rPr lang="de-DE" altLang="de-DE" sz="2800" b="1" dirty="0">
                <a:solidFill>
                  <a:srgbClr val="002D5B"/>
                </a:solidFill>
                <a:latin typeface="Saar" panose="00000500000000000000" pitchFamily="2" charset="0"/>
                <a:ea typeface="+mn-ea"/>
                <a:cs typeface="+mn-cs"/>
              </a:rPr>
            </a:br>
            <a:endParaRPr lang="de-DE" dirty="0"/>
          </a:p>
        </p:txBody>
      </p:sp>
      <p:sp>
        <p:nvSpPr>
          <p:cNvPr id="8" name="Inhaltsplatzhalter 7"/>
          <p:cNvSpPr>
            <a:spLocks noGrp="1"/>
          </p:cNvSpPr>
          <p:nvPr>
            <p:ph idx="1"/>
          </p:nvPr>
        </p:nvSpPr>
        <p:spPr>
          <a:xfrm>
            <a:off x="539750" y="1564518"/>
            <a:ext cx="8064500" cy="4344988"/>
          </a:xfrm>
        </p:spPr>
        <p:txBody>
          <a:bodyPr/>
          <a:lstStyle/>
          <a:p>
            <a:pPr marL="0" indent="0">
              <a:spcAft>
                <a:spcPts val="600"/>
              </a:spcAft>
              <a:buNone/>
            </a:pPr>
            <a:r>
              <a:rPr lang="de-DE" sz="2000" b="1" dirty="0"/>
              <a:t>Persönliches Lernen &amp; starke Zukunftskompetenzen</a:t>
            </a:r>
          </a:p>
          <a:p>
            <a:pPr>
              <a:spcAft>
                <a:spcPts val="600"/>
              </a:spcAft>
              <a:buFont typeface="Arial" panose="020B0604020202020204" pitchFamily="34" charset="0"/>
              <a:buChar char="•"/>
            </a:pPr>
            <a:r>
              <a:rPr lang="de-DE" sz="1800" b="1" dirty="0"/>
              <a:t>Individuelle Lernwege</a:t>
            </a:r>
            <a:br>
              <a:rPr lang="de-DE" sz="1800" dirty="0"/>
            </a:br>
            <a:r>
              <a:rPr lang="de-DE" sz="1800" dirty="0"/>
              <a:t>Selbstbestimmtes Lernen – jedes Kind wächst in seinem eigenen Tempo.</a:t>
            </a:r>
          </a:p>
          <a:p>
            <a:pPr>
              <a:spcAft>
                <a:spcPts val="600"/>
              </a:spcAft>
              <a:buFont typeface="Arial" panose="020B0604020202020204" pitchFamily="34" charset="0"/>
              <a:buChar char="•"/>
            </a:pPr>
            <a:r>
              <a:rPr lang="de-DE" sz="1800" b="1" dirty="0"/>
              <a:t>Flexible Lernräume</a:t>
            </a:r>
            <a:br>
              <a:rPr lang="de-DE" sz="1800" dirty="0"/>
            </a:br>
            <a:r>
              <a:rPr lang="de-DE" sz="1800" dirty="0"/>
              <a:t>Offene Räume für individuelles Arbeiten und kreative Zusammenarbeit.</a:t>
            </a:r>
          </a:p>
          <a:p>
            <a:pPr>
              <a:spcAft>
                <a:spcPts val="600"/>
              </a:spcAft>
              <a:buFont typeface="Arial" panose="020B0604020202020204" pitchFamily="34" charset="0"/>
              <a:buChar char="•"/>
            </a:pPr>
            <a:r>
              <a:rPr lang="de-DE" sz="1800" b="1" dirty="0"/>
              <a:t>Mentoring &amp; Lernentwicklung</a:t>
            </a:r>
            <a:br>
              <a:rPr lang="de-DE" sz="1800" dirty="0"/>
            </a:br>
            <a:r>
              <a:rPr lang="de-DE" sz="1800" dirty="0"/>
              <a:t>Persönliche Begleitung, regelmäßige Gespräche und klare Zielsetzungen.</a:t>
            </a:r>
          </a:p>
          <a:p>
            <a:pPr>
              <a:spcAft>
                <a:spcPts val="600"/>
              </a:spcAft>
              <a:buFont typeface="Arial" panose="020B0604020202020204" pitchFamily="34" charset="0"/>
              <a:buChar char="•"/>
            </a:pPr>
            <a:r>
              <a:rPr lang="de-DE" sz="1800" b="1" dirty="0"/>
              <a:t>Fit für morgen</a:t>
            </a:r>
            <a:br>
              <a:rPr lang="de-DE" sz="1800" dirty="0"/>
            </a:br>
            <a:r>
              <a:rPr lang="de-DE" sz="1800" dirty="0"/>
              <a:t>Aufbau von Zukunftskompetenzen wie Problemlösung, Kreativität &amp; Teamarbeit.</a:t>
            </a:r>
          </a:p>
          <a:p>
            <a:pPr>
              <a:spcAft>
                <a:spcPts val="600"/>
              </a:spcAft>
              <a:buFont typeface="Arial" panose="020B0604020202020204" pitchFamily="34" charset="0"/>
              <a:buChar char="•"/>
            </a:pPr>
            <a:r>
              <a:rPr lang="de-DE" sz="1800" b="1" dirty="0"/>
              <a:t>Projektbasiertes Lernen</a:t>
            </a:r>
            <a:br>
              <a:rPr lang="de-DE" sz="1800" dirty="0"/>
            </a:br>
            <a:r>
              <a:rPr lang="de-DE" sz="1800" dirty="0"/>
              <a:t>Wissen praktisch anwenden und reale Herausforderungen lösen.</a:t>
            </a:r>
          </a:p>
          <a:p>
            <a:pPr>
              <a:buFont typeface="Arial" panose="020B0604020202020204" pitchFamily="34" charset="0"/>
              <a:buChar char="•"/>
            </a:pPr>
            <a:r>
              <a:rPr lang="de-DE" sz="1800" b="1" dirty="0"/>
              <a:t>Demokratielernen</a:t>
            </a:r>
            <a:br>
              <a:rPr lang="de-DE" sz="1800" dirty="0"/>
            </a:br>
            <a:r>
              <a:rPr lang="de-DE" sz="1800" dirty="0"/>
              <a:t>Mitbestimmen, Verantwortung übernehmen, Gemeinschaft gestalten.</a:t>
            </a:r>
          </a:p>
          <a:p>
            <a:pPr marL="0" indent="0">
              <a:buNone/>
            </a:pPr>
            <a:endParaRPr lang="de-DE" altLang="de-DE" sz="1800" dirty="0">
              <a:latin typeface="Saar" panose="00000500000000000000" pitchFamily="2" charset="0"/>
            </a:endParaRPr>
          </a:p>
          <a:p>
            <a:endParaRPr lang="de-DE" altLang="de-DE" sz="1800" dirty="0"/>
          </a:p>
          <a:p>
            <a:pPr marL="0" indent="0">
              <a:buNone/>
            </a:pPr>
            <a:endParaRPr lang="de-DE" dirty="0"/>
          </a:p>
        </p:txBody>
      </p:sp>
    </p:spTree>
    <p:extLst>
      <p:ext uri="{BB962C8B-B14F-4D97-AF65-F5344CB8AC3E}">
        <p14:creationId xmlns:p14="http://schemas.microsoft.com/office/powerpoint/2010/main" val="1200335924"/>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umsplatzhalter 3"/>
          <p:cNvSpPr txBox="1">
            <a:spLocks/>
          </p:cNvSpPr>
          <p:nvPr/>
        </p:nvSpPr>
        <p:spPr>
          <a:xfrm>
            <a:off x="420310" y="6408762"/>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solidFill>
                  <a:schemeClr val="tx2"/>
                </a:solidFill>
              </a:rPr>
              <a:pPr/>
              <a:t>13.11.2025</a:t>
            </a:fld>
            <a:endParaRPr lang="de-DE" sz="1000" dirty="0">
              <a:solidFill>
                <a:schemeClr val="tx2"/>
              </a:solidFill>
            </a:endParaRPr>
          </a:p>
        </p:txBody>
      </p:sp>
      <p:grpSp>
        <p:nvGrpSpPr>
          <p:cNvPr id="6" name="Gruppieren 5"/>
          <p:cNvGrpSpPr/>
          <p:nvPr/>
        </p:nvGrpSpPr>
        <p:grpSpPr>
          <a:xfrm>
            <a:off x="528211" y="1052736"/>
            <a:ext cx="8076039" cy="5122763"/>
            <a:chOff x="395536" y="898525"/>
            <a:chExt cx="8076039" cy="5122763"/>
          </a:xfrm>
        </p:grpSpPr>
        <p:grpSp>
          <p:nvGrpSpPr>
            <p:cNvPr id="4" name="Gruppieren 3"/>
            <p:cNvGrpSpPr/>
            <p:nvPr/>
          </p:nvGrpSpPr>
          <p:grpSpPr>
            <a:xfrm>
              <a:off x="395536" y="898525"/>
              <a:ext cx="3744000" cy="5122763"/>
              <a:chOff x="395536" y="898525"/>
              <a:chExt cx="3744000" cy="5122763"/>
            </a:xfrm>
          </p:grpSpPr>
          <p:sp>
            <p:nvSpPr>
              <p:cNvPr id="5125" name="Rectangle 23"/>
              <p:cNvSpPr>
                <a:spLocks noChangeArrowheads="1"/>
              </p:cNvSpPr>
              <p:nvPr/>
            </p:nvSpPr>
            <p:spPr bwMode="auto">
              <a:xfrm>
                <a:off x="395536" y="898525"/>
                <a:ext cx="3744000" cy="5122763"/>
              </a:xfrm>
              <a:prstGeom prst="rect">
                <a:avLst/>
              </a:prstGeom>
              <a:solidFill>
                <a:schemeClr val="accent5">
                  <a:lumMod val="20000"/>
                  <a:lumOff val="80000"/>
                  <a:alpha val="59999"/>
                </a:schemeClr>
              </a:solidFill>
              <a:ln w="9525">
                <a:noFill/>
                <a:miter lim="800000"/>
                <a:headEnd/>
                <a:tailEnd/>
              </a:ln>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55306" name="AutoShape 10"/>
              <p:cNvSpPr>
                <a:spLocks noChangeArrowheads="1"/>
              </p:cNvSpPr>
              <p:nvPr/>
            </p:nvSpPr>
            <p:spPr bwMode="auto">
              <a:xfrm>
                <a:off x="2519363" y="2187575"/>
                <a:ext cx="719137" cy="215900"/>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400" b="1" dirty="0">
                    <a:solidFill>
                      <a:schemeClr val="tx2"/>
                    </a:solidFill>
                    <a:latin typeface="+mn-lt"/>
                  </a:rPr>
                  <a:t>3 Jahre</a:t>
                </a:r>
              </a:p>
            </p:txBody>
          </p:sp>
          <p:sp>
            <p:nvSpPr>
              <p:cNvPr id="55313" name="AutoShape 17"/>
              <p:cNvSpPr>
                <a:spLocks noChangeArrowheads="1"/>
              </p:cNvSpPr>
              <p:nvPr/>
            </p:nvSpPr>
            <p:spPr bwMode="auto">
              <a:xfrm>
                <a:off x="863600" y="3903663"/>
                <a:ext cx="2879725" cy="900112"/>
              </a:xfrm>
              <a:prstGeom prst="flowChartAlternateProcess">
                <a:avLst/>
              </a:prstGeom>
              <a:noFill/>
              <a:ln w="19050">
                <a:solidFill>
                  <a:schemeClr val="accent5">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800" dirty="0">
                    <a:solidFill>
                      <a:schemeClr val="tx2"/>
                    </a:solidFill>
                    <a:latin typeface="+mn-lt"/>
                  </a:rPr>
                  <a:t>Hauptschulabschluss</a:t>
                </a:r>
              </a:p>
            </p:txBody>
          </p:sp>
          <p:sp>
            <p:nvSpPr>
              <p:cNvPr id="55314" name="AutoShape 18"/>
              <p:cNvSpPr>
                <a:spLocks noChangeArrowheads="1"/>
              </p:cNvSpPr>
              <p:nvPr/>
            </p:nvSpPr>
            <p:spPr bwMode="auto">
              <a:xfrm>
                <a:off x="863600" y="1168400"/>
                <a:ext cx="2879725" cy="900113"/>
              </a:xfrm>
              <a:prstGeom prst="flowChartAlternateProcess">
                <a:avLst/>
              </a:prstGeom>
              <a:noFill/>
              <a:ln w="19050">
                <a:solidFill>
                  <a:schemeClr val="accent5">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800" dirty="0">
                    <a:solidFill>
                      <a:schemeClr val="tx2"/>
                    </a:solidFill>
                    <a:latin typeface="+mn-lt"/>
                  </a:rPr>
                  <a:t>Abitur</a:t>
                </a:r>
                <a:br>
                  <a:rPr lang="de-DE" altLang="de-DE" sz="1800" dirty="0">
                    <a:solidFill>
                      <a:schemeClr val="tx2"/>
                    </a:solidFill>
                    <a:latin typeface="+mn-lt"/>
                  </a:rPr>
                </a:br>
                <a:r>
                  <a:rPr lang="de-DE" altLang="de-DE" sz="1400" dirty="0">
                    <a:solidFill>
                      <a:schemeClr val="tx2"/>
                    </a:solidFill>
                    <a:latin typeface="+mn-lt"/>
                  </a:rPr>
                  <a:t>in 9 Jahren</a:t>
                </a:r>
                <a:endParaRPr lang="de-DE" altLang="de-DE" sz="1400" b="1" dirty="0">
                  <a:solidFill>
                    <a:schemeClr val="tx2"/>
                  </a:solidFill>
                  <a:latin typeface="+mn-lt"/>
                </a:endParaRPr>
              </a:p>
            </p:txBody>
          </p:sp>
          <p:sp>
            <p:nvSpPr>
              <p:cNvPr id="55315" name="AutoShape 19"/>
              <p:cNvSpPr>
                <a:spLocks noChangeArrowheads="1"/>
              </p:cNvSpPr>
              <p:nvPr/>
            </p:nvSpPr>
            <p:spPr bwMode="auto">
              <a:xfrm>
                <a:off x="863600" y="2536825"/>
                <a:ext cx="2879725" cy="900113"/>
              </a:xfrm>
              <a:prstGeom prst="flowChartAlternateProcess">
                <a:avLst/>
              </a:prstGeom>
              <a:noFill/>
              <a:ln w="19050">
                <a:solidFill>
                  <a:schemeClr val="accent5">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800" dirty="0">
                    <a:solidFill>
                      <a:schemeClr val="tx2"/>
                    </a:solidFill>
                    <a:latin typeface="+mn-lt"/>
                  </a:rPr>
                  <a:t>Mittlerer Bildungsabschluss</a:t>
                </a:r>
              </a:p>
            </p:txBody>
          </p:sp>
          <p:sp>
            <p:nvSpPr>
              <p:cNvPr id="55325" name="AutoShape 29"/>
              <p:cNvSpPr>
                <a:spLocks noChangeArrowheads="1"/>
              </p:cNvSpPr>
              <p:nvPr/>
            </p:nvSpPr>
            <p:spPr bwMode="auto">
              <a:xfrm>
                <a:off x="2159000" y="4814888"/>
                <a:ext cx="360363" cy="449262"/>
              </a:xfrm>
              <a:prstGeom prst="upArrow">
                <a:avLst>
                  <a:gd name="adj1" fmla="val 55750"/>
                  <a:gd name="adj2" fmla="val 63991"/>
                </a:avLst>
              </a:prstGeom>
              <a:solidFill>
                <a:srgbClr val="FFFFFF"/>
              </a:solidFill>
              <a:ln w="9525">
                <a:solidFill>
                  <a:schemeClr val="accent5">
                    <a:lumMod val="75000"/>
                  </a:schemeClr>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55327" name="AutoShape 31"/>
              <p:cNvSpPr>
                <a:spLocks noChangeArrowheads="1"/>
              </p:cNvSpPr>
              <p:nvPr/>
            </p:nvSpPr>
            <p:spPr bwMode="auto">
              <a:xfrm>
                <a:off x="2124075" y="3429000"/>
                <a:ext cx="360363" cy="457200"/>
              </a:xfrm>
              <a:prstGeom prst="upArrow">
                <a:avLst>
                  <a:gd name="adj1" fmla="val 55750"/>
                  <a:gd name="adj2" fmla="val 63991"/>
                </a:avLst>
              </a:prstGeom>
              <a:solidFill>
                <a:srgbClr val="FFFFFF"/>
              </a:solidFill>
              <a:ln w="9525">
                <a:solidFill>
                  <a:schemeClr val="accent5">
                    <a:lumMod val="75000"/>
                  </a:schemeClr>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55328" name="AutoShape 32"/>
              <p:cNvSpPr>
                <a:spLocks noChangeArrowheads="1"/>
              </p:cNvSpPr>
              <p:nvPr/>
            </p:nvSpPr>
            <p:spPr bwMode="auto">
              <a:xfrm>
                <a:off x="2124075" y="2068347"/>
                <a:ext cx="360363" cy="454025"/>
              </a:xfrm>
              <a:prstGeom prst="upArrow">
                <a:avLst>
                  <a:gd name="adj1" fmla="val 55750"/>
                  <a:gd name="adj2" fmla="val 63991"/>
                </a:avLst>
              </a:prstGeom>
              <a:solidFill>
                <a:srgbClr val="FFFFFF"/>
              </a:solidFill>
              <a:ln w="9525">
                <a:solidFill>
                  <a:schemeClr val="accent5">
                    <a:lumMod val="75000"/>
                  </a:schemeClr>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55330" name="AutoShape 34"/>
              <p:cNvSpPr>
                <a:spLocks noChangeArrowheads="1"/>
              </p:cNvSpPr>
              <p:nvPr/>
            </p:nvSpPr>
            <p:spPr bwMode="auto">
              <a:xfrm>
                <a:off x="2519363" y="3554413"/>
                <a:ext cx="719137" cy="215900"/>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400" b="1" dirty="0">
                    <a:solidFill>
                      <a:schemeClr val="tx2"/>
                    </a:solidFill>
                    <a:latin typeface="+mn-lt"/>
                  </a:rPr>
                  <a:t>1 Jahr</a:t>
                </a:r>
              </a:p>
            </p:txBody>
          </p:sp>
          <p:sp>
            <p:nvSpPr>
              <p:cNvPr id="55331" name="AutoShape 35"/>
              <p:cNvSpPr>
                <a:spLocks noChangeArrowheads="1"/>
              </p:cNvSpPr>
              <p:nvPr/>
            </p:nvSpPr>
            <p:spPr bwMode="auto">
              <a:xfrm>
                <a:off x="2519363" y="4922838"/>
                <a:ext cx="719137" cy="215900"/>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400" b="1" dirty="0">
                    <a:solidFill>
                      <a:schemeClr val="tx2"/>
                    </a:solidFill>
                    <a:latin typeface="+mn-lt"/>
                  </a:rPr>
                  <a:t>5 Jahre</a:t>
                </a:r>
              </a:p>
            </p:txBody>
          </p:sp>
          <p:sp>
            <p:nvSpPr>
              <p:cNvPr id="5143" name="Text Box 8"/>
              <p:cNvSpPr txBox="1">
                <a:spLocks noChangeArrowheads="1"/>
              </p:cNvSpPr>
              <p:nvPr/>
            </p:nvSpPr>
            <p:spPr bwMode="auto">
              <a:xfrm>
                <a:off x="411163" y="898525"/>
                <a:ext cx="2510624" cy="369332"/>
              </a:xfrm>
              <a:prstGeom prst="rect">
                <a:avLst/>
              </a:prstGeom>
              <a:solidFill>
                <a:schemeClr val="accent5">
                  <a:lumMod val="40000"/>
                  <a:lumOff val="60000"/>
                </a:schemeClr>
              </a:solidFill>
              <a:ln>
                <a:noFill/>
              </a:ln>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800" b="1" dirty="0">
                    <a:solidFill>
                      <a:schemeClr val="tx2"/>
                    </a:solidFill>
                    <a:latin typeface="+mn-lt"/>
                  </a:rPr>
                  <a:t>Gemeinschaftsschule</a:t>
                </a:r>
              </a:p>
            </p:txBody>
          </p:sp>
        </p:grpSp>
        <p:grpSp>
          <p:nvGrpSpPr>
            <p:cNvPr id="5" name="Gruppieren 4"/>
            <p:cNvGrpSpPr/>
            <p:nvPr/>
          </p:nvGrpSpPr>
          <p:grpSpPr>
            <a:xfrm>
              <a:off x="4727575" y="898525"/>
              <a:ext cx="3744000" cy="5122763"/>
              <a:chOff x="4727575" y="898525"/>
              <a:chExt cx="3744000" cy="5122763"/>
            </a:xfrm>
          </p:grpSpPr>
          <p:sp>
            <p:nvSpPr>
              <p:cNvPr id="5124" name="Rectangle 25"/>
              <p:cNvSpPr>
                <a:spLocks noChangeArrowheads="1"/>
              </p:cNvSpPr>
              <p:nvPr/>
            </p:nvSpPr>
            <p:spPr bwMode="auto">
              <a:xfrm>
                <a:off x="4727575" y="898525"/>
                <a:ext cx="3744000" cy="5122763"/>
              </a:xfrm>
              <a:prstGeom prst="rect">
                <a:avLst/>
              </a:prstGeom>
              <a:solidFill>
                <a:schemeClr val="accent3">
                  <a:lumMod val="20000"/>
                  <a:lumOff val="80000"/>
                  <a:alpha val="59999"/>
                </a:schemeClr>
              </a:solidFill>
              <a:ln w="9525">
                <a:noFill/>
                <a:miter lim="800000"/>
                <a:headEnd/>
                <a:tailEnd/>
              </a:ln>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55333" name="AutoShape 37"/>
              <p:cNvSpPr>
                <a:spLocks noChangeArrowheads="1"/>
              </p:cNvSpPr>
              <p:nvPr/>
            </p:nvSpPr>
            <p:spPr bwMode="auto">
              <a:xfrm>
                <a:off x="5253038" y="1173164"/>
                <a:ext cx="2879725" cy="895350"/>
              </a:xfrm>
              <a:prstGeom prst="flowChartAlternateProcess">
                <a:avLst/>
              </a:prstGeom>
              <a:noFill/>
              <a:ln w="19050">
                <a:solidFill>
                  <a:schemeClr val="accent3">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endParaRPr lang="de-DE" altLang="de-DE" sz="1800" dirty="0">
                  <a:solidFill>
                    <a:srgbClr val="FF0000"/>
                  </a:solidFill>
                  <a:latin typeface="+mn-lt"/>
                </a:endParaRPr>
              </a:p>
              <a:p>
                <a:pPr algn="ctr" eaLnBrk="1" hangingPunct="1"/>
                <a:r>
                  <a:rPr lang="de-DE" altLang="de-DE" sz="1800" dirty="0">
                    <a:solidFill>
                      <a:schemeClr val="tx2"/>
                    </a:solidFill>
                    <a:latin typeface="+mn-lt"/>
                  </a:rPr>
                  <a:t>Abitur</a:t>
                </a:r>
              </a:p>
              <a:p>
                <a:pPr algn="ctr" eaLnBrk="1" hangingPunct="1"/>
                <a:r>
                  <a:rPr lang="de-DE" altLang="de-DE" sz="1400" dirty="0">
                    <a:solidFill>
                      <a:schemeClr val="tx2"/>
                    </a:solidFill>
                    <a:latin typeface="+mn-lt"/>
                  </a:rPr>
                  <a:t>in neun Jahren</a:t>
                </a:r>
              </a:p>
              <a:p>
                <a:pPr algn="ctr" eaLnBrk="1" hangingPunct="1"/>
                <a:r>
                  <a:rPr lang="de-DE" altLang="de-DE" sz="1400" dirty="0">
                    <a:solidFill>
                      <a:schemeClr val="tx2"/>
                    </a:solidFill>
                    <a:latin typeface="+mn-lt"/>
                  </a:rPr>
                  <a:t> seit dem Schuljahr 2023/24</a:t>
                </a:r>
                <a:br>
                  <a:rPr lang="de-DE" altLang="de-DE" sz="1800" dirty="0">
                    <a:solidFill>
                      <a:schemeClr val="tx2"/>
                    </a:solidFill>
                    <a:latin typeface="+mn-lt"/>
                  </a:rPr>
                </a:br>
                <a:endParaRPr lang="de-DE" altLang="de-DE" sz="1400" b="1" dirty="0">
                  <a:solidFill>
                    <a:schemeClr val="tx2"/>
                  </a:solidFill>
                  <a:latin typeface="+mn-lt"/>
                </a:endParaRPr>
              </a:p>
            </p:txBody>
          </p:sp>
          <p:sp>
            <p:nvSpPr>
              <p:cNvPr id="55334" name="AutoShape 38"/>
              <p:cNvSpPr>
                <a:spLocks noChangeArrowheads="1"/>
              </p:cNvSpPr>
              <p:nvPr/>
            </p:nvSpPr>
            <p:spPr bwMode="auto">
              <a:xfrm>
                <a:off x="6444208" y="2068514"/>
                <a:ext cx="431255" cy="3201986"/>
              </a:xfrm>
              <a:prstGeom prst="upArrow">
                <a:avLst>
                  <a:gd name="adj1" fmla="val 53306"/>
                  <a:gd name="adj2" fmla="val 71877"/>
                </a:avLst>
              </a:prstGeom>
              <a:solidFill>
                <a:srgbClr val="FFFFFF"/>
              </a:solidFill>
              <a:ln w="9525">
                <a:solidFill>
                  <a:schemeClr val="accent3">
                    <a:lumMod val="75000"/>
                  </a:schemeClr>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5144" name="Text Box 8"/>
              <p:cNvSpPr txBox="1">
                <a:spLocks noChangeArrowheads="1"/>
              </p:cNvSpPr>
              <p:nvPr/>
            </p:nvSpPr>
            <p:spPr bwMode="auto">
              <a:xfrm>
                <a:off x="4727575" y="898525"/>
                <a:ext cx="1470274" cy="369332"/>
              </a:xfrm>
              <a:prstGeom prst="rect">
                <a:avLst/>
              </a:prstGeom>
              <a:solidFill>
                <a:schemeClr val="accent3">
                  <a:lumMod val="40000"/>
                  <a:lumOff val="60000"/>
                </a:schemeClr>
              </a:solidFill>
              <a:ln>
                <a:noFill/>
              </a:ln>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800" b="1" dirty="0">
                    <a:solidFill>
                      <a:schemeClr val="tx2"/>
                    </a:solidFill>
                    <a:latin typeface="+mn-lt"/>
                  </a:rPr>
                  <a:t>Gymnasium</a:t>
                </a:r>
              </a:p>
            </p:txBody>
          </p:sp>
          <p:sp>
            <p:nvSpPr>
              <p:cNvPr id="21" name="AutoShape 10"/>
              <p:cNvSpPr>
                <a:spLocks noChangeArrowheads="1"/>
              </p:cNvSpPr>
              <p:nvPr/>
            </p:nvSpPr>
            <p:spPr bwMode="auto">
              <a:xfrm>
                <a:off x="6875463" y="3366118"/>
                <a:ext cx="719137" cy="215900"/>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400" b="1" dirty="0">
                    <a:solidFill>
                      <a:schemeClr val="tx2"/>
                    </a:solidFill>
                    <a:latin typeface="+mn-lt"/>
                  </a:rPr>
                  <a:t>9 Jahre</a:t>
                </a:r>
              </a:p>
            </p:txBody>
          </p:sp>
        </p:grpSp>
        <p:sp>
          <p:nvSpPr>
            <p:cNvPr id="5142" name="Rectangle 7"/>
            <p:cNvSpPr>
              <a:spLocks noChangeArrowheads="1"/>
            </p:cNvSpPr>
            <p:nvPr/>
          </p:nvSpPr>
          <p:spPr bwMode="auto">
            <a:xfrm>
              <a:off x="411163" y="5303220"/>
              <a:ext cx="8060412" cy="718068"/>
            </a:xfrm>
            <a:prstGeom prst="rect">
              <a:avLst/>
            </a:prstGeom>
            <a:solidFill>
              <a:schemeClr val="accent4">
                <a:lumMod val="20000"/>
                <a:lumOff val="80000"/>
              </a:schemeClr>
            </a:solidFill>
            <a:ln w="9525">
              <a:no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defTabSz="914400" eaLnBrk="1" hangingPunct="1"/>
              <a:r>
                <a:rPr lang="de-DE" altLang="de-DE" sz="2800" b="1" dirty="0">
                  <a:solidFill>
                    <a:schemeClr val="tx2"/>
                  </a:solidFill>
                  <a:latin typeface="+mn-lt"/>
                </a:rPr>
                <a:t>Grundschule</a:t>
              </a:r>
            </a:p>
          </p:txBody>
        </p:sp>
      </p:grpSp>
      <p:sp>
        <p:nvSpPr>
          <p:cNvPr id="2" name="Titel 1"/>
          <p:cNvSpPr>
            <a:spLocks noGrp="1"/>
          </p:cNvSpPr>
          <p:nvPr>
            <p:ph type="title"/>
          </p:nvPr>
        </p:nvSpPr>
        <p:spPr>
          <a:xfrm>
            <a:off x="539750" y="527050"/>
            <a:ext cx="8064500" cy="492966"/>
          </a:xfrm>
        </p:spPr>
        <p:txBody>
          <a:bodyPr/>
          <a:lstStyle/>
          <a:p>
            <a:r>
              <a:rPr lang="de-DE" dirty="0"/>
              <a:t>Abschlüsse</a:t>
            </a:r>
          </a:p>
        </p:txBody>
      </p:sp>
    </p:spTree>
    <p:extLst>
      <p:ext uri="{BB962C8B-B14F-4D97-AF65-F5344CB8AC3E}">
        <p14:creationId xmlns:p14="http://schemas.microsoft.com/office/powerpoint/2010/main" val="1896054677"/>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4" name="AutoShape 3">
            <a:hlinkClick r:id="rId3" action="ppaction://hlinksldjump" highlightClick="1"/>
          </p:cNvPr>
          <p:cNvSpPr>
            <a:spLocks noChangeArrowheads="1"/>
          </p:cNvSpPr>
          <p:nvPr/>
        </p:nvSpPr>
        <p:spPr bwMode="auto">
          <a:xfrm>
            <a:off x="2051050" y="4221163"/>
            <a:ext cx="5038725" cy="360362"/>
          </a:xfrm>
          <a:prstGeom prst="actionButtonForwardNext">
            <a:avLst/>
          </a:prstGeom>
          <a:solidFill>
            <a:schemeClr val="tx2">
              <a:lumMod val="50000"/>
              <a:lumOff val="50000"/>
            </a:schemeClr>
          </a:solidFill>
          <a:ln>
            <a:solidFill>
              <a:schemeClr val="tx2">
                <a:lumMod val="90000"/>
                <a:lumOff val="10000"/>
              </a:schemeClr>
            </a:solidFill>
          </a:ln>
          <a:extLst/>
        </p:spPr>
        <p:txBody>
          <a:bodyPr wrap="none" anchor="ctr"/>
          <a:lstStyle/>
          <a:p>
            <a:pPr algn="ctr"/>
            <a:r>
              <a:rPr lang="de-DE" altLang="de-DE" sz="1200" b="1" dirty="0">
                <a:solidFill>
                  <a:schemeClr val="bg1"/>
                </a:solidFill>
                <a:latin typeface="Saar" panose="00000500000000000000" pitchFamily="2" charset="0"/>
                <a:ea typeface="Geneva" pitchFamily="47" charset="-128"/>
              </a:rPr>
              <a:t>weiter mit Anmeldung und Termine</a:t>
            </a:r>
          </a:p>
        </p:txBody>
      </p:sp>
      <p:sp>
        <p:nvSpPr>
          <p:cNvPr id="12"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
        <p:nvSpPr>
          <p:cNvPr id="7" name="AutoShape 2">
            <a:hlinkClick r:id="rId3" action="ppaction://hlinksldjump" highlightClick="1"/>
          </p:cNvPr>
          <p:cNvSpPr>
            <a:spLocks noChangeArrowheads="1"/>
          </p:cNvSpPr>
          <p:nvPr/>
        </p:nvSpPr>
        <p:spPr bwMode="auto">
          <a:xfrm>
            <a:off x="2051050" y="3744913"/>
            <a:ext cx="5038725" cy="360362"/>
          </a:xfrm>
          <a:prstGeom prst="actionButtonForwardNext">
            <a:avLst/>
          </a:prstGeom>
          <a:solidFill>
            <a:schemeClr val="tx2">
              <a:lumMod val="50000"/>
              <a:lumOff val="50000"/>
            </a:schemeClr>
          </a:solidFill>
          <a:ln>
            <a:solidFill>
              <a:schemeClr val="tx2">
                <a:lumMod val="90000"/>
                <a:lumOff val="10000"/>
              </a:schemeClr>
            </a:solidFill>
          </a:ln>
          <a:extLst/>
        </p:spPr>
        <p:txBody>
          <a:bodyPr wrap="none" anchor="ctr"/>
          <a:lstStyle/>
          <a:p>
            <a:pPr algn="ctr"/>
            <a:r>
              <a:rPr lang="de-DE" altLang="de-DE" sz="1200" b="1" dirty="0">
                <a:solidFill>
                  <a:schemeClr val="bg1"/>
                </a:solidFill>
                <a:latin typeface="Saar" panose="00000500000000000000" pitchFamily="2" charset="0"/>
                <a:ea typeface="Geneva" pitchFamily="47" charset="-128"/>
              </a:rPr>
              <a:t>Europäische Schule Saarland (bei Bedarf)</a:t>
            </a:r>
          </a:p>
        </p:txBody>
      </p:sp>
    </p:spTree>
    <p:extLst>
      <p:ext uri="{BB962C8B-B14F-4D97-AF65-F5344CB8AC3E}">
        <p14:creationId xmlns:p14="http://schemas.microsoft.com/office/powerpoint/2010/main" val="2662760849"/>
      </p:ext>
    </p:extLst>
  </p:cSld>
  <p:clrMapOvr>
    <a:masterClrMapping/>
  </p:clrMapOvr>
  <p:transition spd="slow">
    <p:pull/>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2" name="Text Box 22"/>
          <p:cNvSpPr txBox="1">
            <a:spLocks noChangeArrowheads="1"/>
          </p:cNvSpPr>
          <p:nvPr/>
        </p:nvSpPr>
        <p:spPr bwMode="auto">
          <a:xfrm>
            <a:off x="410354" y="215900"/>
            <a:ext cx="6035925" cy="52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20000"/>
              </a:spcBef>
              <a:buFont typeface="Arial" panose="020B0604020202020204" pitchFamily="34" charset="0"/>
              <a:buNone/>
            </a:pPr>
            <a:r>
              <a:rPr lang="de-DE" altLang="de-DE" sz="2800" b="1" dirty="0">
                <a:solidFill>
                  <a:schemeClr val="tx2"/>
                </a:solidFill>
                <a:latin typeface="Saar" panose="00000500000000000000" pitchFamily="2" charset="0"/>
              </a:rPr>
              <a:t>ESS - Europäische Schule Saarland</a:t>
            </a:r>
          </a:p>
        </p:txBody>
      </p:sp>
      <p:sp>
        <p:nvSpPr>
          <p:cNvPr id="14"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grpSp>
        <p:nvGrpSpPr>
          <p:cNvPr id="8" name="Gruppieren 7">
            <a:extLst>
              <a:ext uri="{FF2B5EF4-FFF2-40B4-BE49-F238E27FC236}">
                <a16:creationId xmlns:a16="http://schemas.microsoft.com/office/drawing/2014/main" id="{B1EF9A0E-E6BF-429D-8F44-883C8AA43A9D}"/>
              </a:ext>
            </a:extLst>
          </p:cNvPr>
          <p:cNvGrpSpPr/>
          <p:nvPr/>
        </p:nvGrpSpPr>
        <p:grpSpPr>
          <a:xfrm>
            <a:off x="1591225" y="1686593"/>
            <a:ext cx="6203116" cy="3580064"/>
            <a:chOff x="4658275" y="2072575"/>
            <a:chExt cx="6203116" cy="3580064"/>
          </a:xfrm>
        </p:grpSpPr>
        <p:sp>
          <p:nvSpPr>
            <p:cNvPr id="9" name="Stern: 5 Zacken 8">
              <a:extLst>
                <a:ext uri="{FF2B5EF4-FFF2-40B4-BE49-F238E27FC236}">
                  <a16:creationId xmlns:a16="http://schemas.microsoft.com/office/drawing/2014/main" id="{BE023260-7129-4633-B23C-E1CFD7D176BE}"/>
                </a:ext>
              </a:extLst>
            </p:cNvPr>
            <p:cNvSpPr>
              <a:spLocks noChangeAspect="1"/>
            </p:cNvSpPr>
            <p:nvPr/>
          </p:nvSpPr>
          <p:spPr>
            <a:xfrm>
              <a:off x="4776053" y="2072575"/>
              <a:ext cx="3580064" cy="3580064"/>
            </a:xfrm>
            <a:prstGeom prst="star5">
              <a:avLst/>
            </a:prstGeom>
            <a:solidFill>
              <a:srgbClr val="0060A8"/>
            </a:solidFill>
            <a:ln cap="sq">
              <a:solidFill>
                <a:srgbClr val="0060A8"/>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10" name="Gruppieren 9">
              <a:extLst>
                <a:ext uri="{FF2B5EF4-FFF2-40B4-BE49-F238E27FC236}">
                  <a16:creationId xmlns:a16="http://schemas.microsoft.com/office/drawing/2014/main" id="{EDDEC36A-AAF4-4B30-9709-234448112729}"/>
                </a:ext>
              </a:extLst>
            </p:cNvPr>
            <p:cNvGrpSpPr>
              <a:grpSpLocks/>
            </p:cNvGrpSpPr>
            <p:nvPr/>
          </p:nvGrpSpPr>
          <p:grpSpPr>
            <a:xfrm rot="-1380000">
              <a:off x="4658275" y="2711409"/>
              <a:ext cx="2164478" cy="2162556"/>
              <a:chOff x="2478024" y="1252728"/>
              <a:chExt cx="4328952" cy="4325111"/>
            </a:xfrm>
          </p:grpSpPr>
          <p:sp>
            <p:nvSpPr>
              <p:cNvPr id="12" name="Ellipse 11">
                <a:extLst>
                  <a:ext uri="{FF2B5EF4-FFF2-40B4-BE49-F238E27FC236}">
                    <a16:creationId xmlns:a16="http://schemas.microsoft.com/office/drawing/2014/main" id="{034A2760-35C7-4C24-A96B-87E86C41B6EE}"/>
                  </a:ext>
                </a:extLst>
              </p:cNvPr>
              <p:cNvSpPr>
                <a:spLocks noChangeAspect="1"/>
              </p:cNvSpPr>
              <p:nvPr/>
            </p:nvSpPr>
            <p:spPr>
              <a:xfrm>
                <a:off x="2478024" y="1252728"/>
                <a:ext cx="4325111" cy="43251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Ellipse 12">
                <a:extLst>
                  <a:ext uri="{FF2B5EF4-FFF2-40B4-BE49-F238E27FC236}">
                    <a16:creationId xmlns:a16="http://schemas.microsoft.com/office/drawing/2014/main" id="{3262C451-793B-484A-A992-DB07F73CDFE3}"/>
                  </a:ext>
                </a:extLst>
              </p:cNvPr>
              <p:cNvSpPr/>
              <p:nvPr/>
            </p:nvSpPr>
            <p:spPr>
              <a:xfrm>
                <a:off x="3209545" y="2011680"/>
                <a:ext cx="2880358" cy="2880358"/>
              </a:xfrm>
              <a:prstGeom prst="ellipse">
                <a:avLst/>
              </a:prstGeom>
              <a:gradFill flip="none" rotWithShape="1">
                <a:gsLst>
                  <a:gs pos="28000">
                    <a:srgbClr val="3BA77B"/>
                  </a:gs>
                  <a:gs pos="36000">
                    <a:srgbClr val="0060A8"/>
                  </a:gs>
                </a:gsLst>
                <a:lin ang="5400000" scaled="0"/>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Rechteck 14">
                <a:extLst>
                  <a:ext uri="{FF2B5EF4-FFF2-40B4-BE49-F238E27FC236}">
                    <a16:creationId xmlns:a16="http://schemas.microsoft.com/office/drawing/2014/main" id="{3FC9F066-E972-4A01-B987-4760E200880A}"/>
                  </a:ext>
                </a:extLst>
              </p:cNvPr>
              <p:cNvSpPr/>
              <p:nvPr/>
            </p:nvSpPr>
            <p:spPr>
              <a:xfrm>
                <a:off x="4419546" y="3419942"/>
                <a:ext cx="2387430" cy="722364"/>
              </a:xfrm>
              <a:prstGeom prst="rect">
                <a:avLst/>
              </a:prstGeom>
              <a:solidFill>
                <a:srgbClr val="006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Rechteck 15">
                <a:extLst>
                  <a:ext uri="{FF2B5EF4-FFF2-40B4-BE49-F238E27FC236}">
                    <a16:creationId xmlns:a16="http://schemas.microsoft.com/office/drawing/2014/main" id="{948E264F-33AE-4E49-9E86-346D1A05191B}"/>
                  </a:ext>
                </a:extLst>
              </p:cNvPr>
              <p:cNvSpPr/>
              <p:nvPr/>
            </p:nvSpPr>
            <p:spPr>
              <a:xfrm>
                <a:off x="2598345" y="2688880"/>
                <a:ext cx="4028789" cy="731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11" name="Textfeld 10">
              <a:extLst>
                <a:ext uri="{FF2B5EF4-FFF2-40B4-BE49-F238E27FC236}">
                  <a16:creationId xmlns:a16="http://schemas.microsoft.com/office/drawing/2014/main" id="{44CEF896-A39D-4375-9FF0-BE2947D3C2F8}"/>
                </a:ext>
              </a:extLst>
            </p:cNvPr>
            <p:cNvSpPr txBox="1"/>
            <p:nvPr/>
          </p:nvSpPr>
          <p:spPr>
            <a:xfrm>
              <a:off x="8671624" y="2203139"/>
              <a:ext cx="2189767" cy="1426801"/>
            </a:xfrm>
            <a:prstGeom prst="rect">
              <a:avLst/>
            </a:prstGeom>
            <a:noFill/>
          </p:spPr>
          <p:txBody>
            <a:bodyPr wrap="none" rtlCol="0">
              <a:spAutoFit/>
            </a:bodyPr>
            <a:lstStyle/>
            <a:p>
              <a:pPr>
                <a:lnSpc>
                  <a:spcPts val="3400"/>
                </a:lnSpc>
              </a:pPr>
              <a:r>
                <a:rPr lang="de-DE" sz="4000" dirty="0">
                  <a:solidFill>
                    <a:srgbClr val="0060A8"/>
                  </a:solidFill>
                </a:rPr>
                <a:t>european</a:t>
              </a:r>
            </a:p>
            <a:p>
              <a:pPr>
                <a:lnSpc>
                  <a:spcPts val="3400"/>
                </a:lnSpc>
              </a:pPr>
              <a:r>
                <a:rPr lang="de-DE" sz="4000" dirty="0">
                  <a:solidFill>
                    <a:srgbClr val="0060A8"/>
                  </a:solidFill>
                </a:rPr>
                <a:t>school</a:t>
              </a:r>
            </a:p>
            <a:p>
              <a:pPr>
                <a:lnSpc>
                  <a:spcPts val="3400"/>
                </a:lnSpc>
              </a:pPr>
              <a:r>
                <a:rPr lang="de-DE" sz="4000" dirty="0">
                  <a:solidFill>
                    <a:srgbClr val="0060A8"/>
                  </a:solidFill>
                </a:rPr>
                <a:t>saarland</a:t>
              </a:r>
            </a:p>
          </p:txBody>
        </p:sp>
      </p:grpSp>
      <p:pic>
        <p:nvPicPr>
          <p:cNvPr id="3" name="Grafik 2">
            <a:extLst>
              <a:ext uri="{FF2B5EF4-FFF2-40B4-BE49-F238E27FC236}">
                <a16:creationId xmlns:a16="http://schemas.microsoft.com/office/drawing/2014/main" id="{CA01AE3E-0982-47F5-BEB7-EF5F2C4C3AF0}"/>
              </a:ext>
            </a:extLst>
          </p:cNvPr>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234833" y="4705140"/>
            <a:ext cx="1308798" cy="1308798"/>
          </a:xfrm>
          <a:prstGeom prst="rect">
            <a:avLst/>
          </a:prstGeom>
        </p:spPr>
      </p:pic>
    </p:spTree>
    <p:extLst>
      <p:ext uri="{BB962C8B-B14F-4D97-AF65-F5344CB8AC3E}">
        <p14:creationId xmlns:p14="http://schemas.microsoft.com/office/powerpoint/2010/main" val="1332927706"/>
      </p:ext>
    </p:extLst>
  </p:cSld>
  <p:clrMapOvr>
    <a:masterClrMapping/>
  </p:clrMapOvr>
  <p:transition spd="med">
    <p:pull dir="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2" name="Text Box 22"/>
          <p:cNvSpPr txBox="1">
            <a:spLocks noChangeArrowheads="1"/>
          </p:cNvSpPr>
          <p:nvPr/>
        </p:nvSpPr>
        <p:spPr bwMode="auto">
          <a:xfrm>
            <a:off x="410354" y="215900"/>
            <a:ext cx="6035925" cy="52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20000"/>
              </a:spcBef>
              <a:buFont typeface="Arial" panose="020B0604020202020204" pitchFamily="34" charset="0"/>
              <a:buNone/>
            </a:pPr>
            <a:r>
              <a:rPr lang="de-DE" altLang="de-DE" sz="2800" b="1" dirty="0">
                <a:solidFill>
                  <a:schemeClr val="tx2"/>
                </a:solidFill>
                <a:latin typeface="Saar" panose="00000500000000000000" pitchFamily="2" charset="0"/>
              </a:rPr>
              <a:t>ESS - Europäische Schule Saarland</a:t>
            </a:r>
          </a:p>
        </p:txBody>
      </p:sp>
      <p:sp>
        <p:nvSpPr>
          <p:cNvPr id="14"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grpSp>
        <p:nvGrpSpPr>
          <p:cNvPr id="2" name="Gruppieren 1">
            <a:extLst>
              <a:ext uri="{FF2B5EF4-FFF2-40B4-BE49-F238E27FC236}">
                <a16:creationId xmlns:a16="http://schemas.microsoft.com/office/drawing/2014/main" id="{E70DCBB0-192B-4674-945B-FD0BBF35A69A}"/>
              </a:ext>
            </a:extLst>
          </p:cNvPr>
          <p:cNvGrpSpPr/>
          <p:nvPr/>
        </p:nvGrpSpPr>
        <p:grpSpPr>
          <a:xfrm>
            <a:off x="5729287" y="746125"/>
            <a:ext cx="2847975" cy="5232400"/>
            <a:chOff x="4672012" y="812800"/>
            <a:chExt cx="2847975" cy="5232400"/>
          </a:xfrm>
        </p:grpSpPr>
        <p:pic>
          <p:nvPicPr>
            <p:cNvPr id="18" name="Grafik 17">
              <a:extLst>
                <a:ext uri="{FF2B5EF4-FFF2-40B4-BE49-F238E27FC236}">
                  <a16:creationId xmlns:a16="http://schemas.microsoft.com/office/drawing/2014/main" id="{5E838AC7-75FE-4DFF-BE35-0D101642FD3D}"/>
                </a:ext>
              </a:extLst>
            </p:cNvPr>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20447144">
              <a:off x="4672012" y="812800"/>
              <a:ext cx="2473078" cy="2478185"/>
            </a:xfrm>
            <a:prstGeom prst="rect">
              <a:avLst/>
            </a:prstGeom>
          </p:spPr>
        </p:pic>
        <p:pic>
          <p:nvPicPr>
            <p:cNvPr id="19" name="Grafik 18">
              <a:extLst>
                <a:ext uri="{FF2B5EF4-FFF2-40B4-BE49-F238E27FC236}">
                  <a16:creationId xmlns:a16="http://schemas.microsoft.com/office/drawing/2014/main" id="{1BD18DAC-3BA3-4FA6-937B-473778A9283F}"/>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882725">
              <a:off x="5815345" y="3059606"/>
              <a:ext cx="1704642" cy="1708141"/>
            </a:xfrm>
            <a:prstGeom prst="rect">
              <a:avLst/>
            </a:prstGeom>
          </p:spPr>
        </p:pic>
        <p:pic>
          <p:nvPicPr>
            <p:cNvPr id="20" name="Grafik 19">
              <a:extLst>
                <a:ext uri="{FF2B5EF4-FFF2-40B4-BE49-F238E27FC236}">
                  <a16:creationId xmlns:a16="http://schemas.microsoft.com/office/drawing/2014/main" id="{8C9900B9-6AD0-4667-8D97-6146760426D3}"/>
                </a:ext>
              </a:extLst>
            </p:cNvPr>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1945243">
              <a:off x="5765634" y="4825389"/>
              <a:ext cx="1217069" cy="1219811"/>
            </a:xfrm>
            <a:prstGeom prst="rect">
              <a:avLst/>
            </a:prstGeom>
          </p:spPr>
        </p:pic>
      </p:grpSp>
      <p:sp>
        <p:nvSpPr>
          <p:cNvPr id="24" name="Text Box 4">
            <a:extLst>
              <a:ext uri="{FF2B5EF4-FFF2-40B4-BE49-F238E27FC236}">
                <a16:creationId xmlns:a16="http://schemas.microsoft.com/office/drawing/2014/main" id="{814DD135-2D12-4957-B757-EBE815133B0F}"/>
              </a:ext>
            </a:extLst>
          </p:cNvPr>
          <p:cNvSpPr txBox="1">
            <a:spLocks noChangeArrowheads="1"/>
          </p:cNvSpPr>
          <p:nvPr/>
        </p:nvSpPr>
        <p:spPr bwMode="auto">
          <a:xfrm>
            <a:off x="456086" y="905926"/>
            <a:ext cx="82772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600" dirty="0">
                <a:solidFill>
                  <a:schemeClr val="tx2"/>
                </a:solidFill>
                <a:latin typeface="Calibri" panose="020F0502020204030204" pitchFamily="34" charset="0"/>
                <a:cs typeface="Calibri" panose="020F0502020204030204" pitchFamily="34" charset="0"/>
              </a:rPr>
              <a:t>Die Europäische Schule Saarland</a:t>
            </a:r>
          </a:p>
        </p:txBody>
      </p:sp>
      <p:sp>
        <p:nvSpPr>
          <p:cNvPr id="3" name="Rechteck 2">
            <a:extLst>
              <a:ext uri="{FF2B5EF4-FFF2-40B4-BE49-F238E27FC236}">
                <a16:creationId xmlns:a16="http://schemas.microsoft.com/office/drawing/2014/main" id="{9E55D541-B56F-4E2F-8618-130875369576}"/>
              </a:ext>
            </a:extLst>
          </p:cNvPr>
          <p:cNvSpPr/>
          <p:nvPr/>
        </p:nvSpPr>
        <p:spPr>
          <a:xfrm>
            <a:off x="5694896" y="853777"/>
            <a:ext cx="3150890" cy="5801515"/>
          </a:xfrm>
          <a:prstGeom prst="rect">
            <a:avLst/>
          </a:prstGeom>
          <a:solidFill>
            <a:schemeClr val="bg1">
              <a:alpha val="49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endParaRPr lang="de-DE" sz="1500" dirty="0">
              <a:solidFill>
                <a:schemeClr val="tx1"/>
              </a:solidFill>
            </a:endParaRPr>
          </a:p>
        </p:txBody>
      </p:sp>
      <p:sp>
        <p:nvSpPr>
          <p:cNvPr id="25" name="Rectangle 5">
            <a:extLst>
              <a:ext uri="{FF2B5EF4-FFF2-40B4-BE49-F238E27FC236}">
                <a16:creationId xmlns:a16="http://schemas.microsoft.com/office/drawing/2014/main" id="{9E80BB47-55EA-4F5A-849C-73C04A129C94}"/>
              </a:ext>
            </a:extLst>
          </p:cNvPr>
          <p:cNvSpPr>
            <a:spLocks noChangeArrowheads="1"/>
          </p:cNvSpPr>
          <p:nvPr/>
        </p:nvSpPr>
        <p:spPr bwMode="auto">
          <a:xfrm>
            <a:off x="630357" y="1394669"/>
            <a:ext cx="814705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marL="285750" indent="-285750">
              <a:lnSpc>
                <a:spcPct val="90000"/>
              </a:lnSpc>
              <a:spcBef>
                <a:spcPct val="20000"/>
              </a:spcBef>
              <a:buFont typeface="Arial" panose="020B0604020202020204" pitchFamily="34" charset="0"/>
              <a:buChar char="•"/>
            </a:pPr>
            <a:r>
              <a:rPr lang="de-DE" altLang="de-DE" sz="1600" dirty="0">
                <a:solidFill>
                  <a:schemeClr val="tx2"/>
                </a:solidFill>
                <a:latin typeface="Calibri" panose="020F0502020204030204" pitchFamily="34" charset="0"/>
                <a:cs typeface="Calibri" panose="020F0502020204030204" pitchFamily="34" charset="0"/>
              </a:rPr>
              <a:t> ist eine öffentliche Schule </a:t>
            </a:r>
            <a:r>
              <a:rPr lang="de-DE" altLang="de-DE" sz="1600" b="1" dirty="0">
                <a:solidFill>
                  <a:schemeClr val="tx2"/>
                </a:solidFill>
                <a:latin typeface="Calibri" panose="020F0502020204030204" pitchFamily="34" charset="0"/>
                <a:cs typeface="Calibri" panose="020F0502020204030204" pitchFamily="34" charset="0"/>
              </a:rPr>
              <a:t>im gebundenen Ganztag.</a:t>
            </a:r>
            <a:endParaRPr lang="de-DE" altLang="de-DE" sz="1600" strike="sngStrike" dirty="0">
              <a:solidFill>
                <a:schemeClr val="tx2"/>
              </a:solidFill>
              <a:latin typeface="Calibri" panose="020F0502020204030204" pitchFamily="34" charset="0"/>
              <a:cs typeface="Calibri" panose="020F0502020204030204" pitchFamily="34" charset="0"/>
            </a:endParaRPr>
          </a:p>
        </p:txBody>
      </p:sp>
      <p:sp>
        <p:nvSpPr>
          <p:cNvPr id="26" name="Rectangle 5">
            <a:extLst>
              <a:ext uri="{FF2B5EF4-FFF2-40B4-BE49-F238E27FC236}">
                <a16:creationId xmlns:a16="http://schemas.microsoft.com/office/drawing/2014/main" id="{0EFB5E00-8A8C-4423-9D11-F8A3F1232870}"/>
              </a:ext>
            </a:extLst>
          </p:cNvPr>
          <p:cNvSpPr>
            <a:spLocks noChangeArrowheads="1"/>
          </p:cNvSpPr>
          <p:nvPr/>
        </p:nvSpPr>
        <p:spPr bwMode="auto">
          <a:xfrm>
            <a:off x="630357" y="2733877"/>
            <a:ext cx="8147050" cy="1027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nSpc>
                <a:spcPct val="90000"/>
              </a:lnSpc>
              <a:spcBef>
                <a:spcPct val="20000"/>
              </a:spcBef>
              <a:buFont typeface="Arial" panose="020B0604020202020204" pitchFamily="34" charset="0"/>
              <a:buChar char="•"/>
            </a:pPr>
            <a:r>
              <a:rPr lang="de-DE" altLang="de-DE" sz="1600" dirty="0">
                <a:solidFill>
                  <a:schemeClr val="tx2"/>
                </a:solidFill>
                <a:latin typeface="Calibri" panose="020F0502020204030204" pitchFamily="34" charset="0"/>
                <a:cs typeface="Calibri" panose="020F0502020204030204" pitchFamily="34" charset="0"/>
              </a:rPr>
              <a:t>umfasst die Klassenstufen </a:t>
            </a:r>
            <a:r>
              <a:rPr lang="de-DE" altLang="de-DE" sz="1600" b="1" dirty="0">
                <a:solidFill>
                  <a:schemeClr val="tx2"/>
                </a:solidFill>
                <a:latin typeface="Calibri" panose="020F0502020204030204" pitchFamily="34" charset="0"/>
                <a:cs typeface="Calibri" panose="020F0502020204030204" pitchFamily="34" charset="0"/>
              </a:rPr>
              <a:t>1 bis 5 (Primarbereich) und 6 bis 12 (Sekundarbereich)</a:t>
            </a:r>
            <a:r>
              <a:rPr lang="de-DE" altLang="de-DE" sz="1600" dirty="0">
                <a:solidFill>
                  <a:schemeClr val="tx2"/>
                </a:solidFill>
                <a:latin typeface="Calibri" panose="020F0502020204030204" pitchFamily="34" charset="0"/>
                <a:cs typeface="Calibri" panose="020F0502020204030204" pitchFamily="34" charset="0"/>
              </a:rPr>
              <a:t>. Nach der Klassenstufe 4 der saarländischen Grundschule ist ein Übergang in die Klassenstufe 5 möglich. </a:t>
            </a:r>
          </a:p>
          <a:p>
            <a:pPr>
              <a:lnSpc>
                <a:spcPct val="90000"/>
              </a:lnSpc>
              <a:spcBef>
                <a:spcPct val="20000"/>
              </a:spcBef>
              <a:buFont typeface="Arial" panose="020B0604020202020204" pitchFamily="34" charset="0"/>
              <a:buChar char="•"/>
            </a:pPr>
            <a:endParaRPr lang="de-DE" altLang="de-DE" sz="1600" dirty="0">
              <a:latin typeface="Calibri" panose="020F0502020204030204" pitchFamily="34" charset="0"/>
              <a:cs typeface="Calibri" panose="020F0502020204030204" pitchFamily="34" charset="0"/>
            </a:endParaRPr>
          </a:p>
        </p:txBody>
      </p:sp>
      <p:sp>
        <p:nvSpPr>
          <p:cNvPr id="28" name="Rectangle 5">
            <a:extLst>
              <a:ext uri="{FF2B5EF4-FFF2-40B4-BE49-F238E27FC236}">
                <a16:creationId xmlns:a16="http://schemas.microsoft.com/office/drawing/2014/main" id="{3DECF08C-49AB-4C9F-958A-1CB3EE9434F7}"/>
              </a:ext>
            </a:extLst>
          </p:cNvPr>
          <p:cNvSpPr>
            <a:spLocks noChangeArrowheads="1"/>
          </p:cNvSpPr>
          <p:nvPr/>
        </p:nvSpPr>
        <p:spPr bwMode="auto">
          <a:xfrm>
            <a:off x="630357" y="1833079"/>
            <a:ext cx="8147050"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nSpc>
                <a:spcPct val="90000"/>
              </a:lnSpc>
              <a:spcBef>
                <a:spcPct val="20000"/>
              </a:spcBef>
              <a:buFont typeface="Arial" panose="020B0604020202020204" pitchFamily="34" charset="0"/>
              <a:buChar char="•"/>
            </a:pPr>
            <a:r>
              <a:rPr lang="de-DE" altLang="de-DE" sz="1600" dirty="0">
                <a:solidFill>
                  <a:schemeClr val="tx2"/>
                </a:solidFill>
                <a:latin typeface="Calibri" panose="020F0502020204030204" pitchFamily="34" charset="0"/>
                <a:cs typeface="Calibri" panose="020F0502020204030204" pitchFamily="34" charset="0"/>
              </a:rPr>
              <a:t>führt zum </a:t>
            </a:r>
            <a:r>
              <a:rPr lang="de-DE" altLang="de-DE" sz="1600" b="1" dirty="0">
                <a:solidFill>
                  <a:schemeClr val="tx2"/>
                </a:solidFill>
                <a:latin typeface="Calibri" panose="020F0502020204030204" pitchFamily="34" charset="0"/>
                <a:cs typeface="Calibri" panose="020F0502020204030204" pitchFamily="34" charset="0"/>
              </a:rPr>
              <a:t>international anerkannten Europäischen Abitur </a:t>
            </a:r>
            <a:r>
              <a:rPr lang="de-DE" altLang="de-DE" sz="1600" dirty="0">
                <a:solidFill>
                  <a:schemeClr val="tx2"/>
                </a:solidFill>
                <a:latin typeface="Calibri" panose="020F0502020204030204" pitchFamily="34" charset="0"/>
                <a:cs typeface="Calibri" panose="020F0502020204030204" pitchFamily="34" charset="0"/>
              </a:rPr>
              <a:t>nach 12 Jahren („G8“), bietet sowohl den </a:t>
            </a:r>
            <a:r>
              <a:rPr lang="de-DE" altLang="de-DE" sz="1600" b="1" dirty="0">
                <a:solidFill>
                  <a:schemeClr val="tx2"/>
                </a:solidFill>
                <a:latin typeface="Calibri" panose="020F0502020204030204" pitchFamily="34" charset="0"/>
                <a:cs typeface="Calibri" panose="020F0502020204030204" pitchFamily="34" charset="0"/>
              </a:rPr>
              <a:t>Hauptschulabschluss </a:t>
            </a:r>
            <a:r>
              <a:rPr lang="de-DE" altLang="de-DE" sz="1600" dirty="0">
                <a:solidFill>
                  <a:schemeClr val="tx2"/>
                </a:solidFill>
                <a:latin typeface="Calibri" panose="020F0502020204030204" pitchFamily="34" charset="0"/>
                <a:cs typeface="Calibri" panose="020F0502020204030204" pitchFamily="34" charset="0"/>
              </a:rPr>
              <a:t>(nach Klassenstufe 9), als auch den </a:t>
            </a:r>
            <a:r>
              <a:rPr lang="de-DE" altLang="de-DE" sz="1600" b="1" dirty="0">
                <a:solidFill>
                  <a:schemeClr val="tx2"/>
                </a:solidFill>
                <a:latin typeface="Calibri" panose="020F0502020204030204" pitchFamily="34" charset="0"/>
                <a:cs typeface="Calibri" panose="020F0502020204030204" pitchFamily="34" charset="0"/>
              </a:rPr>
              <a:t>Mittleren Bildungsabschluss </a:t>
            </a:r>
            <a:r>
              <a:rPr lang="de-DE" altLang="de-DE" sz="1600" dirty="0">
                <a:solidFill>
                  <a:schemeClr val="tx2"/>
                </a:solidFill>
                <a:latin typeface="Calibri" panose="020F0502020204030204" pitchFamily="34" charset="0"/>
                <a:cs typeface="Calibri" panose="020F0502020204030204" pitchFamily="34" charset="0"/>
              </a:rPr>
              <a:t>(nach Klassenstufe 10) an. </a:t>
            </a:r>
          </a:p>
        </p:txBody>
      </p:sp>
      <p:sp>
        <p:nvSpPr>
          <p:cNvPr id="31" name="Rectangle 5">
            <a:extLst>
              <a:ext uri="{FF2B5EF4-FFF2-40B4-BE49-F238E27FC236}">
                <a16:creationId xmlns:a16="http://schemas.microsoft.com/office/drawing/2014/main" id="{F0ED3894-D60C-4881-B37D-301BF7CDD916}"/>
              </a:ext>
            </a:extLst>
          </p:cNvPr>
          <p:cNvSpPr>
            <a:spLocks noChangeArrowheads="1"/>
          </p:cNvSpPr>
          <p:nvPr/>
        </p:nvSpPr>
        <p:spPr bwMode="auto">
          <a:xfrm>
            <a:off x="630357" y="4457866"/>
            <a:ext cx="8147050"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marL="357188" indent="-357188">
              <a:lnSpc>
                <a:spcPct val="90000"/>
              </a:lnSpc>
              <a:spcBef>
                <a:spcPct val="20000"/>
              </a:spcBef>
              <a:buFont typeface="Arial" panose="020B0604020202020204" pitchFamily="34" charset="0"/>
              <a:buChar char="•"/>
            </a:pPr>
            <a:r>
              <a:rPr lang="de-DE" altLang="de-DE" sz="1600" dirty="0">
                <a:solidFill>
                  <a:schemeClr val="tx2"/>
                </a:solidFill>
                <a:latin typeface="Calibri" panose="020F0502020204030204" pitchFamily="34" charset="0"/>
                <a:cs typeface="Calibri" panose="020F0502020204030204" pitchFamily="34" charset="0"/>
              </a:rPr>
              <a:t>folgt als akkreditierte Europäische Schule den hohen Qualitätsstandards des Systems der Europäischen Schulen und hat u.a. </a:t>
            </a:r>
            <a:r>
              <a:rPr lang="de-DE" altLang="de-DE" sz="1600" b="1" dirty="0">
                <a:solidFill>
                  <a:schemeClr val="tx2"/>
                </a:solidFill>
                <a:latin typeface="Calibri" panose="020F0502020204030204" pitchFamily="34" charset="0"/>
                <a:cs typeface="Calibri" panose="020F0502020204030204" pitchFamily="34" charset="0"/>
              </a:rPr>
              <a:t>Schwerpunkte </a:t>
            </a:r>
            <a:r>
              <a:rPr lang="de-DE" altLang="de-DE" sz="1600" dirty="0">
                <a:solidFill>
                  <a:schemeClr val="tx2"/>
                </a:solidFill>
                <a:latin typeface="Calibri" panose="020F0502020204030204" pitchFamily="34" charset="0"/>
                <a:cs typeface="Calibri" panose="020F0502020204030204" pitchFamily="34" charset="0"/>
              </a:rPr>
              <a:t>in den Bereichen </a:t>
            </a:r>
            <a:r>
              <a:rPr lang="de-DE" altLang="de-DE" sz="1600" b="1" dirty="0">
                <a:solidFill>
                  <a:schemeClr val="tx2"/>
                </a:solidFill>
                <a:latin typeface="Calibri" panose="020F0502020204030204" pitchFamily="34" charset="0"/>
                <a:cs typeface="Calibri" panose="020F0502020204030204" pitchFamily="34" charset="0"/>
              </a:rPr>
              <a:t>Mehrsprachigkeit, Mathematik-Naturwissenschaften </a:t>
            </a:r>
            <a:r>
              <a:rPr lang="de-DE" altLang="de-DE" sz="1600" dirty="0">
                <a:solidFill>
                  <a:schemeClr val="tx2"/>
                </a:solidFill>
                <a:latin typeface="Calibri" panose="020F0502020204030204" pitchFamily="34" charset="0"/>
                <a:cs typeface="Calibri" panose="020F0502020204030204" pitchFamily="34" charset="0"/>
              </a:rPr>
              <a:t>und</a:t>
            </a:r>
            <a:r>
              <a:rPr lang="de-DE" altLang="de-DE" sz="1600" b="1" dirty="0">
                <a:solidFill>
                  <a:schemeClr val="tx2"/>
                </a:solidFill>
                <a:latin typeface="Calibri" panose="020F0502020204030204" pitchFamily="34" charset="0"/>
                <a:cs typeface="Calibri" panose="020F0502020204030204" pitchFamily="34" charset="0"/>
              </a:rPr>
              <a:t> Digitales Lernen.</a:t>
            </a:r>
            <a:endParaRPr lang="de-DE" altLang="de-DE" sz="1600" dirty="0">
              <a:solidFill>
                <a:schemeClr val="tx2"/>
              </a:solidFill>
              <a:latin typeface="Calibri" panose="020F0502020204030204" pitchFamily="34" charset="0"/>
              <a:cs typeface="Calibri" panose="020F0502020204030204" pitchFamily="34" charset="0"/>
            </a:endParaRPr>
          </a:p>
        </p:txBody>
      </p:sp>
      <p:sp>
        <p:nvSpPr>
          <p:cNvPr id="22" name="Rectangle 5">
            <a:extLst>
              <a:ext uri="{FF2B5EF4-FFF2-40B4-BE49-F238E27FC236}">
                <a16:creationId xmlns:a16="http://schemas.microsoft.com/office/drawing/2014/main" id="{C599DB77-30F1-4169-9949-FDC1546E937D}"/>
              </a:ext>
            </a:extLst>
          </p:cNvPr>
          <p:cNvSpPr>
            <a:spLocks noChangeArrowheads="1"/>
          </p:cNvSpPr>
          <p:nvPr/>
        </p:nvSpPr>
        <p:spPr bwMode="auto">
          <a:xfrm>
            <a:off x="630357" y="3478810"/>
            <a:ext cx="8147050"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nSpc>
                <a:spcPct val="90000"/>
              </a:lnSpc>
              <a:spcBef>
                <a:spcPct val="20000"/>
              </a:spcBef>
              <a:buFont typeface="Arial" panose="020B0604020202020204" pitchFamily="34" charset="0"/>
              <a:buChar char="•"/>
            </a:pPr>
            <a:r>
              <a:rPr lang="de-DE" altLang="de-DE" sz="1600" dirty="0">
                <a:solidFill>
                  <a:schemeClr val="tx2"/>
                </a:solidFill>
                <a:latin typeface="Calibri" panose="020F0502020204030204" pitchFamily="34" charset="0"/>
                <a:cs typeface="Calibri" panose="020F0502020204030204" pitchFamily="34" charset="0"/>
              </a:rPr>
              <a:t>gliedert sich in eine </a:t>
            </a:r>
            <a:r>
              <a:rPr lang="de-DE" altLang="de-DE" sz="1600" b="1" dirty="0">
                <a:solidFill>
                  <a:schemeClr val="tx2"/>
                </a:solidFill>
                <a:latin typeface="Calibri" panose="020F0502020204030204" pitchFamily="34" charset="0"/>
                <a:cs typeface="Calibri" panose="020F0502020204030204" pitchFamily="34" charset="0"/>
              </a:rPr>
              <a:t>deutschsprachige</a:t>
            </a:r>
            <a:r>
              <a:rPr lang="de-DE" altLang="de-DE" sz="1600" dirty="0">
                <a:solidFill>
                  <a:schemeClr val="tx2"/>
                </a:solidFill>
                <a:latin typeface="Calibri" panose="020F0502020204030204" pitchFamily="34" charset="0"/>
                <a:cs typeface="Calibri" panose="020F0502020204030204" pitchFamily="34" charset="0"/>
              </a:rPr>
              <a:t> und eine </a:t>
            </a:r>
            <a:r>
              <a:rPr lang="de-DE" altLang="de-DE" sz="1600" b="1" dirty="0">
                <a:solidFill>
                  <a:schemeClr val="tx2"/>
                </a:solidFill>
                <a:latin typeface="Calibri" panose="020F0502020204030204" pitchFamily="34" charset="0"/>
                <a:cs typeface="Calibri" panose="020F0502020204030204" pitchFamily="34" charset="0"/>
              </a:rPr>
              <a:t>englischsprachige</a:t>
            </a:r>
            <a:r>
              <a:rPr lang="de-DE" altLang="de-DE" sz="1600" dirty="0">
                <a:solidFill>
                  <a:schemeClr val="tx2"/>
                </a:solidFill>
                <a:latin typeface="Calibri" panose="020F0502020204030204" pitchFamily="34" charset="0"/>
                <a:cs typeface="Calibri" panose="020F0502020204030204" pitchFamily="34" charset="0"/>
              </a:rPr>
              <a:t> </a:t>
            </a:r>
            <a:r>
              <a:rPr lang="de-DE" altLang="de-DE" sz="1600" b="1" dirty="0">
                <a:solidFill>
                  <a:schemeClr val="tx2"/>
                </a:solidFill>
                <a:latin typeface="Calibri" panose="020F0502020204030204" pitchFamily="34" charset="0"/>
                <a:cs typeface="Calibri" panose="020F0502020204030204" pitchFamily="34" charset="0"/>
              </a:rPr>
              <a:t>Sektion</a:t>
            </a:r>
            <a:r>
              <a:rPr lang="de-DE" altLang="de-DE" sz="1600" dirty="0">
                <a:solidFill>
                  <a:schemeClr val="tx2"/>
                </a:solidFill>
                <a:latin typeface="Calibri" panose="020F0502020204030204" pitchFamily="34" charset="0"/>
                <a:cs typeface="Calibri" panose="020F0502020204030204" pitchFamily="34" charset="0"/>
              </a:rPr>
              <a:t>. Die Zuordnung zur Sektion erfolgt in Abhängigkeit von der Muttersprache oder dominanten Sprache des Kindes. </a:t>
            </a:r>
          </a:p>
        </p:txBody>
      </p:sp>
    </p:spTree>
    <p:extLst>
      <p:ext uri="{BB962C8B-B14F-4D97-AF65-F5344CB8AC3E}">
        <p14:creationId xmlns:p14="http://schemas.microsoft.com/office/powerpoint/2010/main" val="1982436046"/>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1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1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10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10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10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8" grpId="0"/>
      <p:bldP spid="31" grpId="0"/>
      <p:bldP spid="2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2" name="Text Box 22"/>
          <p:cNvSpPr txBox="1">
            <a:spLocks noChangeArrowheads="1"/>
          </p:cNvSpPr>
          <p:nvPr/>
        </p:nvSpPr>
        <p:spPr bwMode="auto">
          <a:xfrm>
            <a:off x="410354" y="215900"/>
            <a:ext cx="6035925" cy="52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20000"/>
              </a:spcBef>
              <a:buFont typeface="Arial" panose="020B0604020202020204" pitchFamily="34" charset="0"/>
              <a:buNone/>
            </a:pPr>
            <a:r>
              <a:rPr lang="de-DE" altLang="de-DE" sz="2800" b="1" dirty="0">
                <a:solidFill>
                  <a:schemeClr val="tx2"/>
                </a:solidFill>
                <a:latin typeface="Saar" panose="00000500000000000000" pitchFamily="2" charset="0"/>
              </a:rPr>
              <a:t>ESS - Europäische Schule Saarland</a:t>
            </a:r>
          </a:p>
        </p:txBody>
      </p:sp>
      <p:sp>
        <p:nvSpPr>
          <p:cNvPr id="14"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grpSp>
        <p:nvGrpSpPr>
          <p:cNvPr id="2" name="Gruppieren 1">
            <a:extLst>
              <a:ext uri="{FF2B5EF4-FFF2-40B4-BE49-F238E27FC236}">
                <a16:creationId xmlns:a16="http://schemas.microsoft.com/office/drawing/2014/main" id="{E70DCBB0-192B-4674-945B-FD0BBF35A69A}"/>
              </a:ext>
            </a:extLst>
          </p:cNvPr>
          <p:cNvGrpSpPr/>
          <p:nvPr/>
        </p:nvGrpSpPr>
        <p:grpSpPr>
          <a:xfrm>
            <a:off x="5729287" y="746125"/>
            <a:ext cx="2847975" cy="5232400"/>
            <a:chOff x="4672012" y="812800"/>
            <a:chExt cx="2847975" cy="5232400"/>
          </a:xfrm>
        </p:grpSpPr>
        <p:pic>
          <p:nvPicPr>
            <p:cNvPr id="18" name="Grafik 17">
              <a:extLst>
                <a:ext uri="{FF2B5EF4-FFF2-40B4-BE49-F238E27FC236}">
                  <a16:creationId xmlns:a16="http://schemas.microsoft.com/office/drawing/2014/main" id="{5E838AC7-75FE-4DFF-BE35-0D101642FD3D}"/>
                </a:ext>
              </a:extLst>
            </p:cNvPr>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20447144">
              <a:off x="4672012" y="812800"/>
              <a:ext cx="2473078" cy="2478185"/>
            </a:xfrm>
            <a:prstGeom prst="rect">
              <a:avLst/>
            </a:prstGeom>
          </p:spPr>
        </p:pic>
        <p:pic>
          <p:nvPicPr>
            <p:cNvPr id="19" name="Grafik 18">
              <a:extLst>
                <a:ext uri="{FF2B5EF4-FFF2-40B4-BE49-F238E27FC236}">
                  <a16:creationId xmlns:a16="http://schemas.microsoft.com/office/drawing/2014/main" id="{1BD18DAC-3BA3-4FA6-937B-473778A9283F}"/>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882725">
              <a:off x="5815345" y="3059606"/>
              <a:ext cx="1704642" cy="1708141"/>
            </a:xfrm>
            <a:prstGeom prst="rect">
              <a:avLst/>
            </a:prstGeom>
          </p:spPr>
        </p:pic>
        <p:pic>
          <p:nvPicPr>
            <p:cNvPr id="20" name="Grafik 19">
              <a:extLst>
                <a:ext uri="{FF2B5EF4-FFF2-40B4-BE49-F238E27FC236}">
                  <a16:creationId xmlns:a16="http://schemas.microsoft.com/office/drawing/2014/main" id="{8C9900B9-6AD0-4667-8D97-6146760426D3}"/>
                </a:ext>
              </a:extLst>
            </p:cNvPr>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1945243">
              <a:off x="5765634" y="4825389"/>
              <a:ext cx="1217069" cy="1219811"/>
            </a:xfrm>
            <a:prstGeom prst="rect">
              <a:avLst/>
            </a:prstGeom>
          </p:spPr>
        </p:pic>
      </p:grpSp>
      <p:sp>
        <p:nvSpPr>
          <p:cNvPr id="3" name="Rechteck 2">
            <a:extLst>
              <a:ext uri="{FF2B5EF4-FFF2-40B4-BE49-F238E27FC236}">
                <a16:creationId xmlns:a16="http://schemas.microsoft.com/office/drawing/2014/main" id="{9E55D541-B56F-4E2F-8618-130875369576}"/>
              </a:ext>
            </a:extLst>
          </p:cNvPr>
          <p:cNvSpPr/>
          <p:nvPr/>
        </p:nvSpPr>
        <p:spPr>
          <a:xfrm>
            <a:off x="5694896" y="853777"/>
            <a:ext cx="3150890" cy="5801515"/>
          </a:xfrm>
          <a:prstGeom prst="rect">
            <a:avLst/>
          </a:prstGeom>
          <a:solidFill>
            <a:schemeClr val="bg1">
              <a:alpha val="49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endParaRPr lang="de-DE" sz="1500" dirty="0">
              <a:solidFill>
                <a:schemeClr val="tx1"/>
              </a:solidFill>
            </a:endParaRPr>
          </a:p>
        </p:txBody>
      </p:sp>
      <p:sp>
        <p:nvSpPr>
          <p:cNvPr id="24" name="Text Box 4">
            <a:extLst>
              <a:ext uri="{FF2B5EF4-FFF2-40B4-BE49-F238E27FC236}">
                <a16:creationId xmlns:a16="http://schemas.microsoft.com/office/drawing/2014/main" id="{814DD135-2D12-4957-B757-EBE815133B0F}"/>
              </a:ext>
            </a:extLst>
          </p:cNvPr>
          <p:cNvSpPr txBox="1">
            <a:spLocks noChangeArrowheads="1"/>
          </p:cNvSpPr>
          <p:nvPr/>
        </p:nvSpPr>
        <p:spPr bwMode="auto">
          <a:xfrm>
            <a:off x="488996" y="2950050"/>
            <a:ext cx="7850672" cy="612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endParaRPr lang="de-DE" altLang="de-DE" sz="1600" dirty="0">
              <a:latin typeface="Calibri" panose="020F0502020204030204" pitchFamily="34" charset="0"/>
              <a:cs typeface="Calibri" panose="020F0502020204030204" pitchFamily="34" charset="0"/>
            </a:endParaRPr>
          </a:p>
          <a:p>
            <a:pPr>
              <a:lnSpc>
                <a:spcPct val="100000"/>
              </a:lnSpc>
            </a:pPr>
            <a:endParaRPr lang="de-DE" sz="1600" dirty="0">
              <a:latin typeface="Calibri" panose="020F0502020204030204" pitchFamily="34" charset="0"/>
              <a:cs typeface="Calibri" panose="020F0502020204030204" pitchFamily="34" charset="0"/>
            </a:endParaRPr>
          </a:p>
          <a:p>
            <a:pPr>
              <a:lnSpc>
                <a:spcPct val="100000"/>
              </a:lnSpc>
            </a:pPr>
            <a:r>
              <a:rPr lang="de-DE" sz="1600" dirty="0">
                <a:solidFill>
                  <a:schemeClr val="tx2"/>
                </a:solidFill>
                <a:latin typeface="Calibri" panose="020F0502020204030204" pitchFamily="34" charset="0"/>
                <a:cs typeface="Calibri" panose="020F0502020204030204" pitchFamily="34" charset="0"/>
              </a:rPr>
              <a:t>Förderung von Mehrsprachigkeit:</a:t>
            </a:r>
          </a:p>
          <a:p>
            <a:pPr>
              <a:lnSpc>
                <a:spcPct val="100000"/>
              </a:lnSpc>
            </a:pPr>
            <a:endParaRPr lang="de-DE" sz="1600" dirty="0">
              <a:latin typeface="Calibri" panose="020F0502020204030204" pitchFamily="34" charset="0"/>
              <a:cs typeface="Calibri" panose="020F0502020204030204" pitchFamily="34" charset="0"/>
            </a:endParaRPr>
          </a:p>
          <a:p>
            <a:pPr marL="285750" lvl="0" indent="-285750">
              <a:lnSpc>
                <a:spcPct val="100000"/>
              </a:lnSpc>
              <a:spcBef>
                <a:spcPts val="600"/>
              </a:spcBef>
              <a:buFont typeface="Arial" panose="020B0604020202020204" pitchFamily="34" charset="0"/>
              <a:buChar char="•"/>
            </a:pPr>
            <a:r>
              <a:rPr lang="de-DE" sz="1600" b="1" dirty="0">
                <a:solidFill>
                  <a:schemeClr val="tx2"/>
                </a:solidFill>
                <a:latin typeface="Calibri" panose="020F0502020204030204" pitchFamily="34" charset="0"/>
                <a:cs typeface="Calibri" panose="020F0502020204030204" pitchFamily="34" charset="0"/>
              </a:rPr>
              <a:t>Kernfächer</a:t>
            </a:r>
            <a:r>
              <a:rPr lang="de-DE" sz="1600" dirty="0">
                <a:solidFill>
                  <a:schemeClr val="tx2"/>
                </a:solidFill>
                <a:latin typeface="Calibri" panose="020F0502020204030204" pitchFamily="34" charset="0"/>
                <a:cs typeface="Calibri" panose="020F0502020204030204" pitchFamily="34" charset="0"/>
              </a:rPr>
              <a:t> durchgehend in der </a:t>
            </a:r>
            <a:r>
              <a:rPr lang="de-DE" sz="1600" b="1" dirty="0">
                <a:solidFill>
                  <a:schemeClr val="tx2"/>
                </a:solidFill>
                <a:latin typeface="Calibri" panose="020F0502020204030204" pitchFamily="34" charset="0"/>
                <a:cs typeface="Calibri" panose="020F0502020204030204" pitchFamily="34" charset="0"/>
              </a:rPr>
              <a:t>Sektionssprache </a:t>
            </a:r>
            <a:r>
              <a:rPr lang="de-DE" sz="1600" dirty="0">
                <a:solidFill>
                  <a:schemeClr val="tx2"/>
                </a:solidFill>
                <a:latin typeface="Calibri" panose="020F0502020204030204" pitchFamily="34" charset="0"/>
                <a:cs typeface="Calibri" panose="020F0502020204030204" pitchFamily="34" charset="0"/>
              </a:rPr>
              <a:t>(Deutsch oder Englisch)</a:t>
            </a:r>
          </a:p>
          <a:p>
            <a:pPr marL="285750" lvl="0" indent="-285750">
              <a:lnSpc>
                <a:spcPct val="100000"/>
              </a:lnSpc>
              <a:spcBef>
                <a:spcPts val="600"/>
              </a:spcBef>
              <a:buFont typeface="Arial" panose="020B0604020202020204" pitchFamily="34" charset="0"/>
              <a:buChar char="•"/>
            </a:pPr>
            <a:r>
              <a:rPr lang="de-DE" sz="1600" b="1" dirty="0">
                <a:solidFill>
                  <a:schemeClr val="tx2"/>
                </a:solidFill>
                <a:latin typeface="Calibri" panose="020F0502020204030204" pitchFamily="34" charset="0"/>
                <a:cs typeface="Calibri" panose="020F0502020204030204" pitchFamily="34" charset="0"/>
              </a:rPr>
              <a:t>Muttersprache </a:t>
            </a:r>
            <a:r>
              <a:rPr lang="de-DE" sz="1600" dirty="0">
                <a:solidFill>
                  <a:schemeClr val="tx2"/>
                </a:solidFill>
                <a:latin typeface="Calibri" panose="020F0502020204030204" pitchFamily="34" charset="0"/>
                <a:cs typeface="Calibri" panose="020F0502020204030204" pitchFamily="34" charset="0"/>
              </a:rPr>
              <a:t>mit 9 Wochenstunden</a:t>
            </a:r>
          </a:p>
          <a:p>
            <a:pPr marL="285750" lvl="0" indent="-285750">
              <a:lnSpc>
                <a:spcPct val="100000"/>
              </a:lnSpc>
              <a:spcBef>
                <a:spcPts val="600"/>
              </a:spcBef>
              <a:buFont typeface="Arial" panose="020B0604020202020204" pitchFamily="34" charset="0"/>
              <a:buChar char="•"/>
            </a:pPr>
            <a:r>
              <a:rPr lang="de-DE" sz="1600" b="1" dirty="0">
                <a:solidFill>
                  <a:schemeClr val="tx2"/>
                </a:solidFill>
                <a:latin typeface="Calibri" panose="020F0502020204030204" pitchFamily="34" charset="0"/>
                <a:cs typeface="Calibri" panose="020F0502020204030204" pitchFamily="34" charset="0"/>
              </a:rPr>
              <a:t>1. Fremdsprache </a:t>
            </a:r>
            <a:r>
              <a:rPr lang="de-DE" sz="1600" dirty="0">
                <a:solidFill>
                  <a:schemeClr val="tx2"/>
                </a:solidFill>
                <a:latin typeface="Calibri" panose="020F0502020204030204" pitchFamily="34" charset="0"/>
                <a:cs typeface="Calibri" panose="020F0502020204030204" pitchFamily="34" charset="0"/>
              </a:rPr>
              <a:t>ab Klasse 1 (für deutschsprachige Kinder: Englisch oder Französisch)</a:t>
            </a:r>
          </a:p>
          <a:p>
            <a:pPr marL="285750" lvl="0" indent="-285750">
              <a:lnSpc>
                <a:spcPct val="100000"/>
              </a:lnSpc>
              <a:spcBef>
                <a:spcPts val="600"/>
              </a:spcBef>
              <a:buFont typeface="Arial" panose="020B0604020202020204" pitchFamily="34" charset="0"/>
              <a:buChar char="•"/>
            </a:pPr>
            <a:r>
              <a:rPr lang="de-DE" sz="1600" dirty="0">
                <a:solidFill>
                  <a:schemeClr val="tx2"/>
                </a:solidFill>
                <a:latin typeface="Calibri" panose="020F0502020204030204" pitchFamily="34" charset="0"/>
                <a:cs typeface="Calibri" panose="020F0502020204030204" pitchFamily="34" charset="0"/>
              </a:rPr>
              <a:t>Intensivförderung in der </a:t>
            </a:r>
            <a:r>
              <a:rPr lang="de-DE" sz="1600" b="1" dirty="0">
                <a:solidFill>
                  <a:schemeClr val="tx2"/>
                </a:solidFill>
                <a:latin typeface="Calibri" panose="020F0502020204030204" pitchFamily="34" charset="0"/>
                <a:cs typeface="Calibri" panose="020F0502020204030204" pitchFamily="34" charset="0"/>
              </a:rPr>
              <a:t>1. Fremdsprache </a:t>
            </a:r>
            <a:r>
              <a:rPr lang="de-DE" sz="1600" dirty="0">
                <a:solidFill>
                  <a:schemeClr val="tx2"/>
                </a:solidFill>
                <a:latin typeface="Calibri" panose="020F0502020204030204" pitchFamily="34" charset="0"/>
                <a:cs typeface="Calibri" panose="020F0502020204030204" pitchFamily="34" charset="0"/>
              </a:rPr>
              <a:t>für Kinder, die nach Klassenstufe 4 der saarländischen Grundschule in die Klassenstufe 5 der ESS wechseln</a:t>
            </a:r>
          </a:p>
          <a:p>
            <a:pPr marL="285750" lvl="0" indent="-285750">
              <a:lnSpc>
                <a:spcPct val="100000"/>
              </a:lnSpc>
              <a:spcBef>
                <a:spcPts val="600"/>
              </a:spcBef>
              <a:buFont typeface="Arial" panose="020B0604020202020204" pitchFamily="34" charset="0"/>
              <a:buChar char="•"/>
            </a:pPr>
            <a:r>
              <a:rPr lang="de-DE" sz="1600" dirty="0">
                <a:solidFill>
                  <a:schemeClr val="tx2"/>
                </a:solidFill>
                <a:latin typeface="Calibri" panose="020F0502020204030204" pitchFamily="34" charset="0"/>
                <a:cs typeface="Calibri" panose="020F0502020204030204" pitchFamily="34" charset="0"/>
              </a:rPr>
              <a:t>Unterricht in einzelnen </a:t>
            </a:r>
            <a:r>
              <a:rPr lang="de-DE" sz="1600" b="1" dirty="0">
                <a:solidFill>
                  <a:schemeClr val="tx2"/>
                </a:solidFill>
                <a:latin typeface="Calibri" panose="020F0502020204030204" pitchFamily="34" charset="0"/>
                <a:cs typeface="Calibri" panose="020F0502020204030204" pitchFamily="34" charset="0"/>
              </a:rPr>
              <a:t>Nebenfächern </a:t>
            </a:r>
            <a:r>
              <a:rPr lang="de-DE" sz="1600" dirty="0">
                <a:solidFill>
                  <a:schemeClr val="tx2"/>
                </a:solidFill>
                <a:latin typeface="Calibri" panose="020F0502020204030204" pitchFamily="34" charset="0"/>
                <a:cs typeface="Calibri" panose="020F0502020204030204" pitchFamily="34" charset="0"/>
              </a:rPr>
              <a:t>(Europäische Stunden, Musik, Kunst, Sport) in der </a:t>
            </a:r>
            <a:r>
              <a:rPr lang="de-DE" sz="1600" b="1" dirty="0">
                <a:solidFill>
                  <a:schemeClr val="tx2"/>
                </a:solidFill>
                <a:latin typeface="Calibri" panose="020F0502020204030204" pitchFamily="34" charset="0"/>
                <a:cs typeface="Calibri" panose="020F0502020204030204" pitchFamily="34" charset="0"/>
              </a:rPr>
              <a:t>1. Fremdsprache</a:t>
            </a:r>
            <a:endParaRPr lang="de-DE" sz="1600" dirty="0">
              <a:solidFill>
                <a:schemeClr val="tx2"/>
              </a:solidFill>
              <a:latin typeface="Calibri" panose="020F0502020204030204" pitchFamily="34" charset="0"/>
              <a:cs typeface="Calibri" panose="020F0502020204030204" pitchFamily="34" charset="0"/>
            </a:endParaRPr>
          </a:p>
          <a:p>
            <a:pPr marL="285750" lvl="0" indent="-285750">
              <a:lnSpc>
                <a:spcPct val="100000"/>
              </a:lnSpc>
              <a:spcBef>
                <a:spcPts val="600"/>
              </a:spcBef>
              <a:buFont typeface="Arial" panose="020B0604020202020204" pitchFamily="34" charset="0"/>
              <a:buChar char="•"/>
            </a:pPr>
            <a:r>
              <a:rPr lang="de-DE" sz="1600" dirty="0">
                <a:solidFill>
                  <a:schemeClr val="tx2"/>
                </a:solidFill>
                <a:latin typeface="Calibri" panose="020F0502020204030204" pitchFamily="34" charset="0"/>
                <a:cs typeface="Calibri" panose="020F0502020204030204" pitchFamily="34" charset="0"/>
              </a:rPr>
              <a:t>Unterricht</a:t>
            </a:r>
            <a:r>
              <a:rPr lang="de-DE" sz="1600" b="1" dirty="0">
                <a:solidFill>
                  <a:schemeClr val="tx2"/>
                </a:solidFill>
                <a:latin typeface="Calibri" panose="020F0502020204030204" pitchFamily="34" charset="0"/>
                <a:cs typeface="Calibri" panose="020F0502020204030204" pitchFamily="34" charset="0"/>
              </a:rPr>
              <a:t> </a:t>
            </a:r>
            <a:r>
              <a:rPr lang="de-DE" sz="1600" dirty="0">
                <a:solidFill>
                  <a:schemeClr val="tx2"/>
                </a:solidFill>
                <a:latin typeface="Calibri" panose="020F0502020204030204" pitchFamily="34" charset="0"/>
                <a:cs typeface="Calibri" panose="020F0502020204030204" pitchFamily="34" charset="0"/>
              </a:rPr>
              <a:t>ab Klassenstufe 8 in den </a:t>
            </a:r>
            <a:r>
              <a:rPr lang="de-DE" sz="1600" b="1" dirty="0">
                <a:solidFill>
                  <a:schemeClr val="tx2"/>
                </a:solidFill>
                <a:latin typeface="Calibri" panose="020F0502020204030204" pitchFamily="34" charset="0"/>
                <a:cs typeface="Calibri" panose="020F0502020204030204" pitchFamily="34" charset="0"/>
              </a:rPr>
              <a:t>Humanwissenschaften </a:t>
            </a:r>
            <a:r>
              <a:rPr lang="de-DE" sz="1600" dirty="0">
                <a:solidFill>
                  <a:schemeClr val="tx2"/>
                </a:solidFill>
                <a:latin typeface="Calibri" panose="020F0502020204030204" pitchFamily="34" charset="0"/>
                <a:cs typeface="Calibri" panose="020F0502020204030204" pitchFamily="34" charset="0"/>
              </a:rPr>
              <a:t>in der </a:t>
            </a:r>
            <a:r>
              <a:rPr lang="de-DE" sz="1600" b="1" dirty="0">
                <a:solidFill>
                  <a:schemeClr val="tx2"/>
                </a:solidFill>
                <a:latin typeface="Calibri" panose="020F0502020204030204" pitchFamily="34" charset="0"/>
                <a:cs typeface="Calibri" panose="020F0502020204030204" pitchFamily="34" charset="0"/>
              </a:rPr>
              <a:t>1. Fremdsprache</a:t>
            </a:r>
            <a:endParaRPr lang="de-DE" sz="1600" dirty="0">
              <a:solidFill>
                <a:schemeClr val="tx2"/>
              </a:solidFill>
              <a:latin typeface="Calibri" panose="020F0502020204030204" pitchFamily="34" charset="0"/>
              <a:cs typeface="Calibri" panose="020F0502020204030204" pitchFamily="34" charset="0"/>
            </a:endParaRPr>
          </a:p>
          <a:p>
            <a:pPr marL="285750" indent="-285750">
              <a:spcBef>
                <a:spcPts val="600"/>
              </a:spcBef>
              <a:buFont typeface="Arial" panose="020B0604020202020204" pitchFamily="34" charset="0"/>
              <a:buChar char="•"/>
            </a:pPr>
            <a:r>
              <a:rPr lang="de-DE" sz="1600" b="1" dirty="0">
                <a:solidFill>
                  <a:schemeClr val="tx2"/>
                </a:solidFill>
                <a:latin typeface="Calibri" panose="020F0502020204030204" pitchFamily="34" charset="0"/>
                <a:cs typeface="Calibri" panose="020F0502020204030204" pitchFamily="34" charset="0"/>
              </a:rPr>
              <a:t>2. Fremdsprache </a:t>
            </a:r>
            <a:r>
              <a:rPr lang="de-DE" sz="1600" dirty="0">
                <a:solidFill>
                  <a:schemeClr val="tx2"/>
                </a:solidFill>
                <a:latin typeface="Calibri" panose="020F0502020204030204" pitchFamily="34" charset="0"/>
                <a:cs typeface="Calibri" panose="020F0502020204030204" pitchFamily="34" charset="0"/>
              </a:rPr>
              <a:t>ab Klassenstufe 6 (für deutschsprachige Kinder Wahl zwischen Französisch bzw. Englisch sowie Spanisch oder Italienisch)</a:t>
            </a:r>
          </a:p>
          <a:p>
            <a:pPr marL="285750" indent="-285750">
              <a:spcBef>
                <a:spcPts val="600"/>
              </a:spcBef>
              <a:buFont typeface="Arial" panose="020B0604020202020204" pitchFamily="34" charset="0"/>
              <a:buChar char="•"/>
            </a:pPr>
            <a:r>
              <a:rPr lang="de-DE" sz="1600" dirty="0">
                <a:solidFill>
                  <a:schemeClr val="tx2"/>
                </a:solidFill>
                <a:latin typeface="Calibri" panose="020F0502020204030204" pitchFamily="34" charset="0"/>
                <a:cs typeface="Calibri" panose="020F0502020204030204" pitchFamily="34" charset="0"/>
              </a:rPr>
              <a:t>Belegung von bis zu vier Fremdsprachen bis zum Abitur möglich</a:t>
            </a:r>
          </a:p>
          <a:p>
            <a:pPr marL="285750" indent="-285750">
              <a:spcBef>
                <a:spcPts val="600"/>
              </a:spcBef>
              <a:buFont typeface="Arial" panose="020B0604020202020204" pitchFamily="34" charset="0"/>
              <a:buChar char="•"/>
            </a:pPr>
            <a:r>
              <a:rPr lang="de-DE" sz="1600" dirty="0">
                <a:solidFill>
                  <a:schemeClr val="tx2"/>
                </a:solidFill>
                <a:latin typeface="Calibri" panose="020F0502020204030204" pitchFamily="34" charset="0"/>
                <a:cs typeface="Calibri" panose="020F0502020204030204" pitchFamily="34" charset="0"/>
              </a:rPr>
              <a:t>Europäisches Abitur mit mindestens zwei Prüfungsfächern in der </a:t>
            </a:r>
            <a:r>
              <a:rPr lang="de-DE" sz="1600" b="1" dirty="0">
                <a:solidFill>
                  <a:schemeClr val="tx2"/>
                </a:solidFill>
                <a:latin typeface="Calibri" panose="020F0502020204030204" pitchFamily="34" charset="0"/>
                <a:cs typeface="Calibri" panose="020F0502020204030204" pitchFamily="34" charset="0"/>
              </a:rPr>
              <a:t>1. Fremdsprache</a:t>
            </a:r>
          </a:p>
          <a:p>
            <a:pPr marL="285750" indent="-285750">
              <a:buFont typeface="Arial" panose="020B0604020202020204" pitchFamily="34" charset="0"/>
              <a:buChar char="•"/>
            </a:pPr>
            <a:endParaRPr lang="de-DE" sz="1600" dirty="0">
              <a:latin typeface="Calibri" panose="020F0502020204030204" pitchFamily="34" charset="0"/>
              <a:cs typeface="Calibri" panose="020F0502020204030204" pitchFamily="34" charset="0"/>
            </a:endParaRPr>
          </a:p>
          <a:p>
            <a:pPr>
              <a:lnSpc>
                <a:spcPct val="100000"/>
              </a:lnSpc>
            </a:pPr>
            <a:endParaRPr lang="de-DE" sz="1600" dirty="0">
              <a:latin typeface="Calibri" panose="020F0502020204030204" pitchFamily="34" charset="0"/>
              <a:cs typeface="Calibri" panose="020F0502020204030204" pitchFamily="34" charset="0"/>
            </a:endParaRPr>
          </a:p>
          <a:p>
            <a:pPr lvl="0">
              <a:lnSpc>
                <a:spcPct val="100000"/>
              </a:lnSpc>
            </a:pPr>
            <a:endParaRPr lang="de-DE" sz="1600" dirty="0">
              <a:latin typeface="Calibri" panose="020F0502020204030204" pitchFamily="34" charset="0"/>
              <a:cs typeface="Calibri" panose="020F0502020204030204" pitchFamily="34" charset="0"/>
            </a:endParaRPr>
          </a:p>
          <a:p>
            <a:pPr eaLnBrk="1" hangingPunct="1">
              <a:spcBef>
                <a:spcPct val="50000"/>
              </a:spcBef>
            </a:pPr>
            <a:endParaRPr lang="de-DE" altLang="de-DE"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54772788"/>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xEl>
                                              <p:pRg st="4" end="4"/>
                                            </p:txEl>
                                          </p:spTgt>
                                        </p:tgtEl>
                                        <p:attrNameLst>
                                          <p:attrName>style.visibility</p:attrName>
                                        </p:attrNameLst>
                                      </p:cBhvr>
                                      <p:to>
                                        <p:strVal val="visible"/>
                                      </p:to>
                                    </p:set>
                                    <p:animEffect transition="in" filter="fade">
                                      <p:cBhvr>
                                        <p:cTn id="7" dur="500"/>
                                        <p:tgtEl>
                                          <p:spTgt spid="24">
                                            <p:txEl>
                                              <p:pRg st="4" end="4"/>
                                            </p:txEl>
                                          </p:spTgt>
                                        </p:tgtEl>
                                      </p:cBhvr>
                                    </p:animEffect>
                                  </p:childTnLst>
                                </p:cTn>
                              </p:par>
                              <p:par>
                                <p:cTn id="8" presetID="10" presetClass="entr" presetSubtype="0" fill="hold" nodeType="withEffect">
                                  <p:stCondLst>
                                    <p:cond delay="500"/>
                                  </p:stCondLst>
                                  <p:childTnLst>
                                    <p:set>
                                      <p:cBhvr>
                                        <p:cTn id="9" dur="1" fill="hold">
                                          <p:stCondLst>
                                            <p:cond delay="0"/>
                                          </p:stCondLst>
                                        </p:cTn>
                                        <p:tgtEl>
                                          <p:spTgt spid="24">
                                            <p:txEl>
                                              <p:pRg st="5" end="5"/>
                                            </p:txEl>
                                          </p:spTgt>
                                        </p:tgtEl>
                                        <p:attrNameLst>
                                          <p:attrName>style.visibility</p:attrName>
                                        </p:attrNameLst>
                                      </p:cBhvr>
                                      <p:to>
                                        <p:strVal val="visible"/>
                                      </p:to>
                                    </p:set>
                                    <p:animEffect transition="in" filter="fade">
                                      <p:cBhvr>
                                        <p:cTn id="10" dur="500"/>
                                        <p:tgtEl>
                                          <p:spTgt spid="24">
                                            <p:txEl>
                                              <p:pRg st="5" end="5"/>
                                            </p:txEl>
                                          </p:spTgt>
                                        </p:tgtEl>
                                      </p:cBhvr>
                                    </p:animEffect>
                                  </p:childTnLst>
                                </p:cTn>
                              </p:par>
                              <p:par>
                                <p:cTn id="11" presetID="10" presetClass="entr" presetSubtype="0" fill="hold" nodeType="withEffect">
                                  <p:stCondLst>
                                    <p:cond delay="1000"/>
                                  </p:stCondLst>
                                  <p:childTnLst>
                                    <p:set>
                                      <p:cBhvr>
                                        <p:cTn id="12" dur="1" fill="hold">
                                          <p:stCondLst>
                                            <p:cond delay="0"/>
                                          </p:stCondLst>
                                        </p:cTn>
                                        <p:tgtEl>
                                          <p:spTgt spid="24">
                                            <p:txEl>
                                              <p:pRg st="6" end="6"/>
                                            </p:txEl>
                                          </p:spTgt>
                                        </p:tgtEl>
                                        <p:attrNameLst>
                                          <p:attrName>style.visibility</p:attrName>
                                        </p:attrNameLst>
                                      </p:cBhvr>
                                      <p:to>
                                        <p:strVal val="visible"/>
                                      </p:to>
                                    </p:set>
                                    <p:animEffect transition="in" filter="fade">
                                      <p:cBhvr>
                                        <p:cTn id="13" dur="500"/>
                                        <p:tgtEl>
                                          <p:spTgt spid="24">
                                            <p:txEl>
                                              <p:pRg st="6" end="6"/>
                                            </p:txEl>
                                          </p:spTgt>
                                        </p:tgtEl>
                                      </p:cBhvr>
                                    </p:animEffect>
                                  </p:childTnLst>
                                </p:cTn>
                              </p:par>
                              <p:par>
                                <p:cTn id="14" presetID="10" presetClass="entr" presetSubtype="0" fill="hold" nodeType="withEffect">
                                  <p:stCondLst>
                                    <p:cond delay="1500"/>
                                  </p:stCondLst>
                                  <p:childTnLst>
                                    <p:set>
                                      <p:cBhvr>
                                        <p:cTn id="15" dur="1" fill="hold">
                                          <p:stCondLst>
                                            <p:cond delay="0"/>
                                          </p:stCondLst>
                                        </p:cTn>
                                        <p:tgtEl>
                                          <p:spTgt spid="24">
                                            <p:txEl>
                                              <p:pRg st="7" end="7"/>
                                            </p:txEl>
                                          </p:spTgt>
                                        </p:tgtEl>
                                        <p:attrNameLst>
                                          <p:attrName>style.visibility</p:attrName>
                                        </p:attrNameLst>
                                      </p:cBhvr>
                                      <p:to>
                                        <p:strVal val="visible"/>
                                      </p:to>
                                    </p:set>
                                    <p:animEffect transition="in" filter="fade">
                                      <p:cBhvr>
                                        <p:cTn id="16" dur="500"/>
                                        <p:tgtEl>
                                          <p:spTgt spid="24">
                                            <p:txEl>
                                              <p:pRg st="7" end="7"/>
                                            </p:txEl>
                                          </p:spTgt>
                                        </p:tgtEl>
                                      </p:cBhvr>
                                    </p:animEffect>
                                  </p:childTnLst>
                                </p:cTn>
                              </p:par>
                              <p:par>
                                <p:cTn id="17" presetID="10" presetClass="entr" presetSubtype="0" fill="hold" nodeType="withEffect">
                                  <p:stCondLst>
                                    <p:cond delay="2000"/>
                                  </p:stCondLst>
                                  <p:childTnLst>
                                    <p:set>
                                      <p:cBhvr>
                                        <p:cTn id="18" dur="1" fill="hold">
                                          <p:stCondLst>
                                            <p:cond delay="0"/>
                                          </p:stCondLst>
                                        </p:cTn>
                                        <p:tgtEl>
                                          <p:spTgt spid="24">
                                            <p:txEl>
                                              <p:pRg st="8" end="8"/>
                                            </p:txEl>
                                          </p:spTgt>
                                        </p:tgtEl>
                                        <p:attrNameLst>
                                          <p:attrName>style.visibility</p:attrName>
                                        </p:attrNameLst>
                                      </p:cBhvr>
                                      <p:to>
                                        <p:strVal val="visible"/>
                                      </p:to>
                                    </p:set>
                                    <p:animEffect transition="in" filter="fade">
                                      <p:cBhvr>
                                        <p:cTn id="19" dur="500"/>
                                        <p:tgtEl>
                                          <p:spTgt spid="24">
                                            <p:txEl>
                                              <p:pRg st="8" end="8"/>
                                            </p:txEl>
                                          </p:spTgt>
                                        </p:tgtEl>
                                      </p:cBhvr>
                                    </p:animEffect>
                                  </p:childTnLst>
                                </p:cTn>
                              </p:par>
                              <p:par>
                                <p:cTn id="20" presetID="10" presetClass="entr" presetSubtype="0" fill="hold" nodeType="withEffect">
                                  <p:stCondLst>
                                    <p:cond delay="2500"/>
                                  </p:stCondLst>
                                  <p:childTnLst>
                                    <p:set>
                                      <p:cBhvr>
                                        <p:cTn id="21" dur="1" fill="hold">
                                          <p:stCondLst>
                                            <p:cond delay="0"/>
                                          </p:stCondLst>
                                        </p:cTn>
                                        <p:tgtEl>
                                          <p:spTgt spid="24">
                                            <p:txEl>
                                              <p:pRg st="9" end="9"/>
                                            </p:txEl>
                                          </p:spTgt>
                                        </p:tgtEl>
                                        <p:attrNameLst>
                                          <p:attrName>style.visibility</p:attrName>
                                        </p:attrNameLst>
                                      </p:cBhvr>
                                      <p:to>
                                        <p:strVal val="visible"/>
                                      </p:to>
                                    </p:set>
                                    <p:animEffect transition="in" filter="fade">
                                      <p:cBhvr>
                                        <p:cTn id="22" dur="500"/>
                                        <p:tgtEl>
                                          <p:spTgt spid="24">
                                            <p:txEl>
                                              <p:pRg st="9" end="9"/>
                                            </p:txEl>
                                          </p:spTgt>
                                        </p:tgtEl>
                                      </p:cBhvr>
                                    </p:animEffect>
                                  </p:childTnLst>
                                </p:cTn>
                              </p:par>
                              <p:par>
                                <p:cTn id="23" presetID="10" presetClass="entr" presetSubtype="0" fill="hold" nodeType="withEffect">
                                  <p:stCondLst>
                                    <p:cond delay="3000"/>
                                  </p:stCondLst>
                                  <p:childTnLst>
                                    <p:set>
                                      <p:cBhvr>
                                        <p:cTn id="24" dur="1" fill="hold">
                                          <p:stCondLst>
                                            <p:cond delay="0"/>
                                          </p:stCondLst>
                                        </p:cTn>
                                        <p:tgtEl>
                                          <p:spTgt spid="24">
                                            <p:txEl>
                                              <p:pRg st="10" end="10"/>
                                            </p:txEl>
                                          </p:spTgt>
                                        </p:tgtEl>
                                        <p:attrNameLst>
                                          <p:attrName>style.visibility</p:attrName>
                                        </p:attrNameLst>
                                      </p:cBhvr>
                                      <p:to>
                                        <p:strVal val="visible"/>
                                      </p:to>
                                    </p:set>
                                    <p:animEffect transition="in" filter="fade">
                                      <p:cBhvr>
                                        <p:cTn id="25" dur="500"/>
                                        <p:tgtEl>
                                          <p:spTgt spid="24">
                                            <p:txEl>
                                              <p:pRg st="10" end="10"/>
                                            </p:txEl>
                                          </p:spTgt>
                                        </p:tgtEl>
                                      </p:cBhvr>
                                    </p:animEffect>
                                  </p:childTnLst>
                                </p:cTn>
                              </p:par>
                              <p:par>
                                <p:cTn id="26" presetID="10" presetClass="entr" presetSubtype="0" fill="hold" nodeType="withEffect">
                                  <p:stCondLst>
                                    <p:cond delay="3500"/>
                                  </p:stCondLst>
                                  <p:childTnLst>
                                    <p:set>
                                      <p:cBhvr>
                                        <p:cTn id="27" dur="1" fill="hold">
                                          <p:stCondLst>
                                            <p:cond delay="0"/>
                                          </p:stCondLst>
                                        </p:cTn>
                                        <p:tgtEl>
                                          <p:spTgt spid="24">
                                            <p:txEl>
                                              <p:pRg st="11" end="11"/>
                                            </p:txEl>
                                          </p:spTgt>
                                        </p:tgtEl>
                                        <p:attrNameLst>
                                          <p:attrName>style.visibility</p:attrName>
                                        </p:attrNameLst>
                                      </p:cBhvr>
                                      <p:to>
                                        <p:strVal val="visible"/>
                                      </p:to>
                                    </p:set>
                                    <p:animEffect transition="in" filter="fade">
                                      <p:cBhvr>
                                        <p:cTn id="28" dur="500"/>
                                        <p:tgtEl>
                                          <p:spTgt spid="24">
                                            <p:txEl>
                                              <p:pRg st="11" end="11"/>
                                            </p:txEl>
                                          </p:spTgt>
                                        </p:tgtEl>
                                      </p:cBhvr>
                                    </p:animEffect>
                                  </p:childTnLst>
                                </p:cTn>
                              </p:par>
                              <p:par>
                                <p:cTn id="29" presetID="10" presetClass="entr" presetSubtype="0" fill="hold" nodeType="withEffect">
                                  <p:stCondLst>
                                    <p:cond delay="4000"/>
                                  </p:stCondLst>
                                  <p:childTnLst>
                                    <p:set>
                                      <p:cBhvr>
                                        <p:cTn id="30" dur="1" fill="hold">
                                          <p:stCondLst>
                                            <p:cond delay="0"/>
                                          </p:stCondLst>
                                        </p:cTn>
                                        <p:tgtEl>
                                          <p:spTgt spid="24">
                                            <p:txEl>
                                              <p:pRg st="12" end="12"/>
                                            </p:txEl>
                                          </p:spTgt>
                                        </p:tgtEl>
                                        <p:attrNameLst>
                                          <p:attrName>style.visibility</p:attrName>
                                        </p:attrNameLst>
                                      </p:cBhvr>
                                      <p:to>
                                        <p:strVal val="visible"/>
                                      </p:to>
                                    </p:set>
                                    <p:animEffect transition="in" filter="fade">
                                      <p:cBhvr>
                                        <p:cTn id="31" dur="500"/>
                                        <p:tgtEl>
                                          <p:spTgt spid="2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2" name="Text Box 22"/>
          <p:cNvSpPr txBox="1">
            <a:spLocks noChangeArrowheads="1"/>
          </p:cNvSpPr>
          <p:nvPr/>
        </p:nvSpPr>
        <p:spPr bwMode="auto">
          <a:xfrm>
            <a:off x="410354" y="215900"/>
            <a:ext cx="6035925" cy="52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20000"/>
              </a:spcBef>
              <a:buFont typeface="Arial" panose="020B0604020202020204" pitchFamily="34" charset="0"/>
              <a:buNone/>
            </a:pPr>
            <a:r>
              <a:rPr lang="de-DE" altLang="de-DE" sz="2800" b="1" dirty="0">
                <a:solidFill>
                  <a:schemeClr val="tx2"/>
                </a:solidFill>
                <a:latin typeface="Saar" panose="00000500000000000000" pitchFamily="2" charset="0"/>
              </a:rPr>
              <a:t>ESS - Europäische Schule Saarland</a:t>
            </a:r>
          </a:p>
        </p:txBody>
      </p:sp>
      <p:sp>
        <p:nvSpPr>
          <p:cNvPr id="14"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grpSp>
        <p:nvGrpSpPr>
          <p:cNvPr id="2" name="Gruppieren 1">
            <a:extLst>
              <a:ext uri="{FF2B5EF4-FFF2-40B4-BE49-F238E27FC236}">
                <a16:creationId xmlns:a16="http://schemas.microsoft.com/office/drawing/2014/main" id="{E70DCBB0-192B-4674-945B-FD0BBF35A69A}"/>
              </a:ext>
            </a:extLst>
          </p:cNvPr>
          <p:cNvGrpSpPr/>
          <p:nvPr/>
        </p:nvGrpSpPr>
        <p:grpSpPr>
          <a:xfrm>
            <a:off x="5729287" y="746125"/>
            <a:ext cx="2847975" cy="5232400"/>
            <a:chOff x="4672012" y="812800"/>
            <a:chExt cx="2847975" cy="5232400"/>
          </a:xfrm>
        </p:grpSpPr>
        <p:pic>
          <p:nvPicPr>
            <p:cNvPr id="18" name="Grafik 17">
              <a:extLst>
                <a:ext uri="{FF2B5EF4-FFF2-40B4-BE49-F238E27FC236}">
                  <a16:creationId xmlns:a16="http://schemas.microsoft.com/office/drawing/2014/main" id="{5E838AC7-75FE-4DFF-BE35-0D101642FD3D}"/>
                </a:ext>
              </a:extLst>
            </p:cNvPr>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20447144">
              <a:off x="4672012" y="812800"/>
              <a:ext cx="2473078" cy="2478185"/>
            </a:xfrm>
            <a:prstGeom prst="rect">
              <a:avLst/>
            </a:prstGeom>
          </p:spPr>
        </p:pic>
        <p:pic>
          <p:nvPicPr>
            <p:cNvPr id="19" name="Grafik 18">
              <a:extLst>
                <a:ext uri="{FF2B5EF4-FFF2-40B4-BE49-F238E27FC236}">
                  <a16:creationId xmlns:a16="http://schemas.microsoft.com/office/drawing/2014/main" id="{1BD18DAC-3BA3-4FA6-937B-473778A9283F}"/>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882725">
              <a:off x="5815345" y="3059606"/>
              <a:ext cx="1704642" cy="1708141"/>
            </a:xfrm>
            <a:prstGeom prst="rect">
              <a:avLst/>
            </a:prstGeom>
          </p:spPr>
        </p:pic>
        <p:pic>
          <p:nvPicPr>
            <p:cNvPr id="20" name="Grafik 19">
              <a:extLst>
                <a:ext uri="{FF2B5EF4-FFF2-40B4-BE49-F238E27FC236}">
                  <a16:creationId xmlns:a16="http://schemas.microsoft.com/office/drawing/2014/main" id="{8C9900B9-6AD0-4667-8D97-6146760426D3}"/>
                </a:ext>
              </a:extLst>
            </p:cNvPr>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1945243">
              <a:off x="5765634" y="4825389"/>
              <a:ext cx="1217069" cy="1219811"/>
            </a:xfrm>
            <a:prstGeom prst="rect">
              <a:avLst/>
            </a:prstGeom>
          </p:spPr>
        </p:pic>
      </p:grpSp>
      <p:sp>
        <p:nvSpPr>
          <p:cNvPr id="3" name="Rechteck 2">
            <a:extLst>
              <a:ext uri="{FF2B5EF4-FFF2-40B4-BE49-F238E27FC236}">
                <a16:creationId xmlns:a16="http://schemas.microsoft.com/office/drawing/2014/main" id="{9E55D541-B56F-4E2F-8618-130875369576}"/>
              </a:ext>
            </a:extLst>
          </p:cNvPr>
          <p:cNvSpPr/>
          <p:nvPr/>
        </p:nvSpPr>
        <p:spPr>
          <a:xfrm>
            <a:off x="5711483" y="648282"/>
            <a:ext cx="3150890" cy="5801515"/>
          </a:xfrm>
          <a:prstGeom prst="rect">
            <a:avLst/>
          </a:prstGeom>
          <a:solidFill>
            <a:schemeClr val="bg1">
              <a:alpha val="49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endParaRPr lang="de-DE" sz="1500" dirty="0">
              <a:solidFill>
                <a:schemeClr val="tx1"/>
              </a:solidFill>
            </a:endParaRPr>
          </a:p>
        </p:txBody>
      </p:sp>
      <p:sp>
        <p:nvSpPr>
          <p:cNvPr id="24" name="Text Box 4">
            <a:extLst>
              <a:ext uri="{FF2B5EF4-FFF2-40B4-BE49-F238E27FC236}">
                <a16:creationId xmlns:a16="http://schemas.microsoft.com/office/drawing/2014/main" id="{814DD135-2D12-4957-B757-EBE815133B0F}"/>
              </a:ext>
            </a:extLst>
          </p:cNvPr>
          <p:cNvSpPr txBox="1">
            <a:spLocks noChangeArrowheads="1"/>
          </p:cNvSpPr>
          <p:nvPr/>
        </p:nvSpPr>
        <p:spPr bwMode="auto">
          <a:xfrm>
            <a:off x="411255" y="2439609"/>
            <a:ext cx="8277225" cy="45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600" dirty="0">
                <a:solidFill>
                  <a:schemeClr val="tx2"/>
                </a:solidFill>
                <a:latin typeface="Calibri" panose="020F0502020204030204" pitchFamily="34" charset="0"/>
                <a:cs typeface="Calibri" panose="020F0502020204030204" pitchFamily="34" charset="0"/>
              </a:rPr>
              <a:t>Folgende </a:t>
            </a:r>
            <a:r>
              <a:rPr lang="de-DE" altLang="de-DE" sz="1600" b="1" dirty="0">
                <a:solidFill>
                  <a:schemeClr val="tx2"/>
                </a:solidFill>
                <a:latin typeface="Calibri" panose="020F0502020204030204" pitchFamily="34" charset="0"/>
                <a:cs typeface="Calibri" panose="020F0502020204030204" pitchFamily="34" charset="0"/>
              </a:rPr>
              <a:t>Ziele</a:t>
            </a:r>
            <a:r>
              <a:rPr lang="de-DE" altLang="de-DE" sz="1600" dirty="0">
                <a:solidFill>
                  <a:schemeClr val="tx2"/>
                </a:solidFill>
                <a:latin typeface="Calibri" panose="020F0502020204030204" pitchFamily="34" charset="0"/>
                <a:cs typeface="Calibri" panose="020F0502020204030204" pitchFamily="34" charset="0"/>
              </a:rPr>
              <a:t> stehen dabei im Vordergrund:</a:t>
            </a:r>
          </a:p>
        </p:txBody>
      </p:sp>
      <p:sp>
        <p:nvSpPr>
          <p:cNvPr id="25" name="Rectangle 5">
            <a:extLst>
              <a:ext uri="{FF2B5EF4-FFF2-40B4-BE49-F238E27FC236}">
                <a16:creationId xmlns:a16="http://schemas.microsoft.com/office/drawing/2014/main" id="{9E80BB47-55EA-4F5A-849C-73C04A129C94}"/>
              </a:ext>
            </a:extLst>
          </p:cNvPr>
          <p:cNvSpPr>
            <a:spLocks noChangeArrowheads="1"/>
          </p:cNvSpPr>
          <p:nvPr/>
        </p:nvSpPr>
        <p:spPr bwMode="auto">
          <a:xfrm>
            <a:off x="457199" y="1091554"/>
            <a:ext cx="8309021"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nSpc>
                <a:spcPct val="90000"/>
              </a:lnSpc>
              <a:spcBef>
                <a:spcPct val="20000"/>
              </a:spcBef>
              <a:buFont typeface="Arial" panose="020B0604020202020204" pitchFamily="34" charset="0"/>
              <a:buChar char="•"/>
            </a:pPr>
            <a:r>
              <a:rPr lang="de-DE" altLang="de-DE" sz="1600" dirty="0">
                <a:solidFill>
                  <a:schemeClr val="tx2"/>
                </a:solidFill>
                <a:latin typeface="Calibri" panose="020F0502020204030204" pitchFamily="34" charset="0"/>
                <a:cs typeface="Calibri" panose="020F0502020204030204" pitchFamily="34" charset="0"/>
              </a:rPr>
              <a:t>ist eine internationale Schule im </a:t>
            </a:r>
            <a:r>
              <a:rPr lang="de-DE" altLang="de-DE" sz="1600" b="1" dirty="0">
                <a:solidFill>
                  <a:schemeClr val="tx2"/>
                </a:solidFill>
                <a:latin typeface="Calibri" panose="020F0502020204030204" pitchFamily="34" charset="0"/>
                <a:cs typeface="Calibri" panose="020F0502020204030204" pitchFamily="34" charset="0"/>
              </a:rPr>
              <a:t>Netzwerk der 26 Europäischen Schulen </a:t>
            </a:r>
            <a:r>
              <a:rPr lang="de-DE" altLang="de-DE" sz="1600" dirty="0">
                <a:solidFill>
                  <a:schemeClr val="tx2"/>
                </a:solidFill>
                <a:latin typeface="Calibri" panose="020F0502020204030204" pitchFamily="34" charset="0"/>
                <a:cs typeface="Calibri" panose="020F0502020204030204" pitchFamily="34" charset="0"/>
              </a:rPr>
              <a:t>in 13 europäischen Ländern.</a:t>
            </a:r>
          </a:p>
        </p:txBody>
      </p:sp>
      <p:sp>
        <p:nvSpPr>
          <p:cNvPr id="28" name="Rectangle 5">
            <a:extLst>
              <a:ext uri="{FF2B5EF4-FFF2-40B4-BE49-F238E27FC236}">
                <a16:creationId xmlns:a16="http://schemas.microsoft.com/office/drawing/2014/main" id="{3DECF08C-49AB-4C9F-958A-1CB3EE9434F7}"/>
              </a:ext>
            </a:extLst>
          </p:cNvPr>
          <p:cNvSpPr>
            <a:spLocks noChangeArrowheads="1"/>
          </p:cNvSpPr>
          <p:nvPr/>
        </p:nvSpPr>
        <p:spPr bwMode="auto">
          <a:xfrm>
            <a:off x="457200" y="3002516"/>
            <a:ext cx="814705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nSpc>
                <a:spcPct val="90000"/>
              </a:lnSpc>
              <a:spcBef>
                <a:spcPct val="20000"/>
              </a:spcBef>
              <a:buFont typeface="Arial" panose="020B0604020202020204" pitchFamily="34" charset="0"/>
              <a:buChar char="•"/>
            </a:pPr>
            <a:r>
              <a:rPr lang="de-DE" altLang="de-DE" sz="1600" dirty="0">
                <a:solidFill>
                  <a:schemeClr val="tx2"/>
                </a:solidFill>
                <a:latin typeface="Calibri" panose="020F0502020204030204" pitchFamily="34" charset="0"/>
                <a:cs typeface="Calibri" panose="020F0502020204030204" pitchFamily="34" charset="0"/>
              </a:rPr>
              <a:t>Vertrauen in die </a:t>
            </a:r>
            <a:r>
              <a:rPr lang="de-DE" altLang="de-DE" sz="1600" b="1" dirty="0">
                <a:solidFill>
                  <a:schemeClr val="tx2"/>
                </a:solidFill>
                <a:latin typeface="Calibri" panose="020F0502020204030204" pitchFamily="34" charset="0"/>
                <a:cs typeface="Calibri" panose="020F0502020204030204" pitchFamily="34" charset="0"/>
              </a:rPr>
              <a:t>eigene kulturelle Identität </a:t>
            </a:r>
            <a:r>
              <a:rPr lang="de-DE" altLang="de-DE" sz="1600" dirty="0">
                <a:solidFill>
                  <a:schemeClr val="tx2"/>
                </a:solidFill>
                <a:latin typeface="Calibri" panose="020F0502020204030204" pitchFamily="34" charset="0"/>
                <a:cs typeface="Calibri" panose="020F0502020204030204" pitchFamily="34" charset="0"/>
              </a:rPr>
              <a:t>als Grundlage für die </a:t>
            </a:r>
            <a:r>
              <a:rPr lang="de-DE" altLang="de-DE" sz="1600" b="1" dirty="0">
                <a:solidFill>
                  <a:schemeClr val="tx2"/>
                </a:solidFill>
                <a:latin typeface="Calibri" panose="020F0502020204030204" pitchFamily="34" charset="0"/>
                <a:cs typeface="Calibri" panose="020F0502020204030204" pitchFamily="34" charset="0"/>
              </a:rPr>
              <a:t>Entwicklung zu Europäerinnen und Europäern</a:t>
            </a:r>
          </a:p>
        </p:txBody>
      </p:sp>
      <p:sp>
        <p:nvSpPr>
          <p:cNvPr id="31" name="Rectangle 5">
            <a:extLst>
              <a:ext uri="{FF2B5EF4-FFF2-40B4-BE49-F238E27FC236}">
                <a16:creationId xmlns:a16="http://schemas.microsoft.com/office/drawing/2014/main" id="{F0ED3894-D60C-4881-B37D-301BF7CDD916}"/>
              </a:ext>
            </a:extLst>
          </p:cNvPr>
          <p:cNvSpPr>
            <a:spLocks noChangeArrowheads="1"/>
          </p:cNvSpPr>
          <p:nvPr/>
        </p:nvSpPr>
        <p:spPr bwMode="auto">
          <a:xfrm>
            <a:off x="459373" y="3521354"/>
            <a:ext cx="814705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nSpc>
                <a:spcPct val="90000"/>
              </a:lnSpc>
              <a:spcBef>
                <a:spcPct val="20000"/>
              </a:spcBef>
              <a:buFont typeface="Arial" panose="020B0604020202020204" pitchFamily="34" charset="0"/>
              <a:buChar char="•"/>
            </a:pPr>
            <a:r>
              <a:rPr lang="de-DE" altLang="de-DE" sz="1600" dirty="0">
                <a:solidFill>
                  <a:schemeClr val="tx2"/>
                </a:solidFill>
                <a:latin typeface="Calibri" panose="020F0502020204030204" pitchFamily="34" charset="0"/>
                <a:cs typeface="Calibri" panose="020F0502020204030204" pitchFamily="34" charset="0"/>
              </a:rPr>
              <a:t>Vermittlung einer </a:t>
            </a:r>
            <a:r>
              <a:rPr lang="de-DE" altLang="de-DE" sz="1600" b="1" dirty="0">
                <a:solidFill>
                  <a:schemeClr val="tx2"/>
                </a:solidFill>
                <a:latin typeface="Calibri" panose="020F0502020204030204" pitchFamily="34" charset="0"/>
                <a:cs typeface="Calibri" panose="020F0502020204030204" pitchFamily="34" charset="0"/>
              </a:rPr>
              <a:t>vertieften Allgemeinbildung</a:t>
            </a:r>
            <a:endParaRPr lang="de-DE" altLang="de-DE" sz="1600" dirty="0">
              <a:solidFill>
                <a:schemeClr val="tx2"/>
              </a:solidFill>
              <a:latin typeface="Calibri" panose="020F0502020204030204" pitchFamily="34" charset="0"/>
              <a:cs typeface="Calibri" panose="020F0502020204030204" pitchFamily="34" charset="0"/>
            </a:endParaRPr>
          </a:p>
        </p:txBody>
      </p:sp>
      <p:sp>
        <p:nvSpPr>
          <p:cNvPr id="21" name="Rectangle 5">
            <a:extLst>
              <a:ext uri="{FF2B5EF4-FFF2-40B4-BE49-F238E27FC236}">
                <a16:creationId xmlns:a16="http://schemas.microsoft.com/office/drawing/2014/main" id="{7F0BD5FF-6ED7-4517-9B63-95B39C2E291A}"/>
              </a:ext>
            </a:extLst>
          </p:cNvPr>
          <p:cNvSpPr>
            <a:spLocks noChangeArrowheads="1"/>
          </p:cNvSpPr>
          <p:nvPr/>
        </p:nvSpPr>
        <p:spPr bwMode="auto">
          <a:xfrm>
            <a:off x="452657" y="3857905"/>
            <a:ext cx="814705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nSpc>
                <a:spcPct val="90000"/>
              </a:lnSpc>
              <a:spcBef>
                <a:spcPct val="20000"/>
              </a:spcBef>
              <a:buFont typeface="Arial" panose="020B0604020202020204" pitchFamily="34" charset="0"/>
              <a:buChar char="•"/>
            </a:pPr>
            <a:r>
              <a:rPr lang="de-DE" altLang="de-DE" sz="1600" dirty="0">
                <a:solidFill>
                  <a:schemeClr val="tx2"/>
                </a:solidFill>
                <a:latin typeface="Calibri" panose="020F0502020204030204" pitchFamily="34" charset="0"/>
                <a:cs typeface="Calibri" panose="020F0502020204030204" pitchFamily="34" charset="0"/>
              </a:rPr>
              <a:t>Förderung des Wissens in </a:t>
            </a:r>
            <a:r>
              <a:rPr lang="de-DE" altLang="de-DE" sz="1600" b="1" dirty="0">
                <a:solidFill>
                  <a:schemeClr val="tx2"/>
                </a:solidFill>
                <a:latin typeface="Calibri" panose="020F0502020204030204" pitchFamily="34" charset="0"/>
                <a:cs typeface="Calibri" panose="020F0502020204030204" pitchFamily="34" charset="0"/>
              </a:rPr>
              <a:t>Mathematik</a:t>
            </a:r>
            <a:r>
              <a:rPr lang="de-DE" altLang="de-DE" sz="1600" dirty="0">
                <a:solidFill>
                  <a:schemeClr val="tx2"/>
                </a:solidFill>
                <a:latin typeface="Calibri" panose="020F0502020204030204" pitchFamily="34" charset="0"/>
                <a:cs typeface="Calibri" panose="020F0502020204030204" pitchFamily="34" charset="0"/>
              </a:rPr>
              <a:t> und </a:t>
            </a:r>
            <a:r>
              <a:rPr lang="de-DE" altLang="de-DE" sz="1600" b="1" dirty="0">
                <a:solidFill>
                  <a:schemeClr val="tx2"/>
                </a:solidFill>
                <a:latin typeface="Calibri" panose="020F0502020204030204" pitchFamily="34" charset="0"/>
                <a:cs typeface="Calibri" panose="020F0502020204030204" pitchFamily="34" charset="0"/>
              </a:rPr>
              <a:t>Naturwissenschaften</a:t>
            </a:r>
            <a:endParaRPr lang="de-DE" altLang="de-DE" sz="1600" dirty="0">
              <a:solidFill>
                <a:schemeClr val="tx2"/>
              </a:solidFill>
              <a:latin typeface="Calibri" panose="020F0502020204030204" pitchFamily="34" charset="0"/>
              <a:cs typeface="Calibri" panose="020F0502020204030204" pitchFamily="34" charset="0"/>
            </a:endParaRPr>
          </a:p>
        </p:txBody>
      </p:sp>
      <p:sp>
        <p:nvSpPr>
          <p:cNvPr id="23" name="Rectangle 5">
            <a:extLst>
              <a:ext uri="{FF2B5EF4-FFF2-40B4-BE49-F238E27FC236}">
                <a16:creationId xmlns:a16="http://schemas.microsoft.com/office/drawing/2014/main" id="{A42E7464-5242-47DD-8B66-F5632B1986BB}"/>
              </a:ext>
            </a:extLst>
          </p:cNvPr>
          <p:cNvSpPr>
            <a:spLocks noChangeArrowheads="1"/>
          </p:cNvSpPr>
          <p:nvPr/>
        </p:nvSpPr>
        <p:spPr bwMode="auto">
          <a:xfrm>
            <a:off x="459373" y="4958568"/>
            <a:ext cx="814705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nSpc>
                <a:spcPct val="90000"/>
              </a:lnSpc>
              <a:spcBef>
                <a:spcPct val="20000"/>
              </a:spcBef>
              <a:buFont typeface="Arial" panose="020B0604020202020204" pitchFamily="34" charset="0"/>
              <a:buChar char="•"/>
            </a:pPr>
            <a:r>
              <a:rPr lang="de-DE" altLang="de-DE" sz="1600" b="1" dirty="0">
                <a:solidFill>
                  <a:schemeClr val="tx2"/>
                </a:solidFill>
                <a:latin typeface="Calibri" panose="020F0502020204030204" pitchFamily="34" charset="0"/>
                <a:cs typeface="Calibri" panose="020F0502020204030204" pitchFamily="34" charset="0"/>
              </a:rPr>
              <a:t>Kreativität</a:t>
            </a:r>
            <a:r>
              <a:rPr lang="de-DE" altLang="de-DE" sz="1600" dirty="0">
                <a:solidFill>
                  <a:schemeClr val="tx2"/>
                </a:solidFill>
                <a:latin typeface="Calibri" panose="020F0502020204030204" pitchFamily="34" charset="0"/>
                <a:cs typeface="Calibri" panose="020F0502020204030204" pitchFamily="34" charset="0"/>
              </a:rPr>
              <a:t> in Musik, bildender und darstellender Kunst</a:t>
            </a:r>
          </a:p>
        </p:txBody>
      </p:sp>
      <p:sp>
        <p:nvSpPr>
          <p:cNvPr id="33" name="Rectangle 5">
            <a:extLst>
              <a:ext uri="{FF2B5EF4-FFF2-40B4-BE49-F238E27FC236}">
                <a16:creationId xmlns:a16="http://schemas.microsoft.com/office/drawing/2014/main" id="{38046AE3-C607-4F81-B68F-38532E10A8BB}"/>
              </a:ext>
            </a:extLst>
          </p:cNvPr>
          <p:cNvSpPr>
            <a:spLocks noChangeArrowheads="1"/>
          </p:cNvSpPr>
          <p:nvPr/>
        </p:nvSpPr>
        <p:spPr bwMode="auto">
          <a:xfrm>
            <a:off x="471101" y="5337677"/>
            <a:ext cx="814705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nSpc>
                <a:spcPct val="90000"/>
              </a:lnSpc>
              <a:spcBef>
                <a:spcPct val="20000"/>
              </a:spcBef>
              <a:buFont typeface="Arial" panose="020B0604020202020204" pitchFamily="34" charset="0"/>
              <a:buChar char="•"/>
            </a:pPr>
            <a:r>
              <a:rPr lang="de-DE" altLang="de-DE" sz="1600" b="1" dirty="0">
                <a:solidFill>
                  <a:schemeClr val="tx2"/>
                </a:solidFill>
                <a:latin typeface="Calibri" panose="020F0502020204030204" pitchFamily="34" charset="0"/>
                <a:cs typeface="Calibri" panose="020F0502020204030204" pitchFamily="34" charset="0"/>
              </a:rPr>
              <a:t>Demokratiebildung, </a:t>
            </a:r>
            <a:r>
              <a:rPr lang="de-DE" altLang="de-DE" sz="1600" dirty="0">
                <a:solidFill>
                  <a:schemeClr val="tx2"/>
                </a:solidFill>
                <a:latin typeface="Calibri" panose="020F0502020204030204" pitchFamily="34" charset="0"/>
                <a:cs typeface="Calibri" panose="020F0502020204030204" pitchFamily="34" charset="0"/>
              </a:rPr>
              <a:t>Toleranz, Zusammenarbeit und Kommunikationsbereitschaft</a:t>
            </a:r>
          </a:p>
        </p:txBody>
      </p:sp>
      <p:sp>
        <p:nvSpPr>
          <p:cNvPr id="34" name="Rectangle 5">
            <a:extLst>
              <a:ext uri="{FF2B5EF4-FFF2-40B4-BE49-F238E27FC236}">
                <a16:creationId xmlns:a16="http://schemas.microsoft.com/office/drawing/2014/main" id="{CD304757-21E8-4588-A472-39D9FB80E417}"/>
              </a:ext>
            </a:extLst>
          </p:cNvPr>
          <p:cNvSpPr>
            <a:spLocks noChangeArrowheads="1"/>
          </p:cNvSpPr>
          <p:nvPr/>
        </p:nvSpPr>
        <p:spPr bwMode="auto">
          <a:xfrm>
            <a:off x="471101" y="5666460"/>
            <a:ext cx="814705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nSpc>
                <a:spcPct val="90000"/>
              </a:lnSpc>
              <a:spcBef>
                <a:spcPct val="20000"/>
              </a:spcBef>
              <a:buFont typeface="Arial" panose="020B0604020202020204" pitchFamily="34" charset="0"/>
              <a:buChar char="•"/>
            </a:pPr>
            <a:r>
              <a:rPr lang="de-DE" altLang="de-DE" sz="1600" dirty="0">
                <a:solidFill>
                  <a:schemeClr val="tx2"/>
                </a:solidFill>
                <a:latin typeface="Calibri" panose="020F0502020204030204" pitchFamily="34" charset="0"/>
                <a:cs typeface="Calibri" panose="020F0502020204030204" pitchFamily="34" charset="0"/>
              </a:rPr>
              <a:t>Unterstützung bei der </a:t>
            </a:r>
            <a:r>
              <a:rPr lang="de-DE" altLang="de-DE" sz="1600" b="1" dirty="0">
                <a:solidFill>
                  <a:schemeClr val="tx2"/>
                </a:solidFill>
                <a:latin typeface="Calibri" panose="020F0502020204030204" pitchFamily="34" charset="0"/>
                <a:cs typeface="Calibri" panose="020F0502020204030204" pitchFamily="34" charset="0"/>
              </a:rPr>
              <a:t>persönlichen</a:t>
            </a:r>
            <a:r>
              <a:rPr lang="de-DE" altLang="de-DE" sz="1600" dirty="0">
                <a:solidFill>
                  <a:schemeClr val="tx2"/>
                </a:solidFill>
                <a:latin typeface="Calibri" panose="020F0502020204030204" pitchFamily="34" charset="0"/>
                <a:cs typeface="Calibri" panose="020F0502020204030204" pitchFamily="34" charset="0"/>
              </a:rPr>
              <a:t> und </a:t>
            </a:r>
            <a:r>
              <a:rPr lang="de-DE" altLang="de-DE" sz="1600" b="1" dirty="0">
                <a:solidFill>
                  <a:schemeClr val="tx2"/>
                </a:solidFill>
                <a:latin typeface="Calibri" panose="020F0502020204030204" pitchFamily="34" charset="0"/>
                <a:cs typeface="Calibri" panose="020F0502020204030204" pitchFamily="34" charset="0"/>
              </a:rPr>
              <a:t>sozialen Entwicklung</a:t>
            </a:r>
            <a:r>
              <a:rPr lang="de-DE" altLang="de-DE" sz="1600" dirty="0">
                <a:solidFill>
                  <a:schemeClr val="tx2"/>
                </a:solidFill>
                <a:latin typeface="Calibri" panose="020F0502020204030204" pitchFamily="34" charset="0"/>
                <a:cs typeface="Calibri" panose="020F0502020204030204" pitchFamily="34" charset="0"/>
              </a:rPr>
              <a:t>, Förderung bei der Berufs- und Studienwahl</a:t>
            </a:r>
          </a:p>
        </p:txBody>
      </p:sp>
      <p:sp>
        <p:nvSpPr>
          <p:cNvPr id="35" name="Rectangle 5">
            <a:extLst>
              <a:ext uri="{FF2B5EF4-FFF2-40B4-BE49-F238E27FC236}">
                <a16:creationId xmlns:a16="http://schemas.microsoft.com/office/drawing/2014/main" id="{DEDD40B0-B26D-438E-B90F-C9FF037541FA}"/>
              </a:ext>
            </a:extLst>
          </p:cNvPr>
          <p:cNvSpPr>
            <a:spLocks noChangeArrowheads="1"/>
          </p:cNvSpPr>
          <p:nvPr/>
        </p:nvSpPr>
        <p:spPr bwMode="auto">
          <a:xfrm>
            <a:off x="456818" y="4216491"/>
            <a:ext cx="814705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nSpc>
                <a:spcPct val="90000"/>
              </a:lnSpc>
              <a:spcBef>
                <a:spcPct val="20000"/>
              </a:spcBef>
              <a:buFont typeface="Arial" panose="020B0604020202020204" pitchFamily="34" charset="0"/>
              <a:buChar char="•"/>
            </a:pPr>
            <a:r>
              <a:rPr lang="de-DE" altLang="de-DE" sz="1600" dirty="0">
                <a:solidFill>
                  <a:schemeClr val="tx2"/>
                </a:solidFill>
                <a:latin typeface="Calibri" panose="020F0502020204030204" pitchFamily="34" charset="0"/>
                <a:cs typeface="Calibri" panose="020F0502020204030204" pitchFamily="34" charset="0"/>
              </a:rPr>
              <a:t>Förderung der </a:t>
            </a:r>
            <a:r>
              <a:rPr lang="de-DE" altLang="de-DE" sz="1600" b="1" dirty="0">
                <a:solidFill>
                  <a:schemeClr val="tx2"/>
                </a:solidFill>
                <a:latin typeface="Calibri" panose="020F0502020204030204" pitchFamily="34" charset="0"/>
                <a:cs typeface="Calibri" panose="020F0502020204030204" pitchFamily="34" charset="0"/>
              </a:rPr>
              <a:t>digitalen</a:t>
            </a:r>
            <a:r>
              <a:rPr lang="de-DE" altLang="de-DE" sz="1600" dirty="0">
                <a:solidFill>
                  <a:schemeClr val="tx2"/>
                </a:solidFill>
                <a:latin typeface="Calibri" panose="020F0502020204030204" pitchFamily="34" charset="0"/>
                <a:cs typeface="Calibri" panose="020F0502020204030204" pitchFamily="34" charset="0"/>
              </a:rPr>
              <a:t> und </a:t>
            </a:r>
            <a:r>
              <a:rPr lang="de-DE" altLang="de-DE" sz="1600" b="1" dirty="0">
                <a:solidFill>
                  <a:schemeClr val="tx2"/>
                </a:solidFill>
                <a:latin typeface="Calibri" panose="020F0502020204030204" pitchFamily="34" charset="0"/>
                <a:cs typeface="Calibri" panose="020F0502020204030204" pitchFamily="34" charset="0"/>
              </a:rPr>
              <a:t>informatischen Bildung </a:t>
            </a:r>
            <a:r>
              <a:rPr lang="de-DE" altLang="de-DE" sz="1600" dirty="0">
                <a:solidFill>
                  <a:schemeClr val="tx2"/>
                </a:solidFill>
                <a:latin typeface="Calibri" panose="020F0502020204030204" pitchFamily="34" charset="0"/>
                <a:cs typeface="Calibri" panose="020F0502020204030204" pitchFamily="34" charset="0"/>
              </a:rPr>
              <a:t>ab der ersten Klassenstufe</a:t>
            </a:r>
          </a:p>
        </p:txBody>
      </p:sp>
      <p:sp>
        <p:nvSpPr>
          <p:cNvPr id="36" name="Rectangle 5">
            <a:extLst>
              <a:ext uri="{FF2B5EF4-FFF2-40B4-BE49-F238E27FC236}">
                <a16:creationId xmlns:a16="http://schemas.microsoft.com/office/drawing/2014/main" id="{DE15D4CC-EBF0-4935-9D56-BDF40E4851ED}"/>
              </a:ext>
            </a:extLst>
          </p:cNvPr>
          <p:cNvSpPr>
            <a:spLocks noChangeArrowheads="1"/>
          </p:cNvSpPr>
          <p:nvPr/>
        </p:nvSpPr>
        <p:spPr bwMode="auto">
          <a:xfrm>
            <a:off x="459373" y="4579459"/>
            <a:ext cx="814705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nSpc>
                <a:spcPct val="90000"/>
              </a:lnSpc>
              <a:spcBef>
                <a:spcPct val="20000"/>
              </a:spcBef>
              <a:buFont typeface="Arial" panose="020B0604020202020204" pitchFamily="34" charset="0"/>
              <a:buChar char="•"/>
            </a:pPr>
            <a:r>
              <a:rPr lang="de-DE" altLang="de-DE" sz="1600" dirty="0">
                <a:solidFill>
                  <a:schemeClr val="tx2"/>
                </a:solidFill>
                <a:latin typeface="Calibri" panose="020F0502020204030204" pitchFamily="34" charset="0"/>
                <a:cs typeface="Calibri" panose="020F0502020204030204" pitchFamily="34" charset="0"/>
              </a:rPr>
              <a:t>Integration der Ausbildung </a:t>
            </a:r>
            <a:r>
              <a:rPr lang="de-DE" altLang="de-DE" sz="1600" b="1" dirty="0">
                <a:solidFill>
                  <a:schemeClr val="tx2"/>
                </a:solidFill>
                <a:latin typeface="Calibri" panose="020F0502020204030204" pitchFamily="34" charset="0"/>
                <a:cs typeface="Calibri" panose="020F0502020204030204" pitchFamily="34" charset="0"/>
              </a:rPr>
              <a:t>unternehmerischer Kompetenzen</a:t>
            </a:r>
            <a:endParaRPr lang="de-DE" altLang="de-DE" sz="1600" dirty="0">
              <a:solidFill>
                <a:schemeClr val="tx2"/>
              </a:solidFill>
              <a:latin typeface="Calibri" panose="020F0502020204030204" pitchFamily="34" charset="0"/>
              <a:cs typeface="Calibri" panose="020F0502020204030204" pitchFamily="34" charset="0"/>
            </a:endParaRPr>
          </a:p>
        </p:txBody>
      </p:sp>
      <p:sp>
        <p:nvSpPr>
          <p:cNvPr id="37" name="Text Box 4">
            <a:extLst>
              <a:ext uri="{FF2B5EF4-FFF2-40B4-BE49-F238E27FC236}">
                <a16:creationId xmlns:a16="http://schemas.microsoft.com/office/drawing/2014/main" id="{396C5017-3966-406C-910A-91F8601A353D}"/>
              </a:ext>
            </a:extLst>
          </p:cNvPr>
          <p:cNvSpPr txBox="1">
            <a:spLocks noChangeArrowheads="1"/>
          </p:cNvSpPr>
          <p:nvPr/>
        </p:nvSpPr>
        <p:spPr bwMode="auto">
          <a:xfrm>
            <a:off x="411255" y="712722"/>
            <a:ext cx="8277225" cy="374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600" dirty="0">
                <a:solidFill>
                  <a:schemeClr val="tx2"/>
                </a:solidFill>
                <a:latin typeface="Calibri" panose="020F0502020204030204" pitchFamily="34" charset="0"/>
                <a:cs typeface="Calibri" panose="020F0502020204030204" pitchFamily="34" charset="0"/>
              </a:rPr>
              <a:t>Die Europäische Schule Saarland </a:t>
            </a:r>
          </a:p>
        </p:txBody>
      </p:sp>
      <p:sp>
        <p:nvSpPr>
          <p:cNvPr id="38" name="Rectangle 5">
            <a:extLst>
              <a:ext uri="{FF2B5EF4-FFF2-40B4-BE49-F238E27FC236}">
                <a16:creationId xmlns:a16="http://schemas.microsoft.com/office/drawing/2014/main" id="{2E40C383-CCE1-4960-99AD-9E67E21189ED}"/>
              </a:ext>
            </a:extLst>
          </p:cNvPr>
          <p:cNvSpPr>
            <a:spLocks noChangeArrowheads="1"/>
          </p:cNvSpPr>
          <p:nvPr/>
        </p:nvSpPr>
        <p:spPr bwMode="auto">
          <a:xfrm>
            <a:off x="459373" y="1633002"/>
            <a:ext cx="8277225"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nSpc>
                <a:spcPct val="90000"/>
              </a:lnSpc>
              <a:spcBef>
                <a:spcPct val="20000"/>
              </a:spcBef>
              <a:buFont typeface="Arial" panose="020B0604020202020204" pitchFamily="34" charset="0"/>
              <a:buChar char="•"/>
            </a:pPr>
            <a:r>
              <a:rPr lang="de-DE" altLang="de-DE" sz="1600" dirty="0">
                <a:solidFill>
                  <a:schemeClr val="tx2"/>
                </a:solidFill>
                <a:latin typeface="Calibri" panose="020F0502020204030204" pitchFamily="34" charset="0"/>
                <a:cs typeface="Calibri" panose="020F0502020204030204" pitchFamily="34" charset="0"/>
              </a:rPr>
              <a:t>setzt die </a:t>
            </a:r>
            <a:r>
              <a:rPr lang="de-DE" altLang="de-DE" sz="1600" b="1" dirty="0">
                <a:solidFill>
                  <a:schemeClr val="tx2"/>
                </a:solidFill>
                <a:latin typeface="Calibri" panose="020F0502020204030204" pitchFamily="34" charset="0"/>
                <a:cs typeface="Calibri" panose="020F0502020204030204" pitchFamily="34" charset="0"/>
              </a:rPr>
              <a:t>Vielfalt</a:t>
            </a:r>
            <a:r>
              <a:rPr lang="de-DE" altLang="de-DE" sz="1600" dirty="0">
                <a:solidFill>
                  <a:schemeClr val="tx2"/>
                </a:solidFill>
                <a:latin typeface="Calibri" panose="020F0502020204030204" pitchFamily="34" charset="0"/>
                <a:cs typeface="Calibri" panose="020F0502020204030204" pitchFamily="34" charset="0"/>
              </a:rPr>
              <a:t> und den </a:t>
            </a:r>
            <a:r>
              <a:rPr lang="de-DE" altLang="de-DE" sz="1600" b="1" dirty="0">
                <a:solidFill>
                  <a:schemeClr val="tx2"/>
                </a:solidFill>
                <a:latin typeface="Calibri" panose="020F0502020204030204" pitchFamily="34" charset="0"/>
                <a:cs typeface="Calibri" panose="020F0502020204030204" pitchFamily="34" charset="0"/>
              </a:rPr>
              <a:t>Austausch</a:t>
            </a:r>
            <a:r>
              <a:rPr lang="de-DE" altLang="de-DE" sz="1600" dirty="0">
                <a:solidFill>
                  <a:schemeClr val="tx2"/>
                </a:solidFill>
                <a:latin typeface="Calibri" panose="020F0502020204030204" pitchFamily="34" charset="0"/>
                <a:cs typeface="Calibri" panose="020F0502020204030204" pitchFamily="34" charset="0"/>
              </a:rPr>
              <a:t> mit ihren Partnerschulen in gemeinsamen </a:t>
            </a:r>
            <a:r>
              <a:rPr lang="de-DE" altLang="de-DE" sz="1600" dirty="0" err="1">
                <a:solidFill>
                  <a:schemeClr val="tx2"/>
                </a:solidFill>
                <a:latin typeface="Calibri" panose="020F0502020204030204" pitchFamily="34" charset="0"/>
                <a:cs typeface="Calibri" panose="020F0502020204030204" pitchFamily="34" charset="0"/>
              </a:rPr>
              <a:t>Wettbe</a:t>
            </a:r>
            <a:r>
              <a:rPr lang="de-DE" altLang="de-DE" sz="1600" dirty="0">
                <a:solidFill>
                  <a:schemeClr val="tx2"/>
                </a:solidFill>
                <a:latin typeface="Calibri" panose="020F0502020204030204" pitchFamily="34" charset="0"/>
                <a:cs typeface="Calibri" panose="020F0502020204030204" pitchFamily="34" charset="0"/>
              </a:rPr>
              <a:t>-werben (Naturwissenschaften, Sport), Festivals (Musik und Kunst) und Modellprojekten (Student-UN) um. </a:t>
            </a:r>
          </a:p>
        </p:txBody>
      </p:sp>
      <p:pic>
        <p:nvPicPr>
          <p:cNvPr id="40" name="Grafik 39">
            <a:extLst>
              <a:ext uri="{FF2B5EF4-FFF2-40B4-BE49-F238E27FC236}">
                <a16:creationId xmlns:a16="http://schemas.microsoft.com/office/drawing/2014/main" id="{839F16CF-3FE1-47CF-B33A-0296C0295947}"/>
              </a:ext>
            </a:extLst>
          </p:cNvPr>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148268" y="6166573"/>
            <a:ext cx="542035" cy="542035"/>
          </a:xfrm>
          <a:prstGeom prst="rect">
            <a:avLst/>
          </a:prstGeom>
        </p:spPr>
      </p:pic>
    </p:spTree>
    <p:extLst>
      <p:ext uri="{BB962C8B-B14F-4D97-AF65-F5344CB8AC3E}">
        <p14:creationId xmlns:p14="http://schemas.microsoft.com/office/powerpoint/2010/main" val="4097058286"/>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1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10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10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10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10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10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left)">
                                      <p:cBhvr>
                                        <p:cTn id="42" dur="100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1000"/>
                                        <p:tgtEl>
                                          <p:spTgt spid="3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left)">
                                      <p:cBhvr>
                                        <p:cTn id="52" dur="10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left)">
                                      <p:cBhvr>
                                        <p:cTn id="57" dur="1000"/>
                                        <p:tgtEl>
                                          <p:spTgt spid="3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wipe(left)">
                                      <p:cBhvr>
                                        <p:cTn id="62"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8" grpId="0"/>
      <p:bldP spid="31" grpId="0"/>
      <p:bldP spid="21" grpId="0"/>
      <p:bldP spid="23" grpId="0"/>
      <p:bldP spid="33" grpId="0"/>
      <p:bldP spid="34" grpId="0"/>
      <p:bldP spid="35" grpId="0"/>
      <p:bldP spid="36" grpId="0"/>
      <p:bldP spid="37" grpId="0"/>
      <p:bldP spid="3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16"/>
          <p:cNvSpPr>
            <a:spLocks noChangeArrowheads="1"/>
          </p:cNvSpPr>
          <p:nvPr/>
        </p:nvSpPr>
        <p:spPr bwMode="auto">
          <a:xfrm>
            <a:off x="539440" y="917575"/>
            <a:ext cx="7993110" cy="5103785"/>
          </a:xfrm>
          <a:prstGeom prst="rect">
            <a:avLst/>
          </a:prstGeom>
          <a:solidFill>
            <a:schemeClr val="tx2">
              <a:lumMod val="10000"/>
              <a:lumOff val="90000"/>
              <a:alpha val="59999"/>
            </a:schemeClr>
          </a:solidFill>
          <a:ln>
            <a:noFill/>
          </a:ln>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34821" name="Text Box 5"/>
          <p:cNvSpPr txBox="1">
            <a:spLocks noChangeArrowheads="1"/>
          </p:cNvSpPr>
          <p:nvPr/>
        </p:nvSpPr>
        <p:spPr bwMode="auto">
          <a:xfrm>
            <a:off x="1331913" y="4497388"/>
            <a:ext cx="64801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spcBef>
                <a:spcPct val="50000"/>
              </a:spcBef>
            </a:pPr>
            <a:r>
              <a:rPr lang="de-DE" altLang="de-DE" sz="2400" b="1" dirty="0">
                <a:solidFill>
                  <a:schemeClr val="tx2"/>
                </a:solidFill>
                <a:latin typeface="Saar" panose="00000500000000000000" pitchFamily="2" charset="0"/>
              </a:rPr>
              <a:t>Wir wünschen Ihrem Kind </a:t>
            </a:r>
            <a:br>
              <a:rPr lang="de-DE" altLang="de-DE" sz="2400" b="1" dirty="0">
                <a:solidFill>
                  <a:schemeClr val="tx2"/>
                </a:solidFill>
                <a:latin typeface="Saar" panose="00000500000000000000" pitchFamily="2" charset="0"/>
              </a:rPr>
            </a:br>
            <a:r>
              <a:rPr lang="de-DE" altLang="de-DE" sz="2400" b="1" dirty="0">
                <a:solidFill>
                  <a:schemeClr val="tx2"/>
                </a:solidFill>
                <a:latin typeface="Saar" panose="00000500000000000000" pitchFamily="2" charset="0"/>
              </a:rPr>
              <a:t>alles Gute für seine weitere Schullaufbahn!</a:t>
            </a:r>
          </a:p>
        </p:txBody>
      </p:sp>
      <p:pic>
        <p:nvPicPr>
          <p:cNvPr id="34823" name="Picture 8" descr="Bil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8225" y="1196975"/>
            <a:ext cx="198755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dirty="0"/>
          </a:p>
        </p:txBody>
      </p:sp>
    </p:spTree>
    <p:extLst>
      <p:ext uri="{BB962C8B-B14F-4D97-AF65-F5344CB8AC3E}">
        <p14:creationId xmlns:p14="http://schemas.microsoft.com/office/powerpoint/2010/main" val="116466226"/>
      </p:ext>
    </p:extLst>
  </p:cSld>
  <p:clrMapOvr>
    <a:masterClrMapping/>
  </p:clrMapOvr>
  <p:transition>
    <p:pull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7" name="Text Box 8"/>
          <p:cNvSpPr txBox="1">
            <a:spLocks noChangeArrowheads="1"/>
          </p:cNvSpPr>
          <p:nvPr/>
        </p:nvSpPr>
        <p:spPr bwMode="auto">
          <a:xfrm>
            <a:off x="5578312" y="1215648"/>
            <a:ext cx="2510624" cy="369332"/>
          </a:xfrm>
          <a:prstGeom prst="rect">
            <a:avLst/>
          </a:prstGeom>
          <a:solidFill>
            <a:schemeClr val="accent5">
              <a:lumMod val="40000"/>
              <a:lumOff val="60000"/>
            </a:schemeClr>
          </a:solidFill>
          <a:ln>
            <a:noFill/>
          </a:ln>
          <a:extLst/>
        </p:spPr>
        <p:txBody>
          <a:bodyPr wrap="none">
            <a:spAutoFit/>
          </a:bodyPr>
          <a:lstStyle>
            <a:lvl1pPr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eaLnBrk="1" hangingPunct="1">
              <a:spcBef>
                <a:spcPct val="50000"/>
              </a:spcBef>
            </a:pPr>
            <a:r>
              <a:rPr lang="de-DE" altLang="de-DE" sz="1800" b="1" dirty="0">
                <a:solidFill>
                  <a:schemeClr val="tx2"/>
                </a:solidFill>
                <a:latin typeface="Saar" panose="00000500000000000000" pitchFamily="2" charset="0"/>
              </a:rPr>
              <a:t>Gemeinschaftsschule</a:t>
            </a:r>
          </a:p>
        </p:txBody>
      </p:sp>
      <p:sp>
        <p:nvSpPr>
          <p:cNvPr id="11" name="Rechteck 10"/>
          <p:cNvSpPr/>
          <p:nvPr/>
        </p:nvSpPr>
        <p:spPr>
          <a:xfrm>
            <a:off x="483841" y="6458837"/>
            <a:ext cx="861133" cy="246221"/>
          </a:xfrm>
          <a:prstGeom prst="rect">
            <a:avLst/>
          </a:prstGeom>
        </p:spPr>
        <p:txBody>
          <a:bodyPr wrap="none">
            <a:spAutoFit/>
          </a:bodyPr>
          <a:lstStyle/>
          <a:p>
            <a:fld id="{50C1CD8C-A5F2-470E-9B79-C7DA4DFF9EC9}" type="datetime1">
              <a:rPr lang="de-DE" sz="1000">
                <a:solidFill>
                  <a:schemeClr val="tx2"/>
                </a:solidFill>
                <a:latin typeface="+mn-lt"/>
              </a:rPr>
              <a:pPr/>
              <a:t>13.11.2025</a:t>
            </a:fld>
            <a:endParaRPr lang="de-DE" sz="1000" dirty="0">
              <a:solidFill>
                <a:schemeClr val="tx2"/>
              </a:solidFill>
              <a:latin typeface="+mn-lt"/>
            </a:endParaRPr>
          </a:p>
        </p:txBody>
      </p:sp>
      <p:grpSp>
        <p:nvGrpSpPr>
          <p:cNvPr id="13" name="Gruppieren 12"/>
          <p:cNvGrpSpPr/>
          <p:nvPr/>
        </p:nvGrpSpPr>
        <p:grpSpPr>
          <a:xfrm>
            <a:off x="463296" y="1019569"/>
            <a:ext cx="4108704" cy="5375472"/>
            <a:chOff x="-1075806" y="1083365"/>
            <a:chExt cx="4108704" cy="5375472"/>
          </a:xfrm>
        </p:grpSpPr>
        <p:sp>
          <p:nvSpPr>
            <p:cNvPr id="3076" name="Rectangle 23"/>
            <p:cNvSpPr>
              <a:spLocks noChangeArrowheads="1"/>
            </p:cNvSpPr>
            <p:nvPr/>
          </p:nvSpPr>
          <p:spPr bwMode="auto">
            <a:xfrm>
              <a:off x="-1075806" y="1083365"/>
              <a:ext cx="4108704" cy="5375472"/>
            </a:xfrm>
            <a:prstGeom prst="rect">
              <a:avLst/>
            </a:prstGeom>
            <a:solidFill>
              <a:schemeClr val="accent5">
                <a:lumMod val="20000"/>
                <a:lumOff val="80000"/>
                <a:alpha val="59999"/>
              </a:schemeClr>
            </a:solidFill>
            <a:ln>
              <a:noFill/>
            </a:ln>
            <a:extLst/>
          </p:spPr>
          <p:txBody>
            <a:bodyPr wrap="none" anchor="ctr"/>
            <a:lstStyle>
              <a:lvl1pPr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eaLnBrk="1" hangingPunct="1"/>
              <a:endParaRPr lang="de-DE" altLang="de-DE" sz="1800">
                <a:latin typeface="Arial" panose="020B0604020202020204" pitchFamily="34" charset="0"/>
              </a:endParaRPr>
            </a:p>
          </p:txBody>
        </p:sp>
        <p:sp>
          <p:nvSpPr>
            <p:cNvPr id="55328" name="AutoShape 32"/>
            <p:cNvSpPr>
              <a:spLocks noChangeArrowheads="1"/>
            </p:cNvSpPr>
            <p:nvPr/>
          </p:nvSpPr>
          <p:spPr bwMode="auto">
            <a:xfrm>
              <a:off x="880814" y="2681023"/>
              <a:ext cx="195464" cy="335943"/>
            </a:xfrm>
            <a:prstGeom prst="upArrow">
              <a:avLst>
                <a:gd name="adj1" fmla="val 55750"/>
                <a:gd name="adj2" fmla="val 76880"/>
              </a:avLst>
            </a:prstGeom>
            <a:solidFill>
              <a:srgbClr val="FFFFFF"/>
            </a:solidFill>
            <a:ln w="9525">
              <a:solidFill>
                <a:schemeClr val="tx1"/>
              </a:solidFill>
              <a:miter lim="800000"/>
              <a:headEnd/>
              <a:tailEnd/>
            </a:ln>
          </p:spPr>
          <p:txBody>
            <a:bodyPr wrap="none" anchor="ctr"/>
            <a:lstStyle>
              <a:lvl1pPr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eaLnBrk="1" hangingPunct="1"/>
              <a:endParaRPr lang="de-DE" altLang="de-DE" sz="1800">
                <a:latin typeface="Arial" panose="020B0604020202020204" pitchFamily="34" charset="0"/>
              </a:endParaRPr>
            </a:p>
          </p:txBody>
        </p:sp>
        <p:sp>
          <p:nvSpPr>
            <p:cNvPr id="7" name="AutoShape 32"/>
            <p:cNvSpPr>
              <a:spLocks noChangeArrowheads="1"/>
            </p:cNvSpPr>
            <p:nvPr/>
          </p:nvSpPr>
          <p:spPr bwMode="auto">
            <a:xfrm>
              <a:off x="880814" y="5128432"/>
              <a:ext cx="195464" cy="417285"/>
            </a:xfrm>
            <a:prstGeom prst="upArrow">
              <a:avLst>
                <a:gd name="adj1" fmla="val 55750"/>
                <a:gd name="adj2" fmla="val 76880"/>
              </a:avLst>
            </a:prstGeom>
            <a:solidFill>
              <a:srgbClr val="FFFFFF"/>
            </a:solidFill>
            <a:ln w="9525">
              <a:solidFill>
                <a:schemeClr val="tx1"/>
              </a:solidFill>
              <a:miter lim="800000"/>
              <a:headEnd/>
              <a:tailEnd/>
            </a:ln>
          </p:spPr>
          <p:txBody>
            <a:bodyPr wrap="none" anchor="ctr"/>
            <a:lstStyle>
              <a:lvl1pPr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eaLnBrk="1" hangingPunct="1"/>
              <a:endParaRPr lang="de-DE" altLang="de-DE" sz="1800">
                <a:latin typeface="Arial" panose="020B0604020202020204" pitchFamily="34" charset="0"/>
              </a:endParaRPr>
            </a:p>
          </p:txBody>
        </p:sp>
        <p:sp>
          <p:nvSpPr>
            <p:cNvPr id="302125" name="AutoShape 45"/>
            <p:cNvSpPr>
              <a:spLocks noChangeArrowheads="1"/>
            </p:cNvSpPr>
            <p:nvPr/>
          </p:nvSpPr>
          <p:spPr bwMode="auto">
            <a:xfrm>
              <a:off x="-910579" y="5598040"/>
              <a:ext cx="3778250" cy="742830"/>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algn="ctr" eaLnBrk="1" hangingPunct="1"/>
              <a:r>
                <a:rPr lang="de-DE" altLang="de-DE" sz="1800" b="1" dirty="0">
                  <a:solidFill>
                    <a:schemeClr val="tx2"/>
                  </a:solidFill>
                  <a:latin typeface="Saar" panose="00000500000000000000" pitchFamily="2" charset="0"/>
                </a:rPr>
                <a:t>Klassenstufen 5 und 6</a:t>
              </a:r>
            </a:p>
            <a:p>
              <a:pPr algn="ctr" eaLnBrk="1" hangingPunct="1"/>
              <a:r>
                <a:rPr lang="de-DE" altLang="de-DE" sz="1800" dirty="0">
                  <a:solidFill>
                    <a:schemeClr val="tx2"/>
                  </a:solidFill>
                  <a:latin typeface="Saar" panose="00000500000000000000" pitchFamily="2" charset="0"/>
                </a:rPr>
                <a:t>Unterricht im Klassenverband</a:t>
              </a:r>
            </a:p>
          </p:txBody>
        </p:sp>
        <p:sp>
          <p:nvSpPr>
            <p:cNvPr id="302126" name="AutoShape 46"/>
            <p:cNvSpPr>
              <a:spLocks noChangeArrowheads="1"/>
            </p:cNvSpPr>
            <p:nvPr/>
          </p:nvSpPr>
          <p:spPr bwMode="auto">
            <a:xfrm>
              <a:off x="-918617" y="3069290"/>
              <a:ext cx="3794327" cy="2006818"/>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eaLnBrk="1" hangingPunct="1"/>
              <a:r>
                <a:rPr lang="de-DE" altLang="de-DE" sz="1800" b="1" dirty="0">
                  <a:solidFill>
                    <a:schemeClr val="tx2"/>
                  </a:solidFill>
                  <a:latin typeface="Saar" panose="00000500000000000000" pitchFamily="2" charset="0"/>
                </a:rPr>
                <a:t>Klassenstufen 7 bis 10</a:t>
              </a:r>
            </a:p>
            <a:p>
              <a:pPr eaLnBrk="1" hangingPunct="1"/>
              <a:r>
                <a:rPr lang="de-DE" altLang="de-DE" sz="1800" dirty="0">
                  <a:solidFill>
                    <a:schemeClr val="tx2"/>
                  </a:solidFill>
                  <a:latin typeface="Saar" panose="00000500000000000000" pitchFamily="2" charset="0"/>
                </a:rPr>
                <a:t>Unterricht im Klassenverband</a:t>
              </a:r>
              <a:br>
                <a:rPr lang="de-DE" altLang="de-DE" sz="1800" dirty="0">
                  <a:solidFill>
                    <a:schemeClr val="tx2"/>
                  </a:solidFill>
                  <a:latin typeface="Saar" panose="00000500000000000000" pitchFamily="2" charset="0"/>
                </a:rPr>
              </a:br>
              <a:r>
                <a:rPr lang="de-DE" altLang="de-DE" sz="1800" dirty="0">
                  <a:solidFill>
                    <a:schemeClr val="tx2"/>
                  </a:solidFill>
                  <a:latin typeface="Saar" panose="00000500000000000000" pitchFamily="2" charset="0"/>
                </a:rPr>
                <a:t>und/oder in Kursen</a:t>
              </a:r>
              <a:br>
                <a:rPr lang="de-DE" altLang="de-DE" sz="1800" dirty="0">
                  <a:solidFill>
                    <a:schemeClr val="tx2"/>
                  </a:solidFill>
                  <a:latin typeface="Saar" panose="00000500000000000000" pitchFamily="2" charset="0"/>
                </a:rPr>
              </a:br>
              <a:r>
                <a:rPr lang="de-DE" altLang="de-DE" sz="1800" dirty="0">
                  <a:solidFill>
                    <a:schemeClr val="tx2"/>
                  </a:solidFill>
                  <a:latin typeface="Saar" panose="00000500000000000000" pitchFamily="2" charset="0"/>
                </a:rPr>
                <a:t>Differenzierung bis Kl. 10 in</a:t>
              </a:r>
            </a:p>
            <a:p>
              <a:pPr marL="285750" indent="-285750" eaLnBrk="1" hangingPunct="1">
                <a:buFont typeface="Arial" panose="020B0604020202020204" pitchFamily="34" charset="0"/>
                <a:buChar char="•"/>
              </a:pPr>
              <a:r>
                <a:rPr lang="de-DE" altLang="de-DE" sz="1800" dirty="0">
                  <a:solidFill>
                    <a:schemeClr val="tx2"/>
                  </a:solidFill>
                  <a:latin typeface="Saar" panose="00000500000000000000" pitchFamily="2" charset="0"/>
                </a:rPr>
                <a:t>De, Ma, 1. FS, NW (</a:t>
              </a:r>
              <a:r>
                <a:rPr lang="de-DE" altLang="de-DE" sz="1800" dirty="0" err="1">
                  <a:solidFill>
                    <a:schemeClr val="tx2"/>
                  </a:solidFill>
                  <a:latin typeface="Saar" panose="00000500000000000000" pitchFamily="2" charset="0"/>
                </a:rPr>
                <a:t>Ch</a:t>
              </a:r>
              <a:r>
                <a:rPr lang="de-DE" altLang="de-DE" sz="1800" dirty="0">
                  <a:solidFill>
                    <a:schemeClr val="tx2"/>
                  </a:solidFill>
                  <a:latin typeface="Saar" panose="00000500000000000000" pitchFamily="2" charset="0"/>
                </a:rPr>
                <a:t>, </a:t>
              </a:r>
              <a:r>
                <a:rPr lang="de-DE" altLang="de-DE" sz="1800" dirty="0" err="1">
                  <a:solidFill>
                    <a:schemeClr val="tx2"/>
                  </a:solidFill>
                  <a:latin typeface="Saar" panose="00000500000000000000" pitchFamily="2" charset="0"/>
                </a:rPr>
                <a:t>Ph</a:t>
              </a:r>
              <a:r>
                <a:rPr lang="de-DE" altLang="de-DE" sz="1800" dirty="0">
                  <a:solidFill>
                    <a:schemeClr val="tx2"/>
                  </a:solidFill>
                  <a:latin typeface="Saar" panose="00000500000000000000" pitchFamily="2" charset="0"/>
                </a:rPr>
                <a:t>)</a:t>
              </a:r>
            </a:p>
            <a:p>
              <a:pPr marL="285750" indent="-285750" eaLnBrk="1" hangingPunct="1">
                <a:buFont typeface="Arial" panose="020B0604020202020204" pitchFamily="34" charset="0"/>
                <a:buChar char="•"/>
              </a:pPr>
              <a:r>
                <a:rPr lang="de-DE" altLang="de-DE" sz="1800" dirty="0">
                  <a:solidFill>
                    <a:schemeClr val="tx2"/>
                  </a:solidFill>
                  <a:latin typeface="Saar" panose="00000500000000000000" pitchFamily="2" charset="0"/>
                </a:rPr>
                <a:t>2 bzw. 3 Anspruchsebenen</a:t>
              </a:r>
            </a:p>
          </p:txBody>
        </p:sp>
        <p:sp>
          <p:nvSpPr>
            <p:cNvPr id="26" name="AutoShape 49"/>
            <p:cNvSpPr>
              <a:spLocks noChangeArrowheads="1"/>
            </p:cNvSpPr>
            <p:nvPr/>
          </p:nvSpPr>
          <p:spPr bwMode="auto">
            <a:xfrm>
              <a:off x="-910579" y="1177987"/>
              <a:ext cx="3778250" cy="1450713"/>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algn="ctr" eaLnBrk="1" hangingPunct="1"/>
              <a:r>
                <a:rPr lang="de-DE" altLang="de-DE" sz="1800" b="1" dirty="0">
                  <a:solidFill>
                    <a:schemeClr val="tx2"/>
                  </a:solidFill>
                  <a:latin typeface="Saar" panose="00000500000000000000" pitchFamily="2" charset="0"/>
                </a:rPr>
                <a:t>Hauptphase (12 und 13)</a:t>
              </a:r>
              <a:br>
                <a:rPr lang="de-DE" altLang="de-DE" sz="1800" b="1" dirty="0">
                  <a:solidFill>
                    <a:schemeClr val="tx2"/>
                  </a:solidFill>
                  <a:latin typeface="Saar" panose="00000500000000000000" pitchFamily="2" charset="0"/>
                </a:rPr>
              </a:br>
              <a:r>
                <a:rPr lang="de-DE" altLang="de-DE" sz="1800" dirty="0">
                  <a:solidFill>
                    <a:schemeClr val="tx2"/>
                  </a:solidFill>
                  <a:latin typeface="Saar" panose="00000500000000000000" pitchFamily="2" charset="0"/>
                </a:rPr>
                <a:t>Unterricht im Kurssystem</a:t>
              </a:r>
              <a:br>
                <a:rPr lang="de-DE" altLang="de-DE" sz="1800" b="1" dirty="0">
                  <a:solidFill>
                    <a:schemeClr val="tx2"/>
                  </a:solidFill>
                  <a:latin typeface="Saar" panose="00000500000000000000" pitchFamily="2" charset="0"/>
                </a:rPr>
              </a:br>
              <a:r>
                <a:rPr lang="de-DE" altLang="de-DE" sz="1800" b="1" dirty="0">
                  <a:solidFill>
                    <a:schemeClr val="tx2"/>
                  </a:solidFill>
                  <a:latin typeface="Saar" panose="00000500000000000000" pitchFamily="2" charset="0"/>
                </a:rPr>
                <a:t>Einführungsphase (11)</a:t>
              </a:r>
              <a:br>
                <a:rPr lang="de-DE" altLang="de-DE" sz="1800" b="1" dirty="0">
                  <a:solidFill>
                    <a:schemeClr val="tx2"/>
                  </a:solidFill>
                  <a:latin typeface="Saar" panose="00000500000000000000" pitchFamily="2" charset="0"/>
                </a:rPr>
              </a:br>
              <a:r>
                <a:rPr lang="de-DE" altLang="de-DE" sz="1600" dirty="0">
                  <a:solidFill>
                    <a:schemeClr val="tx2"/>
                  </a:solidFill>
                  <a:latin typeface="Saar" panose="00000500000000000000" pitchFamily="2" charset="0"/>
                </a:rPr>
                <a:t>Unterricht im Kurssystem </a:t>
              </a:r>
              <a:br>
                <a:rPr lang="de-DE" altLang="de-DE" sz="1600" dirty="0">
                  <a:solidFill>
                    <a:schemeClr val="tx2"/>
                  </a:solidFill>
                  <a:latin typeface="Saar" panose="00000500000000000000" pitchFamily="2" charset="0"/>
                </a:rPr>
              </a:br>
              <a:r>
                <a:rPr lang="de-DE" altLang="de-DE" sz="1600" dirty="0">
                  <a:solidFill>
                    <a:schemeClr val="tx2"/>
                  </a:solidFill>
                  <a:latin typeface="Saar" panose="00000500000000000000" pitchFamily="2" charset="0"/>
                </a:rPr>
                <a:t>bzw. Klassenverband</a:t>
              </a:r>
            </a:p>
            <a:p>
              <a:pPr marL="355600" eaLnBrk="1" hangingPunct="1"/>
              <a:endParaRPr lang="de-DE" altLang="de-DE" sz="1800" dirty="0">
                <a:latin typeface="Saar" panose="00000500000000000000" pitchFamily="2" charset="0"/>
              </a:endParaRPr>
            </a:p>
          </p:txBody>
        </p:sp>
      </p:grpSp>
      <p:sp>
        <p:nvSpPr>
          <p:cNvPr id="25" name="Textfeld 24"/>
          <p:cNvSpPr txBox="1"/>
          <p:nvPr/>
        </p:nvSpPr>
        <p:spPr>
          <a:xfrm>
            <a:off x="4885818" y="3536856"/>
            <a:ext cx="3895618" cy="609398"/>
          </a:xfrm>
          <a:prstGeom prst="rect">
            <a:avLst/>
          </a:prstGeom>
          <a:noFill/>
        </p:spPr>
        <p:txBody>
          <a:bodyPr wrap="none" rtlCol="0">
            <a:spAutoFit/>
          </a:bodyPr>
          <a:lstStyle/>
          <a:p>
            <a:pPr algn="ctr">
              <a:lnSpc>
                <a:spcPct val="105000"/>
              </a:lnSpc>
            </a:pPr>
            <a:r>
              <a:rPr lang="de-DE" sz="1600" b="1" dirty="0">
                <a:solidFill>
                  <a:schemeClr val="tx2"/>
                </a:solidFill>
                <a:latin typeface="Saar" panose="00000500000000000000" pitchFamily="2" charset="0"/>
                <a:ea typeface="Geneva"/>
                <a:cs typeface="Geneva"/>
              </a:rPr>
              <a:t>zieldifferente</a:t>
            </a:r>
            <a:r>
              <a:rPr lang="de-DE" sz="1600" dirty="0">
                <a:solidFill>
                  <a:schemeClr val="tx2"/>
                </a:solidFill>
                <a:latin typeface="Saar" panose="00000500000000000000" pitchFamily="2" charset="0"/>
                <a:ea typeface="Geneva"/>
                <a:cs typeface="Geneva"/>
              </a:rPr>
              <a:t> Unterrichtung </a:t>
            </a:r>
          </a:p>
          <a:p>
            <a:pPr algn="ctr">
              <a:lnSpc>
                <a:spcPct val="105000"/>
              </a:lnSpc>
            </a:pPr>
            <a:r>
              <a:rPr lang="de-DE" sz="1600" dirty="0">
                <a:solidFill>
                  <a:schemeClr val="tx2"/>
                </a:solidFill>
                <a:latin typeface="Saar" panose="00000500000000000000" pitchFamily="2" charset="0"/>
                <a:ea typeface="Geneva"/>
                <a:cs typeface="Geneva"/>
              </a:rPr>
              <a:t>auf verschiedenen Anforderungsebenen:</a:t>
            </a:r>
          </a:p>
        </p:txBody>
      </p:sp>
      <p:sp>
        <p:nvSpPr>
          <p:cNvPr id="9" name="Rechteck 8"/>
          <p:cNvSpPr/>
          <p:nvPr/>
        </p:nvSpPr>
        <p:spPr>
          <a:xfrm>
            <a:off x="4653770" y="4325247"/>
            <a:ext cx="4572000" cy="1631216"/>
          </a:xfrm>
          <a:prstGeom prst="rect">
            <a:avLst/>
          </a:prstGeom>
        </p:spPr>
        <p:txBody>
          <a:bodyPr>
            <a:spAutoFit/>
          </a:bodyPr>
          <a:lstStyle/>
          <a:p>
            <a:pPr>
              <a:spcBef>
                <a:spcPts val="600"/>
              </a:spcBef>
            </a:pPr>
            <a:r>
              <a:rPr lang="de-DE" sz="1600" dirty="0">
                <a:solidFill>
                  <a:schemeClr val="tx2"/>
                </a:solidFill>
                <a:latin typeface="+mn-lt"/>
                <a:sym typeface="Wingdings" panose="05000000000000000000" pitchFamily="2" charset="2"/>
              </a:rPr>
              <a:t> i</a:t>
            </a:r>
            <a:r>
              <a:rPr lang="de-DE" sz="1600" dirty="0">
                <a:solidFill>
                  <a:schemeClr val="tx2"/>
                </a:solidFill>
                <a:latin typeface="+mn-lt"/>
              </a:rPr>
              <a:t>ndividuelle Förderung und Forderung</a:t>
            </a:r>
          </a:p>
          <a:p>
            <a:pPr>
              <a:spcBef>
                <a:spcPts val="600"/>
              </a:spcBef>
            </a:pPr>
            <a:r>
              <a:rPr lang="de-DE" sz="1600" dirty="0">
                <a:solidFill>
                  <a:schemeClr val="tx2"/>
                </a:solidFill>
                <a:latin typeface="+mn-lt"/>
                <a:sym typeface="Wingdings" panose="05000000000000000000" pitchFamily="2" charset="2"/>
              </a:rPr>
              <a:t> p</a:t>
            </a:r>
            <a:r>
              <a:rPr lang="de-DE" sz="1600" dirty="0">
                <a:solidFill>
                  <a:schemeClr val="tx2"/>
                </a:solidFill>
                <a:latin typeface="+mn-lt"/>
              </a:rPr>
              <a:t>rojektartiges, fächerübergreifendes Lernen</a:t>
            </a:r>
          </a:p>
          <a:p>
            <a:pPr>
              <a:spcBef>
                <a:spcPts val="600"/>
              </a:spcBef>
            </a:pPr>
            <a:r>
              <a:rPr lang="de-DE" sz="1600" dirty="0">
                <a:solidFill>
                  <a:schemeClr val="tx2"/>
                </a:solidFill>
                <a:latin typeface="+mn-lt"/>
                <a:sym typeface="Wingdings" panose="05000000000000000000" pitchFamily="2" charset="2"/>
              </a:rPr>
              <a:t> </a:t>
            </a:r>
            <a:r>
              <a:rPr lang="de-DE" sz="1600" dirty="0">
                <a:solidFill>
                  <a:schemeClr val="tx2"/>
                </a:solidFill>
                <a:latin typeface="+mn-lt"/>
              </a:rPr>
              <a:t>selbstständiges Lernen in eigenem Tempo</a:t>
            </a:r>
          </a:p>
          <a:p>
            <a:pPr marL="285750" indent="-285750">
              <a:spcBef>
                <a:spcPts val="600"/>
              </a:spcBef>
              <a:buFont typeface="Wingdings" pitchFamily="2" charset="2"/>
              <a:buChar char="à"/>
            </a:pPr>
            <a:r>
              <a:rPr lang="de-DE" sz="1600" dirty="0">
                <a:solidFill>
                  <a:schemeClr val="tx2"/>
                </a:solidFill>
                <a:latin typeface="+mn-lt"/>
                <a:sym typeface="Wingdings" panose="05000000000000000000" pitchFamily="2" charset="2"/>
              </a:rPr>
              <a:t>l</a:t>
            </a:r>
            <a:r>
              <a:rPr lang="de-DE" sz="1600" dirty="0">
                <a:solidFill>
                  <a:schemeClr val="tx2"/>
                </a:solidFill>
                <a:latin typeface="+mn-lt"/>
              </a:rPr>
              <a:t>ängerer offener Bildungsweg: gemeinsames   </a:t>
            </a:r>
          </a:p>
          <a:p>
            <a:pPr>
              <a:spcBef>
                <a:spcPts val="600"/>
              </a:spcBef>
            </a:pPr>
            <a:r>
              <a:rPr lang="de-DE" sz="1600" dirty="0">
                <a:solidFill>
                  <a:schemeClr val="tx2"/>
                </a:solidFill>
                <a:latin typeface="+mn-lt"/>
              </a:rPr>
              <a:t>      Lernen</a:t>
            </a:r>
          </a:p>
        </p:txBody>
      </p:sp>
      <p:sp>
        <p:nvSpPr>
          <p:cNvPr id="12" name="Textfeld 11"/>
          <p:cNvSpPr txBox="1"/>
          <p:nvPr/>
        </p:nvSpPr>
        <p:spPr>
          <a:xfrm>
            <a:off x="5853228" y="3027899"/>
            <a:ext cx="1960793" cy="364523"/>
          </a:xfrm>
          <a:prstGeom prst="rect">
            <a:avLst/>
          </a:prstGeom>
          <a:noFill/>
        </p:spPr>
        <p:txBody>
          <a:bodyPr wrap="none" rtlCol="0">
            <a:spAutoFit/>
          </a:bodyPr>
          <a:lstStyle/>
          <a:p>
            <a:pPr>
              <a:lnSpc>
                <a:spcPct val="105000"/>
              </a:lnSpc>
            </a:pPr>
            <a:r>
              <a:rPr lang="de-DE" b="1" dirty="0">
                <a:solidFill>
                  <a:schemeClr val="tx2"/>
                </a:solidFill>
                <a:latin typeface="+mn-lt"/>
              </a:rPr>
              <a:t>Sekundarstufe I </a:t>
            </a:r>
          </a:p>
        </p:txBody>
      </p:sp>
      <p:sp>
        <p:nvSpPr>
          <p:cNvPr id="29" name="Textfeld 28"/>
          <p:cNvSpPr txBox="1"/>
          <p:nvPr/>
        </p:nvSpPr>
        <p:spPr>
          <a:xfrm>
            <a:off x="5522207" y="1765306"/>
            <a:ext cx="2622834" cy="364523"/>
          </a:xfrm>
          <a:prstGeom prst="rect">
            <a:avLst/>
          </a:prstGeom>
          <a:noFill/>
        </p:spPr>
        <p:txBody>
          <a:bodyPr wrap="none" rtlCol="0">
            <a:spAutoFit/>
          </a:bodyPr>
          <a:lstStyle/>
          <a:p>
            <a:pPr>
              <a:lnSpc>
                <a:spcPct val="105000"/>
              </a:lnSpc>
            </a:pPr>
            <a:r>
              <a:rPr lang="de-DE" b="1" dirty="0">
                <a:solidFill>
                  <a:schemeClr val="tx2"/>
                </a:solidFill>
                <a:latin typeface="+mn-lt"/>
              </a:rPr>
              <a:t>Gymnasiale Oberstufe </a:t>
            </a:r>
          </a:p>
        </p:txBody>
      </p:sp>
      <p:sp>
        <p:nvSpPr>
          <p:cNvPr id="8" name="Titel 7"/>
          <p:cNvSpPr>
            <a:spLocks noGrp="1"/>
          </p:cNvSpPr>
          <p:nvPr>
            <p:ph type="title"/>
          </p:nvPr>
        </p:nvSpPr>
        <p:spPr/>
        <p:txBody>
          <a:bodyPr/>
          <a:lstStyle/>
          <a:p>
            <a:r>
              <a:rPr lang="de-DE" dirty="0"/>
              <a:t>Unterrichtsorganisation</a:t>
            </a:r>
          </a:p>
        </p:txBody>
      </p:sp>
    </p:spTree>
    <p:extLst>
      <p:ext uri="{BB962C8B-B14F-4D97-AF65-F5344CB8AC3E}">
        <p14:creationId xmlns:p14="http://schemas.microsoft.com/office/powerpoint/2010/main" val="1835777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a:xfrm>
            <a:off x="554991" y="6390404"/>
            <a:ext cx="861133" cy="246221"/>
          </a:xfrm>
          <a:prstGeom prst="rect">
            <a:avLst/>
          </a:prstGeom>
        </p:spPr>
        <p:txBody>
          <a:bodyPr wrap="none">
            <a:spAutoFit/>
          </a:bodyPr>
          <a:lstStyle/>
          <a:p>
            <a:fld id="{50C1CD8C-A5F2-470E-9B79-C7DA4DFF9EC9}" type="datetime1">
              <a:rPr lang="de-DE" sz="1000">
                <a:solidFill>
                  <a:schemeClr val="tx2"/>
                </a:solidFill>
                <a:latin typeface="+mn-lt"/>
              </a:rPr>
              <a:pPr/>
              <a:t>13.11.2025</a:t>
            </a:fld>
            <a:endParaRPr lang="de-DE" sz="1000" dirty="0">
              <a:solidFill>
                <a:schemeClr val="tx2"/>
              </a:solidFill>
              <a:latin typeface="+mn-lt"/>
            </a:endParaRPr>
          </a:p>
        </p:txBody>
      </p:sp>
      <p:grpSp>
        <p:nvGrpSpPr>
          <p:cNvPr id="12" name="Gruppieren 11"/>
          <p:cNvGrpSpPr/>
          <p:nvPr/>
        </p:nvGrpSpPr>
        <p:grpSpPr>
          <a:xfrm>
            <a:off x="539750" y="1063210"/>
            <a:ext cx="3959225" cy="5254625"/>
            <a:chOff x="4712334" y="912565"/>
            <a:chExt cx="3959225" cy="5254625"/>
          </a:xfrm>
          <a:solidFill>
            <a:schemeClr val="accent3">
              <a:lumMod val="20000"/>
              <a:lumOff val="80000"/>
            </a:schemeClr>
          </a:solidFill>
        </p:grpSpPr>
        <p:sp>
          <p:nvSpPr>
            <p:cNvPr id="3077" name="Rectangle 2"/>
            <p:cNvSpPr>
              <a:spLocks noChangeArrowheads="1"/>
            </p:cNvSpPr>
            <p:nvPr/>
          </p:nvSpPr>
          <p:spPr bwMode="auto">
            <a:xfrm>
              <a:off x="4712334" y="912565"/>
              <a:ext cx="3959225" cy="5254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eaLnBrk="1" hangingPunct="1"/>
              <a:endParaRPr lang="de-DE" altLang="de-DE" sz="1800">
                <a:latin typeface="Arial" panose="020B0604020202020204" pitchFamily="34" charset="0"/>
              </a:endParaRPr>
            </a:p>
          </p:txBody>
        </p:sp>
        <p:sp>
          <p:nvSpPr>
            <p:cNvPr id="8" name="Rectangle 3"/>
            <p:cNvSpPr>
              <a:spLocks noChangeArrowheads="1"/>
            </p:cNvSpPr>
            <p:nvPr/>
          </p:nvSpPr>
          <p:spPr bwMode="auto">
            <a:xfrm>
              <a:off x="5226369" y="4702318"/>
              <a:ext cx="2970118" cy="3139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1588"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a:lnSpc>
                  <a:spcPct val="90000"/>
                </a:lnSpc>
                <a:spcBef>
                  <a:spcPct val="20000"/>
                </a:spcBef>
                <a:buFont typeface="Arial" panose="020B0604020202020204" pitchFamily="34" charset="0"/>
                <a:buNone/>
              </a:pPr>
              <a:r>
                <a:rPr lang="de-DE" altLang="de-DE" sz="1600" dirty="0">
                  <a:latin typeface="Saar" panose="00000500000000000000" pitchFamily="2" charset="0"/>
                </a:rPr>
                <a:t>Unterricht im Klassenverband</a:t>
              </a:r>
            </a:p>
          </p:txBody>
        </p:sp>
        <p:sp>
          <p:nvSpPr>
            <p:cNvPr id="10" name="AutoShape 32"/>
            <p:cNvSpPr>
              <a:spLocks noChangeArrowheads="1"/>
            </p:cNvSpPr>
            <p:nvPr/>
          </p:nvSpPr>
          <p:spPr bwMode="auto">
            <a:xfrm>
              <a:off x="6530975" y="2668588"/>
              <a:ext cx="360363" cy="472545"/>
            </a:xfrm>
            <a:prstGeom prst="upArrow">
              <a:avLst>
                <a:gd name="adj1" fmla="val 44491"/>
                <a:gd name="adj2" fmla="val 78854"/>
              </a:avLst>
            </a:prstGeom>
            <a:grpFill/>
            <a:ln w="9525">
              <a:solidFill>
                <a:schemeClr val="accent3">
                  <a:lumMod val="75000"/>
                </a:schemeClr>
              </a:solidFill>
              <a:miter lim="800000"/>
              <a:headEnd/>
              <a:tailEnd/>
            </a:ln>
          </p:spPr>
          <p:txBody>
            <a:bodyPr wrap="none" anchor="ctr"/>
            <a:lstStyle>
              <a:lvl1pPr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eaLnBrk="1" hangingPunct="1"/>
              <a:endParaRPr lang="de-DE" altLang="de-DE" sz="1800">
                <a:latin typeface="Arial" panose="020B0604020202020204" pitchFamily="34" charset="0"/>
              </a:endParaRPr>
            </a:p>
          </p:txBody>
        </p:sp>
        <p:sp>
          <p:nvSpPr>
            <p:cNvPr id="302128" name="AutoShape 48"/>
            <p:cNvSpPr>
              <a:spLocks noChangeArrowheads="1"/>
            </p:cNvSpPr>
            <p:nvPr/>
          </p:nvSpPr>
          <p:spPr bwMode="auto">
            <a:xfrm>
              <a:off x="4799277" y="3141133"/>
              <a:ext cx="3778250" cy="2977979"/>
            </a:xfrm>
            <a:prstGeom prst="roundRect">
              <a:avLst>
                <a:gd name="adj" fmla="val 10327"/>
              </a:avLst>
            </a:prstGeom>
            <a:grpFill/>
            <a:ln w="9525" algn="ctr">
              <a:solidFill>
                <a:schemeClr val="accent3">
                  <a:lumMod val="75000"/>
                </a:schemeClr>
              </a:solidFill>
              <a:round/>
              <a:headEnd/>
              <a:tailEnd/>
            </a:ln>
            <a:extLst/>
          </p:spPr>
          <p:txBody>
            <a:bodyPr wrap="none"/>
            <a:lstStyle>
              <a:lvl1pPr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algn="ctr" eaLnBrk="1" hangingPunct="1"/>
              <a:endParaRPr lang="de-DE" altLang="de-DE" sz="1800" b="1" dirty="0">
                <a:latin typeface="Saar" panose="00000500000000000000" pitchFamily="2" charset="0"/>
              </a:endParaRPr>
            </a:p>
            <a:p>
              <a:pPr algn="ctr" eaLnBrk="1" hangingPunct="1"/>
              <a:endParaRPr lang="de-DE" altLang="de-DE" sz="1800" b="1" dirty="0">
                <a:latin typeface="Saar" panose="00000500000000000000" pitchFamily="2" charset="0"/>
              </a:endParaRPr>
            </a:p>
            <a:p>
              <a:pPr algn="ctr" eaLnBrk="1" hangingPunct="1"/>
              <a:endParaRPr lang="de-DE" altLang="de-DE" sz="1800" b="1" dirty="0">
                <a:latin typeface="Saar" panose="00000500000000000000" pitchFamily="2" charset="0"/>
              </a:endParaRPr>
            </a:p>
            <a:p>
              <a:pPr algn="ctr" eaLnBrk="1" hangingPunct="1"/>
              <a:r>
                <a:rPr lang="de-DE" altLang="de-DE" sz="1800" b="1" dirty="0">
                  <a:solidFill>
                    <a:schemeClr val="tx2"/>
                  </a:solidFill>
                  <a:latin typeface="Saar" panose="00000500000000000000" pitchFamily="2" charset="0"/>
                </a:rPr>
                <a:t>Klassenstufen 5 bis 10</a:t>
              </a:r>
            </a:p>
            <a:p>
              <a:pPr algn="ctr" eaLnBrk="1" hangingPunct="1"/>
              <a:endParaRPr lang="de-DE" altLang="de-DE" sz="1800" b="1" dirty="0">
                <a:latin typeface="Saar" panose="00000500000000000000" pitchFamily="2" charset="0"/>
              </a:endParaRPr>
            </a:p>
            <a:p>
              <a:pPr algn="ctr" eaLnBrk="1" hangingPunct="1"/>
              <a:endParaRPr lang="de-DE" altLang="de-DE" sz="1800" b="1" dirty="0">
                <a:latin typeface="Saar" panose="00000500000000000000" pitchFamily="2" charset="0"/>
              </a:endParaRPr>
            </a:p>
          </p:txBody>
        </p:sp>
        <p:sp>
          <p:nvSpPr>
            <p:cNvPr id="302129" name="AutoShape 49"/>
            <p:cNvSpPr>
              <a:spLocks noChangeArrowheads="1"/>
            </p:cNvSpPr>
            <p:nvPr/>
          </p:nvSpPr>
          <p:spPr bwMode="auto">
            <a:xfrm>
              <a:off x="4799277" y="1083191"/>
              <a:ext cx="3778250" cy="1549152"/>
            </a:xfrm>
            <a:prstGeom prst="roundRect">
              <a:avLst>
                <a:gd name="adj" fmla="val 16667"/>
              </a:avLst>
            </a:prstGeom>
            <a:grpFill/>
            <a:ln w="9525" algn="ctr">
              <a:solidFill>
                <a:schemeClr val="accent3">
                  <a:lumMod val="75000"/>
                </a:schemeClr>
              </a:solidFill>
              <a:round/>
              <a:headEnd/>
              <a:tailEnd/>
            </a:ln>
            <a:extLst/>
          </p:spPr>
          <p:txBody>
            <a:bodyPr wrap="none"/>
            <a:lstStyle>
              <a:lvl1pPr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algn="ctr" eaLnBrk="1" hangingPunct="1"/>
              <a:r>
                <a:rPr lang="de-DE" altLang="de-DE" sz="1800" b="1" dirty="0">
                  <a:solidFill>
                    <a:schemeClr val="tx2"/>
                  </a:solidFill>
                  <a:latin typeface="Saar" panose="00000500000000000000" pitchFamily="2" charset="0"/>
                </a:rPr>
                <a:t>Hauptphase (12 und 13)</a:t>
              </a:r>
              <a:br>
                <a:rPr lang="de-DE" altLang="de-DE" sz="1800" b="1" dirty="0">
                  <a:solidFill>
                    <a:schemeClr val="tx2"/>
                  </a:solidFill>
                  <a:latin typeface="Saar" panose="00000500000000000000" pitchFamily="2" charset="0"/>
                </a:rPr>
              </a:br>
              <a:r>
                <a:rPr lang="de-DE" altLang="de-DE" sz="1800" dirty="0">
                  <a:solidFill>
                    <a:schemeClr val="tx2"/>
                  </a:solidFill>
                  <a:latin typeface="Saar" panose="00000500000000000000" pitchFamily="2" charset="0"/>
                </a:rPr>
                <a:t>Unterricht im Kurssystem</a:t>
              </a:r>
              <a:endParaRPr lang="de-DE" altLang="de-DE" sz="1600" dirty="0">
                <a:solidFill>
                  <a:schemeClr val="tx2"/>
                </a:solidFill>
                <a:latin typeface="Saar" panose="00000500000000000000" pitchFamily="2" charset="0"/>
              </a:endParaRPr>
            </a:p>
            <a:p>
              <a:pPr algn="ctr" eaLnBrk="1" hangingPunct="1"/>
              <a:r>
                <a:rPr lang="de-DE" altLang="de-DE" sz="1800" b="1" dirty="0">
                  <a:solidFill>
                    <a:schemeClr val="tx2"/>
                  </a:solidFill>
                  <a:latin typeface="Saar" panose="00000500000000000000" pitchFamily="2" charset="0"/>
                </a:rPr>
                <a:t>Einführungsphase (11)</a:t>
              </a:r>
            </a:p>
            <a:p>
              <a:pPr algn="ctr" eaLnBrk="1" hangingPunct="1"/>
              <a:r>
                <a:rPr lang="de-DE" altLang="de-DE" sz="1800" b="1" dirty="0">
                  <a:solidFill>
                    <a:schemeClr val="tx2"/>
                  </a:solidFill>
                  <a:latin typeface="Saar" panose="00000500000000000000" pitchFamily="2" charset="0"/>
                </a:rPr>
                <a:t> </a:t>
              </a:r>
              <a:r>
                <a:rPr lang="de-DE" altLang="de-DE" sz="1600" dirty="0">
                  <a:solidFill>
                    <a:schemeClr val="tx2"/>
                  </a:solidFill>
                  <a:latin typeface="Saar" panose="00000500000000000000" pitchFamily="2" charset="0"/>
                </a:rPr>
                <a:t>Unterricht im Kurssystem</a:t>
              </a:r>
            </a:p>
            <a:p>
              <a:pPr algn="ctr" eaLnBrk="1" hangingPunct="1"/>
              <a:r>
                <a:rPr lang="de-DE" altLang="de-DE" sz="1600" dirty="0">
                  <a:solidFill>
                    <a:schemeClr val="tx2"/>
                  </a:solidFill>
                  <a:latin typeface="Saar" panose="00000500000000000000" pitchFamily="2" charset="0"/>
                </a:rPr>
                <a:t>bzw. Klassenverband</a:t>
              </a:r>
            </a:p>
            <a:p>
              <a:pPr marL="355600" eaLnBrk="1" hangingPunct="1"/>
              <a:endParaRPr lang="de-DE" altLang="de-DE" sz="1800" dirty="0">
                <a:latin typeface="Saar" panose="00000500000000000000" pitchFamily="2" charset="0"/>
              </a:endParaRPr>
            </a:p>
          </p:txBody>
        </p:sp>
      </p:grpSp>
      <p:sp>
        <p:nvSpPr>
          <p:cNvPr id="13" name="Rechteck 12"/>
          <p:cNvSpPr/>
          <p:nvPr/>
        </p:nvSpPr>
        <p:spPr>
          <a:xfrm>
            <a:off x="5806867" y="1049884"/>
            <a:ext cx="2491388" cy="584775"/>
          </a:xfrm>
          <a:prstGeom prst="rect">
            <a:avLst/>
          </a:prstGeom>
          <a:solidFill>
            <a:schemeClr val="accent3">
              <a:lumMod val="40000"/>
              <a:lumOff val="60000"/>
            </a:schemeClr>
          </a:solidFill>
        </p:spPr>
        <p:txBody>
          <a:bodyPr wrap="none">
            <a:spAutoFit/>
          </a:bodyPr>
          <a:lstStyle/>
          <a:p>
            <a:pPr lvl="0">
              <a:spcBef>
                <a:spcPct val="50000"/>
              </a:spcBef>
            </a:pPr>
            <a:r>
              <a:rPr lang="de-DE" altLang="de-DE" b="1" dirty="0">
                <a:solidFill>
                  <a:schemeClr val="tx2"/>
                </a:solidFill>
                <a:latin typeface="Saar" panose="00000500000000000000" pitchFamily="2" charset="0"/>
              </a:rPr>
              <a:t>Gymnasium</a:t>
            </a:r>
          </a:p>
          <a:p>
            <a:r>
              <a:rPr lang="de-DE" altLang="de-DE" sz="1400" b="1" dirty="0">
                <a:solidFill>
                  <a:schemeClr val="tx2"/>
                </a:solidFill>
                <a:latin typeface="+mn-lt"/>
              </a:rPr>
              <a:t>(neunjähriges Gymnasium)</a:t>
            </a:r>
          </a:p>
        </p:txBody>
      </p:sp>
      <p:sp>
        <p:nvSpPr>
          <p:cNvPr id="14" name="Textfeld 13"/>
          <p:cNvSpPr txBox="1"/>
          <p:nvPr/>
        </p:nvSpPr>
        <p:spPr>
          <a:xfrm>
            <a:off x="5687844" y="4252488"/>
            <a:ext cx="3038011" cy="867930"/>
          </a:xfrm>
          <a:prstGeom prst="rect">
            <a:avLst/>
          </a:prstGeom>
          <a:noFill/>
        </p:spPr>
        <p:txBody>
          <a:bodyPr wrap="none" rtlCol="0">
            <a:spAutoFit/>
          </a:bodyPr>
          <a:lstStyle/>
          <a:p>
            <a:pPr algn="ctr">
              <a:lnSpc>
                <a:spcPct val="105000"/>
              </a:lnSpc>
            </a:pPr>
            <a:r>
              <a:rPr lang="de-DE" sz="1600" b="1" dirty="0">
                <a:solidFill>
                  <a:schemeClr val="tx2"/>
                </a:solidFill>
                <a:latin typeface="Saar" panose="00000500000000000000" pitchFamily="2" charset="0"/>
                <a:ea typeface="Geneva"/>
                <a:cs typeface="Geneva"/>
              </a:rPr>
              <a:t>zielgleiche</a:t>
            </a:r>
            <a:r>
              <a:rPr lang="de-DE" sz="1600" dirty="0">
                <a:solidFill>
                  <a:schemeClr val="tx2"/>
                </a:solidFill>
                <a:latin typeface="Saar" panose="00000500000000000000" pitchFamily="2" charset="0"/>
                <a:ea typeface="Geneva"/>
                <a:cs typeface="Geneva"/>
              </a:rPr>
              <a:t> Unterrichtung </a:t>
            </a:r>
          </a:p>
          <a:p>
            <a:pPr algn="ctr">
              <a:lnSpc>
                <a:spcPct val="105000"/>
              </a:lnSpc>
            </a:pPr>
            <a:r>
              <a:rPr lang="de-DE" sz="1600" dirty="0">
                <a:solidFill>
                  <a:schemeClr val="tx2"/>
                </a:solidFill>
                <a:latin typeface="Saar" panose="00000500000000000000" pitchFamily="2" charset="0"/>
                <a:ea typeface="Geneva"/>
                <a:cs typeface="Geneva"/>
              </a:rPr>
              <a:t>im Klassenverband auf </a:t>
            </a:r>
          </a:p>
          <a:p>
            <a:pPr algn="ctr">
              <a:lnSpc>
                <a:spcPct val="105000"/>
              </a:lnSpc>
            </a:pPr>
            <a:r>
              <a:rPr lang="de-DE" sz="1600" dirty="0">
                <a:solidFill>
                  <a:schemeClr val="tx2"/>
                </a:solidFill>
                <a:latin typeface="Saar" panose="00000500000000000000" pitchFamily="2" charset="0"/>
                <a:ea typeface="Geneva"/>
                <a:cs typeface="Geneva"/>
              </a:rPr>
              <a:t>erhöhtem Anforderungsniveau </a:t>
            </a:r>
          </a:p>
        </p:txBody>
      </p:sp>
      <p:sp>
        <p:nvSpPr>
          <p:cNvPr id="15" name="Textfeld 14"/>
          <p:cNvSpPr txBox="1"/>
          <p:nvPr/>
        </p:nvSpPr>
        <p:spPr>
          <a:xfrm>
            <a:off x="6156176" y="3861048"/>
            <a:ext cx="1960793" cy="364523"/>
          </a:xfrm>
          <a:prstGeom prst="rect">
            <a:avLst/>
          </a:prstGeom>
          <a:noFill/>
        </p:spPr>
        <p:txBody>
          <a:bodyPr wrap="none" rtlCol="0">
            <a:spAutoFit/>
          </a:bodyPr>
          <a:lstStyle/>
          <a:p>
            <a:pPr>
              <a:lnSpc>
                <a:spcPct val="105000"/>
              </a:lnSpc>
            </a:pPr>
            <a:r>
              <a:rPr lang="de-DE" b="1" dirty="0">
                <a:solidFill>
                  <a:schemeClr val="tx2"/>
                </a:solidFill>
                <a:latin typeface="+mn-lt"/>
              </a:rPr>
              <a:t>Sekundarstufe I </a:t>
            </a:r>
          </a:p>
        </p:txBody>
      </p:sp>
      <p:sp>
        <p:nvSpPr>
          <p:cNvPr id="16" name="Textfeld 15"/>
          <p:cNvSpPr txBox="1"/>
          <p:nvPr/>
        </p:nvSpPr>
        <p:spPr>
          <a:xfrm>
            <a:off x="5817676" y="2037244"/>
            <a:ext cx="2622834" cy="364523"/>
          </a:xfrm>
          <a:prstGeom prst="rect">
            <a:avLst/>
          </a:prstGeom>
          <a:noFill/>
        </p:spPr>
        <p:txBody>
          <a:bodyPr wrap="none" rtlCol="0">
            <a:spAutoFit/>
          </a:bodyPr>
          <a:lstStyle/>
          <a:p>
            <a:pPr>
              <a:lnSpc>
                <a:spcPct val="105000"/>
              </a:lnSpc>
            </a:pPr>
            <a:r>
              <a:rPr lang="de-DE" b="1" dirty="0">
                <a:solidFill>
                  <a:schemeClr val="tx2"/>
                </a:solidFill>
                <a:latin typeface="+mn-lt"/>
              </a:rPr>
              <a:t>Gymnasiale Oberstufe </a:t>
            </a:r>
          </a:p>
        </p:txBody>
      </p:sp>
      <p:sp>
        <p:nvSpPr>
          <p:cNvPr id="3" name="Titel 2"/>
          <p:cNvSpPr>
            <a:spLocks noGrp="1"/>
          </p:cNvSpPr>
          <p:nvPr>
            <p:ph type="title"/>
          </p:nvPr>
        </p:nvSpPr>
        <p:spPr/>
        <p:txBody>
          <a:bodyPr/>
          <a:lstStyle/>
          <a:p>
            <a:r>
              <a:rPr lang="de-DE" dirty="0"/>
              <a:t>Unterrichtsorganisation</a:t>
            </a:r>
          </a:p>
        </p:txBody>
      </p:sp>
    </p:spTree>
    <p:extLst>
      <p:ext uri="{BB962C8B-B14F-4D97-AF65-F5344CB8AC3E}">
        <p14:creationId xmlns:p14="http://schemas.microsoft.com/office/powerpoint/2010/main" val="2670470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Unterrichtsangebot</a:t>
            </a:r>
          </a:p>
        </p:txBody>
      </p:sp>
      <p:sp>
        <p:nvSpPr>
          <p:cNvPr id="6" name="Inhaltsplatzhalter 5"/>
          <p:cNvSpPr>
            <a:spLocks noGrp="1"/>
          </p:cNvSpPr>
          <p:nvPr>
            <p:ph idx="1"/>
          </p:nvPr>
        </p:nvSpPr>
        <p:spPr/>
        <p:txBody>
          <a:bodyPr/>
          <a:lstStyle/>
          <a:p>
            <a:r>
              <a:rPr lang="de-DE" sz="1800" dirty="0"/>
              <a:t>Fächerkanon, Fremdsprachen, Berufsorientierung</a:t>
            </a:r>
          </a:p>
        </p:txBody>
      </p:sp>
      <p:sp>
        <p:nvSpPr>
          <p:cNvPr id="4" name="Datumsplatzhalter 3"/>
          <p:cNvSpPr>
            <a:spLocks noGrp="1"/>
          </p:cNvSpPr>
          <p:nvPr>
            <p:ph type="dt" sz="half" idx="10"/>
          </p:nvPr>
        </p:nvSpPr>
        <p:spPr/>
        <p:txBody>
          <a:bodyPr/>
          <a:lstStyle/>
          <a:p>
            <a:pPr>
              <a:defRPr/>
            </a:pPr>
            <a:fld id="{E8D44C40-61AF-4CEF-8F97-CE963309D56A}" type="datetime1">
              <a:rPr lang="de-DE" smtClean="0"/>
              <a:pPr>
                <a:defRPr/>
              </a:pPr>
              <a:t>13.11.2025</a:t>
            </a:fld>
            <a:endParaRPr lang="de-DE" dirty="0"/>
          </a:p>
        </p:txBody>
      </p:sp>
    </p:spTree>
    <p:extLst>
      <p:ext uri="{BB962C8B-B14F-4D97-AF65-F5344CB8AC3E}">
        <p14:creationId xmlns:p14="http://schemas.microsoft.com/office/powerpoint/2010/main" val="2333378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ieren 6"/>
          <p:cNvGrpSpPr/>
          <p:nvPr/>
        </p:nvGrpSpPr>
        <p:grpSpPr>
          <a:xfrm>
            <a:off x="455613" y="1115916"/>
            <a:ext cx="2172171" cy="5045458"/>
            <a:chOff x="455613" y="1115916"/>
            <a:chExt cx="2293937" cy="5045458"/>
          </a:xfrm>
        </p:grpSpPr>
        <p:sp>
          <p:nvSpPr>
            <p:cNvPr id="8196" name="Rectangle 3"/>
            <p:cNvSpPr>
              <a:spLocks noChangeArrowheads="1"/>
            </p:cNvSpPr>
            <p:nvPr/>
          </p:nvSpPr>
          <p:spPr bwMode="auto">
            <a:xfrm>
              <a:off x="455613" y="1124744"/>
              <a:ext cx="2293937" cy="5036630"/>
            </a:xfrm>
            <a:prstGeom prst="rect">
              <a:avLst/>
            </a:prstGeom>
            <a:solidFill>
              <a:schemeClr val="accent4">
                <a:lumMod val="20000"/>
                <a:lumOff val="80000"/>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237573" name="Text Box 5"/>
            <p:cNvSpPr txBox="1">
              <a:spLocks noChangeArrowheads="1"/>
            </p:cNvSpPr>
            <p:nvPr/>
          </p:nvSpPr>
          <p:spPr bwMode="auto">
            <a:xfrm>
              <a:off x="464161" y="1115916"/>
              <a:ext cx="1677033" cy="579438"/>
            </a:xfrm>
            <a:prstGeom prst="rect">
              <a:avLst/>
            </a:prstGeom>
            <a:solidFill>
              <a:schemeClr val="accent2">
                <a:lumMod val="40000"/>
                <a:lumOff val="60000"/>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800" b="1" dirty="0">
                  <a:solidFill>
                    <a:schemeClr val="tx2"/>
                  </a:solidFill>
                  <a:latin typeface="+mn-lt"/>
                </a:rPr>
                <a:t>Grundschule</a:t>
              </a:r>
            </a:p>
            <a:p>
              <a:pPr eaLnBrk="1" hangingPunct="1"/>
              <a:r>
                <a:rPr lang="de-DE" altLang="de-DE" sz="1400" b="1" dirty="0">
                  <a:solidFill>
                    <a:schemeClr val="tx2"/>
                  </a:solidFill>
                  <a:latin typeface="+mn-lt"/>
                </a:rPr>
                <a:t>(Klassenstufe 4</a:t>
              </a:r>
              <a:r>
                <a:rPr lang="de-DE" altLang="de-DE" sz="1400" b="1" dirty="0">
                  <a:solidFill>
                    <a:schemeClr val="tx2"/>
                  </a:solidFill>
                  <a:latin typeface="Saar" panose="00000500000000000000" pitchFamily="2" charset="0"/>
                </a:rPr>
                <a:t>)</a:t>
              </a:r>
            </a:p>
          </p:txBody>
        </p:sp>
        <p:grpSp>
          <p:nvGrpSpPr>
            <p:cNvPr id="5" name="Gruppieren 4"/>
            <p:cNvGrpSpPr/>
            <p:nvPr/>
          </p:nvGrpSpPr>
          <p:grpSpPr>
            <a:xfrm>
              <a:off x="460713" y="2576435"/>
              <a:ext cx="2267414" cy="3557219"/>
              <a:chOff x="382934" y="2006567"/>
              <a:chExt cx="2267414" cy="3557219"/>
            </a:xfrm>
          </p:grpSpPr>
          <p:sp>
            <p:nvSpPr>
              <p:cNvPr id="237577" name="Text Box 9"/>
              <p:cNvSpPr txBox="1">
                <a:spLocks noChangeArrowheads="1"/>
              </p:cNvSpPr>
              <p:nvPr/>
            </p:nvSpPr>
            <p:spPr bwMode="auto">
              <a:xfrm>
                <a:off x="391815" y="2006567"/>
                <a:ext cx="2247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063750" algn="dec"/>
                  </a:tabLst>
                  <a:defRPr sz="900">
                    <a:solidFill>
                      <a:schemeClr val="tx1"/>
                    </a:solidFill>
                    <a:latin typeface="Frutiger 45 Light" pitchFamily="34" charset="0"/>
                    <a:ea typeface="Geneva" pitchFamily="47" charset="-128"/>
                  </a:defRPr>
                </a:lvl1pPr>
                <a:lvl2pPr marL="742950" indent="-285750" eaLnBrk="0" hangingPunct="0">
                  <a:tabLst>
                    <a:tab pos="2063750" algn="dec"/>
                  </a:tabLst>
                  <a:defRPr sz="900">
                    <a:solidFill>
                      <a:schemeClr val="tx1"/>
                    </a:solidFill>
                    <a:latin typeface="Frutiger 45 Light" pitchFamily="34" charset="0"/>
                    <a:ea typeface="Geneva" pitchFamily="47" charset="-128"/>
                  </a:defRPr>
                </a:lvl2pPr>
                <a:lvl3pPr marL="1143000" indent="-228600" eaLnBrk="0" hangingPunct="0">
                  <a:tabLst>
                    <a:tab pos="2063750" algn="dec"/>
                  </a:tabLst>
                  <a:defRPr sz="900">
                    <a:solidFill>
                      <a:schemeClr val="tx1"/>
                    </a:solidFill>
                    <a:latin typeface="Frutiger 45 Light" pitchFamily="34" charset="0"/>
                    <a:ea typeface="Geneva" pitchFamily="47" charset="-128"/>
                  </a:defRPr>
                </a:lvl3pPr>
                <a:lvl4pPr marL="1600200" indent="-228600" eaLnBrk="0" hangingPunct="0">
                  <a:tabLst>
                    <a:tab pos="2063750" algn="dec"/>
                  </a:tabLst>
                  <a:defRPr sz="900">
                    <a:solidFill>
                      <a:schemeClr val="tx1"/>
                    </a:solidFill>
                    <a:latin typeface="Frutiger 45 Light" pitchFamily="34" charset="0"/>
                    <a:ea typeface="Geneva" pitchFamily="47" charset="-128"/>
                  </a:defRPr>
                </a:lvl4pPr>
                <a:lvl5pPr marL="2057400" indent="-228600" eaLnBrk="0" hangingPunct="0">
                  <a:tabLst>
                    <a:tab pos="2063750"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solidFill>
                    <a:latin typeface="+mn-lt"/>
                  </a:rPr>
                  <a:t>Deutsch</a:t>
                </a:r>
                <a:r>
                  <a:rPr lang="de-DE" altLang="de-DE" sz="1400" dirty="0">
                    <a:latin typeface="Saar" panose="00000500000000000000" pitchFamily="2" charset="0"/>
                  </a:rPr>
                  <a:t>	</a:t>
                </a:r>
              </a:p>
            </p:txBody>
          </p:sp>
          <p:sp>
            <p:nvSpPr>
              <p:cNvPr id="237578" name="Text Box 10"/>
              <p:cNvSpPr txBox="1">
                <a:spLocks noChangeArrowheads="1"/>
              </p:cNvSpPr>
              <p:nvPr/>
            </p:nvSpPr>
            <p:spPr bwMode="auto">
              <a:xfrm>
                <a:off x="391815" y="2277252"/>
                <a:ext cx="2247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063750" algn="dec"/>
                  </a:tabLst>
                  <a:defRPr sz="900">
                    <a:solidFill>
                      <a:schemeClr val="tx1"/>
                    </a:solidFill>
                    <a:latin typeface="Frutiger 45 Light" pitchFamily="34" charset="0"/>
                    <a:ea typeface="Geneva" pitchFamily="47" charset="-128"/>
                  </a:defRPr>
                </a:lvl1pPr>
                <a:lvl2pPr marL="742950" indent="-285750" eaLnBrk="0" hangingPunct="0">
                  <a:tabLst>
                    <a:tab pos="2063750" algn="dec"/>
                  </a:tabLst>
                  <a:defRPr sz="900">
                    <a:solidFill>
                      <a:schemeClr val="tx1"/>
                    </a:solidFill>
                    <a:latin typeface="Frutiger 45 Light" pitchFamily="34" charset="0"/>
                    <a:ea typeface="Geneva" pitchFamily="47" charset="-128"/>
                  </a:defRPr>
                </a:lvl2pPr>
                <a:lvl3pPr marL="1143000" indent="-228600" eaLnBrk="0" hangingPunct="0">
                  <a:tabLst>
                    <a:tab pos="2063750" algn="dec"/>
                  </a:tabLst>
                  <a:defRPr sz="900">
                    <a:solidFill>
                      <a:schemeClr val="tx1"/>
                    </a:solidFill>
                    <a:latin typeface="Frutiger 45 Light" pitchFamily="34" charset="0"/>
                    <a:ea typeface="Geneva" pitchFamily="47" charset="-128"/>
                  </a:defRPr>
                </a:lvl3pPr>
                <a:lvl4pPr marL="1600200" indent="-228600" eaLnBrk="0" hangingPunct="0">
                  <a:tabLst>
                    <a:tab pos="2063750" algn="dec"/>
                  </a:tabLst>
                  <a:defRPr sz="900">
                    <a:solidFill>
                      <a:schemeClr val="tx1"/>
                    </a:solidFill>
                    <a:latin typeface="Frutiger 45 Light" pitchFamily="34" charset="0"/>
                    <a:ea typeface="Geneva" pitchFamily="47" charset="-128"/>
                  </a:defRPr>
                </a:lvl4pPr>
                <a:lvl5pPr marL="2057400" indent="-228600" eaLnBrk="0" hangingPunct="0">
                  <a:tabLst>
                    <a:tab pos="2063750"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solidFill>
                    <a:latin typeface="+mn-lt"/>
                  </a:rPr>
                  <a:t>Mathematik</a:t>
                </a:r>
                <a:r>
                  <a:rPr lang="de-DE" altLang="de-DE" sz="1400" dirty="0">
                    <a:latin typeface="Saar" panose="00000500000000000000" pitchFamily="2" charset="0"/>
                  </a:rPr>
                  <a:t>	</a:t>
                </a:r>
              </a:p>
            </p:txBody>
          </p:sp>
          <p:sp>
            <p:nvSpPr>
              <p:cNvPr id="237579" name="Text Box 11"/>
              <p:cNvSpPr txBox="1">
                <a:spLocks noChangeArrowheads="1"/>
              </p:cNvSpPr>
              <p:nvPr/>
            </p:nvSpPr>
            <p:spPr bwMode="auto">
              <a:xfrm>
                <a:off x="391815" y="2579836"/>
                <a:ext cx="2247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063750" algn="dec"/>
                  </a:tabLst>
                  <a:defRPr sz="900">
                    <a:solidFill>
                      <a:schemeClr val="tx1"/>
                    </a:solidFill>
                    <a:latin typeface="Frutiger 45 Light" pitchFamily="34" charset="0"/>
                    <a:ea typeface="Geneva" pitchFamily="47" charset="-128"/>
                  </a:defRPr>
                </a:lvl1pPr>
                <a:lvl2pPr marL="742950" indent="-285750" eaLnBrk="0" hangingPunct="0">
                  <a:tabLst>
                    <a:tab pos="2063750" algn="dec"/>
                  </a:tabLst>
                  <a:defRPr sz="900">
                    <a:solidFill>
                      <a:schemeClr val="tx1"/>
                    </a:solidFill>
                    <a:latin typeface="Frutiger 45 Light" pitchFamily="34" charset="0"/>
                    <a:ea typeface="Geneva" pitchFamily="47" charset="-128"/>
                  </a:defRPr>
                </a:lvl2pPr>
                <a:lvl3pPr marL="1143000" indent="-228600" eaLnBrk="0" hangingPunct="0">
                  <a:tabLst>
                    <a:tab pos="2063750" algn="dec"/>
                  </a:tabLst>
                  <a:defRPr sz="900">
                    <a:solidFill>
                      <a:schemeClr val="tx1"/>
                    </a:solidFill>
                    <a:latin typeface="Frutiger 45 Light" pitchFamily="34" charset="0"/>
                    <a:ea typeface="Geneva" pitchFamily="47" charset="-128"/>
                  </a:defRPr>
                </a:lvl3pPr>
                <a:lvl4pPr marL="1600200" indent="-228600" eaLnBrk="0" hangingPunct="0">
                  <a:tabLst>
                    <a:tab pos="2063750" algn="dec"/>
                  </a:tabLst>
                  <a:defRPr sz="900">
                    <a:solidFill>
                      <a:schemeClr val="tx1"/>
                    </a:solidFill>
                    <a:latin typeface="Frutiger 45 Light" pitchFamily="34" charset="0"/>
                    <a:ea typeface="Geneva" pitchFamily="47" charset="-128"/>
                  </a:defRPr>
                </a:lvl4pPr>
                <a:lvl5pPr marL="2057400" indent="-228600" eaLnBrk="0" hangingPunct="0">
                  <a:tabLst>
                    <a:tab pos="2063750"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solidFill>
                    <a:latin typeface="+mn-lt"/>
                  </a:rPr>
                  <a:t>Französisch</a:t>
                </a:r>
                <a:r>
                  <a:rPr lang="de-DE" altLang="de-DE" sz="1400" dirty="0">
                    <a:solidFill>
                      <a:schemeClr val="tx2"/>
                    </a:solidFill>
                    <a:latin typeface="Saar" panose="00000500000000000000" pitchFamily="2" charset="0"/>
                  </a:rPr>
                  <a:t>	</a:t>
                </a:r>
              </a:p>
            </p:txBody>
          </p:sp>
          <p:sp>
            <p:nvSpPr>
              <p:cNvPr id="237580" name="Text Box 12"/>
              <p:cNvSpPr txBox="1">
                <a:spLocks noChangeArrowheads="1"/>
              </p:cNvSpPr>
              <p:nvPr/>
            </p:nvSpPr>
            <p:spPr bwMode="auto">
              <a:xfrm>
                <a:off x="402448" y="3185466"/>
                <a:ext cx="2247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063750" algn="dec"/>
                  </a:tabLst>
                  <a:defRPr sz="900">
                    <a:solidFill>
                      <a:schemeClr val="tx1"/>
                    </a:solidFill>
                    <a:latin typeface="Frutiger 45 Light" pitchFamily="34" charset="0"/>
                    <a:ea typeface="Geneva" pitchFamily="47" charset="-128"/>
                  </a:defRPr>
                </a:lvl1pPr>
                <a:lvl2pPr marL="742950" indent="-285750" eaLnBrk="0" hangingPunct="0">
                  <a:tabLst>
                    <a:tab pos="2063750" algn="dec"/>
                  </a:tabLst>
                  <a:defRPr sz="900">
                    <a:solidFill>
                      <a:schemeClr val="tx1"/>
                    </a:solidFill>
                    <a:latin typeface="Frutiger 45 Light" pitchFamily="34" charset="0"/>
                    <a:ea typeface="Geneva" pitchFamily="47" charset="-128"/>
                  </a:defRPr>
                </a:lvl2pPr>
                <a:lvl3pPr marL="1143000" indent="-228600" eaLnBrk="0" hangingPunct="0">
                  <a:tabLst>
                    <a:tab pos="2063750" algn="dec"/>
                  </a:tabLst>
                  <a:defRPr sz="900">
                    <a:solidFill>
                      <a:schemeClr val="tx1"/>
                    </a:solidFill>
                    <a:latin typeface="Frutiger 45 Light" pitchFamily="34" charset="0"/>
                    <a:ea typeface="Geneva" pitchFamily="47" charset="-128"/>
                  </a:defRPr>
                </a:lvl3pPr>
                <a:lvl4pPr marL="1600200" indent="-228600" eaLnBrk="0" hangingPunct="0">
                  <a:tabLst>
                    <a:tab pos="2063750" algn="dec"/>
                  </a:tabLst>
                  <a:defRPr sz="900">
                    <a:solidFill>
                      <a:schemeClr val="tx1"/>
                    </a:solidFill>
                    <a:latin typeface="Frutiger 45 Light" pitchFamily="34" charset="0"/>
                    <a:ea typeface="Geneva" pitchFamily="47" charset="-128"/>
                  </a:defRPr>
                </a:lvl4pPr>
                <a:lvl5pPr marL="2057400" indent="-228600" eaLnBrk="0" hangingPunct="0">
                  <a:tabLst>
                    <a:tab pos="2063750"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solidFill>
                    <a:latin typeface="+mn-lt"/>
                  </a:rPr>
                  <a:t>Sachunterricht</a:t>
                </a:r>
                <a:r>
                  <a:rPr lang="de-DE" altLang="de-DE" sz="1400" dirty="0">
                    <a:latin typeface="Saar" panose="00000500000000000000" pitchFamily="2" charset="0"/>
                  </a:rPr>
                  <a:t>	</a:t>
                </a:r>
              </a:p>
            </p:txBody>
          </p:sp>
          <p:sp>
            <p:nvSpPr>
              <p:cNvPr id="237581" name="Text Box 13"/>
              <p:cNvSpPr txBox="1">
                <a:spLocks noChangeArrowheads="1"/>
              </p:cNvSpPr>
              <p:nvPr/>
            </p:nvSpPr>
            <p:spPr bwMode="auto">
              <a:xfrm>
                <a:off x="391815" y="4092756"/>
                <a:ext cx="2247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063750" algn="dec"/>
                  </a:tabLst>
                  <a:defRPr sz="900">
                    <a:solidFill>
                      <a:schemeClr val="tx1"/>
                    </a:solidFill>
                    <a:latin typeface="Frutiger 45 Light" pitchFamily="34" charset="0"/>
                    <a:ea typeface="Geneva" pitchFamily="47" charset="-128"/>
                  </a:defRPr>
                </a:lvl1pPr>
                <a:lvl2pPr marL="742950" indent="-285750" eaLnBrk="0" hangingPunct="0">
                  <a:tabLst>
                    <a:tab pos="2063750" algn="dec"/>
                  </a:tabLst>
                  <a:defRPr sz="900">
                    <a:solidFill>
                      <a:schemeClr val="tx1"/>
                    </a:solidFill>
                    <a:latin typeface="Frutiger 45 Light" pitchFamily="34" charset="0"/>
                    <a:ea typeface="Geneva" pitchFamily="47" charset="-128"/>
                  </a:defRPr>
                </a:lvl2pPr>
                <a:lvl3pPr marL="1143000" indent="-228600" eaLnBrk="0" hangingPunct="0">
                  <a:tabLst>
                    <a:tab pos="2063750" algn="dec"/>
                  </a:tabLst>
                  <a:defRPr sz="900">
                    <a:solidFill>
                      <a:schemeClr val="tx1"/>
                    </a:solidFill>
                    <a:latin typeface="Frutiger 45 Light" pitchFamily="34" charset="0"/>
                    <a:ea typeface="Geneva" pitchFamily="47" charset="-128"/>
                  </a:defRPr>
                </a:lvl3pPr>
                <a:lvl4pPr marL="1600200" indent="-228600" eaLnBrk="0" hangingPunct="0">
                  <a:tabLst>
                    <a:tab pos="2063750" algn="dec"/>
                  </a:tabLst>
                  <a:defRPr sz="900">
                    <a:solidFill>
                      <a:schemeClr val="tx1"/>
                    </a:solidFill>
                    <a:latin typeface="Frutiger 45 Light" pitchFamily="34" charset="0"/>
                    <a:ea typeface="Geneva" pitchFamily="47" charset="-128"/>
                  </a:defRPr>
                </a:lvl4pPr>
                <a:lvl5pPr marL="2057400" indent="-228600" eaLnBrk="0" hangingPunct="0">
                  <a:tabLst>
                    <a:tab pos="2063750"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solidFill>
                    <a:latin typeface="+mn-lt"/>
                  </a:rPr>
                  <a:t>Religion</a:t>
                </a:r>
                <a:r>
                  <a:rPr lang="de-DE" altLang="de-DE" sz="1400" dirty="0">
                    <a:latin typeface="Saar" panose="00000500000000000000" pitchFamily="2" charset="0"/>
                  </a:rPr>
                  <a:t>	</a:t>
                </a:r>
              </a:p>
            </p:txBody>
          </p:sp>
          <p:sp>
            <p:nvSpPr>
              <p:cNvPr id="237583" name="Text Box 15"/>
              <p:cNvSpPr txBox="1">
                <a:spLocks noChangeArrowheads="1"/>
              </p:cNvSpPr>
              <p:nvPr/>
            </p:nvSpPr>
            <p:spPr bwMode="auto">
              <a:xfrm>
                <a:off x="382934" y="5258986"/>
                <a:ext cx="2247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063750" algn="dec"/>
                  </a:tabLst>
                  <a:defRPr sz="900">
                    <a:solidFill>
                      <a:schemeClr val="tx1"/>
                    </a:solidFill>
                    <a:latin typeface="Frutiger 45 Light" pitchFamily="34" charset="0"/>
                    <a:ea typeface="Geneva" pitchFamily="47" charset="-128"/>
                  </a:defRPr>
                </a:lvl1pPr>
                <a:lvl2pPr marL="742950" indent="-285750" eaLnBrk="0" hangingPunct="0">
                  <a:tabLst>
                    <a:tab pos="2063750" algn="dec"/>
                  </a:tabLst>
                  <a:defRPr sz="900">
                    <a:solidFill>
                      <a:schemeClr val="tx1"/>
                    </a:solidFill>
                    <a:latin typeface="Frutiger 45 Light" pitchFamily="34" charset="0"/>
                    <a:ea typeface="Geneva" pitchFamily="47" charset="-128"/>
                  </a:defRPr>
                </a:lvl2pPr>
                <a:lvl3pPr marL="1143000" indent="-228600" eaLnBrk="0" hangingPunct="0">
                  <a:tabLst>
                    <a:tab pos="2063750" algn="dec"/>
                  </a:tabLst>
                  <a:defRPr sz="900">
                    <a:solidFill>
                      <a:schemeClr val="tx1"/>
                    </a:solidFill>
                    <a:latin typeface="Frutiger 45 Light" pitchFamily="34" charset="0"/>
                    <a:ea typeface="Geneva" pitchFamily="47" charset="-128"/>
                  </a:defRPr>
                </a:lvl3pPr>
                <a:lvl4pPr marL="1600200" indent="-228600" eaLnBrk="0" hangingPunct="0">
                  <a:tabLst>
                    <a:tab pos="2063750" algn="dec"/>
                  </a:tabLst>
                  <a:defRPr sz="900">
                    <a:solidFill>
                      <a:schemeClr val="tx1"/>
                    </a:solidFill>
                    <a:latin typeface="Frutiger 45 Light" pitchFamily="34" charset="0"/>
                    <a:ea typeface="Geneva" pitchFamily="47" charset="-128"/>
                  </a:defRPr>
                </a:lvl4pPr>
                <a:lvl5pPr marL="2057400" indent="-228600" eaLnBrk="0" hangingPunct="0">
                  <a:tabLst>
                    <a:tab pos="2063750"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solidFill>
                    <a:latin typeface="+mn-lt"/>
                  </a:rPr>
                  <a:t>Förderunterricht</a:t>
                </a:r>
                <a:r>
                  <a:rPr lang="de-DE" altLang="de-DE" sz="1400" dirty="0">
                    <a:latin typeface="Saar" panose="00000500000000000000" pitchFamily="2" charset="0"/>
                  </a:rPr>
                  <a:t>	</a:t>
                </a:r>
              </a:p>
            </p:txBody>
          </p:sp>
          <p:sp>
            <p:nvSpPr>
              <p:cNvPr id="237584" name="Text Box 16"/>
              <p:cNvSpPr txBox="1">
                <a:spLocks noChangeArrowheads="1"/>
              </p:cNvSpPr>
              <p:nvPr/>
            </p:nvSpPr>
            <p:spPr bwMode="auto">
              <a:xfrm>
                <a:off x="382934" y="4954186"/>
                <a:ext cx="2247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063750" algn="dec"/>
                  </a:tabLst>
                  <a:defRPr sz="900">
                    <a:solidFill>
                      <a:schemeClr val="tx1"/>
                    </a:solidFill>
                    <a:latin typeface="Frutiger 45 Light" pitchFamily="34" charset="0"/>
                    <a:ea typeface="Geneva" pitchFamily="47" charset="-128"/>
                  </a:defRPr>
                </a:lvl1pPr>
                <a:lvl2pPr marL="742950" indent="-285750" eaLnBrk="0" hangingPunct="0">
                  <a:tabLst>
                    <a:tab pos="2063750" algn="dec"/>
                  </a:tabLst>
                  <a:defRPr sz="900">
                    <a:solidFill>
                      <a:schemeClr val="tx1"/>
                    </a:solidFill>
                    <a:latin typeface="Frutiger 45 Light" pitchFamily="34" charset="0"/>
                    <a:ea typeface="Geneva" pitchFamily="47" charset="-128"/>
                  </a:defRPr>
                </a:lvl2pPr>
                <a:lvl3pPr marL="1143000" indent="-228600" eaLnBrk="0" hangingPunct="0">
                  <a:tabLst>
                    <a:tab pos="2063750" algn="dec"/>
                  </a:tabLst>
                  <a:defRPr sz="900">
                    <a:solidFill>
                      <a:schemeClr val="tx1"/>
                    </a:solidFill>
                    <a:latin typeface="Frutiger 45 Light" pitchFamily="34" charset="0"/>
                    <a:ea typeface="Geneva" pitchFamily="47" charset="-128"/>
                  </a:defRPr>
                </a:lvl3pPr>
                <a:lvl4pPr marL="1600200" indent="-228600" eaLnBrk="0" hangingPunct="0">
                  <a:tabLst>
                    <a:tab pos="2063750" algn="dec"/>
                  </a:tabLst>
                  <a:defRPr sz="900">
                    <a:solidFill>
                      <a:schemeClr val="tx1"/>
                    </a:solidFill>
                    <a:latin typeface="Frutiger 45 Light" pitchFamily="34" charset="0"/>
                    <a:ea typeface="Geneva" pitchFamily="47" charset="-128"/>
                  </a:defRPr>
                </a:lvl4pPr>
                <a:lvl5pPr marL="2057400" indent="-228600" eaLnBrk="0" hangingPunct="0">
                  <a:tabLst>
                    <a:tab pos="2063750"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solidFill>
                    <a:latin typeface="+mn-lt"/>
                  </a:rPr>
                  <a:t>Sport</a:t>
                </a:r>
                <a:r>
                  <a:rPr lang="de-DE" altLang="de-DE" sz="1400" dirty="0">
                    <a:latin typeface="Saar" panose="00000500000000000000" pitchFamily="2" charset="0"/>
                  </a:rPr>
                  <a:t>	</a:t>
                </a:r>
              </a:p>
            </p:txBody>
          </p:sp>
          <p:sp>
            <p:nvSpPr>
              <p:cNvPr id="237594" name="Text Box 26"/>
              <p:cNvSpPr txBox="1">
                <a:spLocks noChangeArrowheads="1"/>
              </p:cNvSpPr>
              <p:nvPr/>
            </p:nvSpPr>
            <p:spPr bwMode="auto">
              <a:xfrm>
                <a:off x="382934" y="4392979"/>
                <a:ext cx="2247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063750" algn="dec"/>
                  </a:tabLst>
                  <a:defRPr sz="900">
                    <a:solidFill>
                      <a:schemeClr val="tx1"/>
                    </a:solidFill>
                    <a:latin typeface="Frutiger 45 Light" pitchFamily="34" charset="0"/>
                    <a:ea typeface="Geneva" pitchFamily="47" charset="-128"/>
                  </a:defRPr>
                </a:lvl1pPr>
                <a:lvl2pPr marL="742950" indent="-285750" eaLnBrk="0" hangingPunct="0">
                  <a:tabLst>
                    <a:tab pos="2063750" algn="dec"/>
                  </a:tabLst>
                  <a:defRPr sz="900">
                    <a:solidFill>
                      <a:schemeClr val="tx1"/>
                    </a:solidFill>
                    <a:latin typeface="Frutiger 45 Light" pitchFamily="34" charset="0"/>
                    <a:ea typeface="Geneva" pitchFamily="47" charset="-128"/>
                  </a:defRPr>
                </a:lvl2pPr>
                <a:lvl3pPr marL="1143000" indent="-228600" eaLnBrk="0" hangingPunct="0">
                  <a:tabLst>
                    <a:tab pos="2063750" algn="dec"/>
                  </a:tabLst>
                  <a:defRPr sz="900">
                    <a:solidFill>
                      <a:schemeClr val="tx1"/>
                    </a:solidFill>
                    <a:latin typeface="Frutiger 45 Light" pitchFamily="34" charset="0"/>
                    <a:ea typeface="Geneva" pitchFamily="47" charset="-128"/>
                  </a:defRPr>
                </a:lvl3pPr>
                <a:lvl4pPr marL="1600200" indent="-228600" eaLnBrk="0" hangingPunct="0">
                  <a:tabLst>
                    <a:tab pos="2063750" algn="dec"/>
                  </a:tabLst>
                  <a:defRPr sz="900">
                    <a:solidFill>
                      <a:schemeClr val="tx1"/>
                    </a:solidFill>
                    <a:latin typeface="Frutiger 45 Light" pitchFamily="34" charset="0"/>
                    <a:ea typeface="Geneva" pitchFamily="47" charset="-128"/>
                  </a:defRPr>
                </a:lvl4pPr>
                <a:lvl5pPr marL="2057400" indent="-228600" eaLnBrk="0" hangingPunct="0">
                  <a:tabLst>
                    <a:tab pos="2063750"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solidFill>
                    <a:latin typeface="+mn-lt"/>
                  </a:rPr>
                  <a:t>Bildende</a:t>
                </a:r>
                <a:r>
                  <a:rPr lang="de-DE" altLang="de-DE" sz="1400" dirty="0">
                    <a:latin typeface="+mn-lt"/>
                  </a:rPr>
                  <a:t> Kunst</a:t>
                </a:r>
                <a:r>
                  <a:rPr lang="de-DE" altLang="de-DE" sz="1400" dirty="0">
                    <a:latin typeface="Saar" panose="00000500000000000000" pitchFamily="2" charset="0"/>
                  </a:rPr>
                  <a:t>	</a:t>
                </a:r>
              </a:p>
            </p:txBody>
          </p:sp>
          <p:sp>
            <p:nvSpPr>
              <p:cNvPr id="237596" name="Text Box 28"/>
              <p:cNvSpPr txBox="1">
                <a:spLocks noChangeArrowheads="1"/>
              </p:cNvSpPr>
              <p:nvPr/>
            </p:nvSpPr>
            <p:spPr bwMode="auto">
              <a:xfrm>
                <a:off x="387896" y="4686036"/>
                <a:ext cx="2247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063750" algn="dec"/>
                  </a:tabLst>
                  <a:defRPr sz="900">
                    <a:solidFill>
                      <a:schemeClr val="tx1"/>
                    </a:solidFill>
                    <a:latin typeface="Frutiger 45 Light" pitchFamily="34" charset="0"/>
                    <a:ea typeface="Geneva" pitchFamily="47" charset="-128"/>
                  </a:defRPr>
                </a:lvl1pPr>
                <a:lvl2pPr marL="742950" indent="-285750" eaLnBrk="0" hangingPunct="0">
                  <a:tabLst>
                    <a:tab pos="2063750" algn="dec"/>
                  </a:tabLst>
                  <a:defRPr sz="900">
                    <a:solidFill>
                      <a:schemeClr val="tx1"/>
                    </a:solidFill>
                    <a:latin typeface="Frutiger 45 Light" pitchFamily="34" charset="0"/>
                    <a:ea typeface="Geneva" pitchFamily="47" charset="-128"/>
                  </a:defRPr>
                </a:lvl2pPr>
                <a:lvl3pPr marL="1143000" indent="-228600" eaLnBrk="0" hangingPunct="0">
                  <a:tabLst>
                    <a:tab pos="2063750" algn="dec"/>
                  </a:tabLst>
                  <a:defRPr sz="900">
                    <a:solidFill>
                      <a:schemeClr val="tx1"/>
                    </a:solidFill>
                    <a:latin typeface="Frutiger 45 Light" pitchFamily="34" charset="0"/>
                    <a:ea typeface="Geneva" pitchFamily="47" charset="-128"/>
                  </a:defRPr>
                </a:lvl3pPr>
                <a:lvl4pPr marL="1600200" indent="-228600" eaLnBrk="0" hangingPunct="0">
                  <a:tabLst>
                    <a:tab pos="2063750" algn="dec"/>
                  </a:tabLst>
                  <a:defRPr sz="900">
                    <a:solidFill>
                      <a:schemeClr val="tx1"/>
                    </a:solidFill>
                    <a:latin typeface="Frutiger 45 Light" pitchFamily="34" charset="0"/>
                    <a:ea typeface="Geneva" pitchFamily="47" charset="-128"/>
                  </a:defRPr>
                </a:lvl4pPr>
                <a:lvl5pPr marL="2057400" indent="-228600" eaLnBrk="0" hangingPunct="0">
                  <a:tabLst>
                    <a:tab pos="2063750"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solidFill>
                    <a:latin typeface="+mn-lt"/>
                  </a:rPr>
                  <a:t>Musik</a:t>
                </a:r>
                <a:r>
                  <a:rPr lang="de-DE" altLang="de-DE" sz="1400" dirty="0">
                    <a:latin typeface="Saar" panose="00000500000000000000" pitchFamily="2" charset="0"/>
                  </a:rPr>
                  <a:t>	</a:t>
                </a:r>
              </a:p>
            </p:txBody>
          </p:sp>
        </p:grpSp>
      </p:grpSp>
      <p:grpSp>
        <p:nvGrpSpPr>
          <p:cNvPr id="8" name="Gruppieren 7"/>
          <p:cNvGrpSpPr/>
          <p:nvPr/>
        </p:nvGrpSpPr>
        <p:grpSpPr>
          <a:xfrm>
            <a:off x="2843808" y="1124744"/>
            <a:ext cx="2864717" cy="5036630"/>
            <a:chOff x="2874010" y="1124744"/>
            <a:chExt cx="2797602" cy="5036630"/>
          </a:xfrm>
        </p:grpSpPr>
        <p:sp>
          <p:nvSpPr>
            <p:cNvPr id="8197" name="Rectangle 2"/>
            <p:cNvSpPr>
              <a:spLocks noChangeArrowheads="1"/>
            </p:cNvSpPr>
            <p:nvPr/>
          </p:nvSpPr>
          <p:spPr bwMode="auto">
            <a:xfrm>
              <a:off x="2878139" y="1124744"/>
              <a:ext cx="2772000" cy="5036630"/>
            </a:xfrm>
            <a:prstGeom prst="rect">
              <a:avLst/>
            </a:prstGeom>
            <a:solidFill>
              <a:schemeClr val="accent5">
                <a:lumMod val="20000"/>
                <a:lumOff val="80000"/>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237576" name="Text Box 8"/>
            <p:cNvSpPr txBox="1">
              <a:spLocks noChangeArrowheads="1"/>
            </p:cNvSpPr>
            <p:nvPr/>
          </p:nvSpPr>
          <p:spPr bwMode="auto">
            <a:xfrm>
              <a:off x="2881234" y="1141396"/>
              <a:ext cx="2514600" cy="579438"/>
            </a:xfrm>
            <a:prstGeom prst="rect">
              <a:avLst/>
            </a:prstGeom>
            <a:solidFill>
              <a:schemeClr val="accent5">
                <a:lumMod val="40000"/>
                <a:lumOff val="60000"/>
              </a:schemeClr>
            </a:solidFill>
            <a:ln>
              <a:noFill/>
            </a:ln>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800" b="1" dirty="0">
                  <a:solidFill>
                    <a:schemeClr val="tx2"/>
                  </a:solidFill>
                  <a:latin typeface="+mn-lt"/>
                </a:rPr>
                <a:t>Gemeinschaftsschule</a:t>
              </a:r>
            </a:p>
            <a:p>
              <a:pPr eaLnBrk="1" hangingPunct="1"/>
              <a:r>
                <a:rPr lang="de-DE" altLang="de-DE" sz="1400" b="1" dirty="0">
                  <a:solidFill>
                    <a:schemeClr val="tx2"/>
                  </a:solidFill>
                  <a:latin typeface="+mn-lt"/>
                </a:rPr>
                <a:t>(Klassenstufe 5)</a:t>
              </a:r>
            </a:p>
          </p:txBody>
        </p:sp>
        <p:sp>
          <p:nvSpPr>
            <p:cNvPr id="237585" name="Text Box 17"/>
            <p:cNvSpPr txBox="1">
              <a:spLocks noChangeArrowheads="1"/>
            </p:cNvSpPr>
            <p:nvPr/>
          </p:nvSpPr>
          <p:spPr bwMode="auto">
            <a:xfrm>
              <a:off x="2885550" y="2118808"/>
              <a:ext cx="2786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lumMod val="50000"/>
                      <a:lumOff val="50000"/>
                    </a:schemeClr>
                  </a:solidFill>
                  <a:latin typeface="+mn-lt"/>
                </a:rPr>
                <a:t>Klassenrat</a:t>
              </a:r>
              <a:r>
                <a:rPr lang="de-DE" altLang="de-DE" sz="1400" dirty="0">
                  <a:solidFill>
                    <a:srgbClr val="FF0000"/>
                  </a:solidFill>
                  <a:latin typeface="Saar" panose="00000500000000000000" pitchFamily="2" charset="0"/>
                </a:rPr>
                <a:t>	</a:t>
              </a:r>
            </a:p>
          </p:txBody>
        </p:sp>
        <p:grpSp>
          <p:nvGrpSpPr>
            <p:cNvPr id="4" name="Gruppieren 3"/>
            <p:cNvGrpSpPr/>
            <p:nvPr/>
          </p:nvGrpSpPr>
          <p:grpSpPr>
            <a:xfrm>
              <a:off x="2874010" y="2533687"/>
              <a:ext cx="2796695" cy="3598283"/>
              <a:chOff x="2904497" y="2006567"/>
              <a:chExt cx="2796695" cy="3598283"/>
            </a:xfrm>
          </p:grpSpPr>
          <p:sp>
            <p:nvSpPr>
              <p:cNvPr id="237582" name="Text Box 14"/>
              <p:cNvSpPr txBox="1">
                <a:spLocks noChangeArrowheads="1"/>
              </p:cNvSpPr>
              <p:nvPr/>
            </p:nvSpPr>
            <p:spPr bwMode="auto">
              <a:xfrm>
                <a:off x="2904497" y="4092756"/>
                <a:ext cx="2786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solidFill>
                    <a:latin typeface="+mn-lt"/>
                  </a:rPr>
                  <a:t>Religion</a:t>
                </a:r>
                <a:r>
                  <a:rPr lang="de-DE" altLang="de-DE" sz="1400" dirty="0">
                    <a:latin typeface="+mn-lt"/>
                  </a:rPr>
                  <a:t> </a:t>
                </a:r>
                <a:r>
                  <a:rPr lang="de-DE" altLang="de-DE" sz="1400" dirty="0">
                    <a:solidFill>
                      <a:schemeClr val="tx2"/>
                    </a:solidFill>
                    <a:latin typeface="+mn-lt"/>
                  </a:rPr>
                  <a:t>bzw</a:t>
                </a:r>
                <a:r>
                  <a:rPr lang="de-DE" altLang="de-DE" sz="1400" dirty="0">
                    <a:latin typeface="+mn-lt"/>
                  </a:rPr>
                  <a:t>. </a:t>
                </a:r>
                <a:r>
                  <a:rPr lang="de-DE" altLang="de-DE" sz="1400" dirty="0">
                    <a:solidFill>
                      <a:schemeClr val="tx2"/>
                    </a:solidFill>
                    <a:latin typeface="+mn-lt"/>
                  </a:rPr>
                  <a:t>Allgemeine</a:t>
                </a:r>
                <a:r>
                  <a:rPr lang="de-DE" altLang="de-DE" sz="1400" dirty="0">
                    <a:latin typeface="+mn-lt"/>
                  </a:rPr>
                  <a:t> </a:t>
                </a:r>
                <a:r>
                  <a:rPr lang="de-DE" altLang="de-DE" sz="1400" dirty="0">
                    <a:solidFill>
                      <a:schemeClr val="tx2"/>
                    </a:solidFill>
                    <a:latin typeface="+mn-lt"/>
                  </a:rPr>
                  <a:t>Ethik</a:t>
                </a:r>
                <a:r>
                  <a:rPr lang="de-DE" altLang="de-DE" sz="1400" dirty="0">
                    <a:latin typeface="+mn-lt"/>
                  </a:rPr>
                  <a:t> </a:t>
                </a:r>
                <a:r>
                  <a:rPr lang="de-DE" altLang="de-DE" sz="1400" dirty="0">
                    <a:latin typeface="Saar" panose="00000500000000000000" pitchFamily="2" charset="0"/>
                  </a:rPr>
                  <a:t>	</a:t>
                </a:r>
              </a:p>
            </p:txBody>
          </p:sp>
          <p:sp>
            <p:nvSpPr>
              <p:cNvPr id="237587" name="Text Box 19"/>
              <p:cNvSpPr txBox="1">
                <a:spLocks noChangeArrowheads="1"/>
              </p:cNvSpPr>
              <p:nvPr/>
            </p:nvSpPr>
            <p:spPr bwMode="auto">
              <a:xfrm>
                <a:off x="2904497" y="2006567"/>
                <a:ext cx="2786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solidFill>
                    <a:latin typeface="+mn-lt"/>
                  </a:rPr>
                  <a:t>Deutsch</a:t>
                </a:r>
                <a:r>
                  <a:rPr lang="de-DE" altLang="de-DE" sz="1400" dirty="0">
                    <a:latin typeface="Saar" panose="00000500000000000000" pitchFamily="2" charset="0"/>
                  </a:rPr>
                  <a:t>	</a:t>
                </a:r>
              </a:p>
            </p:txBody>
          </p:sp>
          <p:sp>
            <p:nvSpPr>
              <p:cNvPr id="237588" name="Text Box 20"/>
              <p:cNvSpPr txBox="1">
                <a:spLocks noChangeArrowheads="1"/>
              </p:cNvSpPr>
              <p:nvPr/>
            </p:nvSpPr>
            <p:spPr bwMode="auto">
              <a:xfrm>
                <a:off x="2904497" y="2277252"/>
                <a:ext cx="2786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solidFill>
                    <a:latin typeface="+mn-lt"/>
                  </a:rPr>
                  <a:t>Mathematik</a:t>
                </a:r>
                <a:r>
                  <a:rPr lang="de-DE" altLang="de-DE" sz="1400" dirty="0">
                    <a:latin typeface="Saar" panose="00000500000000000000" pitchFamily="2" charset="0"/>
                  </a:rPr>
                  <a:t>	</a:t>
                </a:r>
              </a:p>
            </p:txBody>
          </p:sp>
          <p:sp>
            <p:nvSpPr>
              <p:cNvPr id="237589" name="Text Box 21"/>
              <p:cNvSpPr txBox="1">
                <a:spLocks noChangeArrowheads="1"/>
              </p:cNvSpPr>
              <p:nvPr/>
            </p:nvSpPr>
            <p:spPr bwMode="auto">
              <a:xfrm>
                <a:off x="2915130" y="2579836"/>
                <a:ext cx="2786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solidFill>
                    <a:latin typeface="+mn-lt"/>
                  </a:rPr>
                  <a:t>1. Fremdsprache (Fr od. En)</a:t>
                </a:r>
                <a:r>
                  <a:rPr lang="de-DE" altLang="de-DE" sz="1400" dirty="0">
                    <a:latin typeface="Saar" panose="00000500000000000000" pitchFamily="2" charset="0"/>
                  </a:rPr>
                  <a:t>	</a:t>
                </a:r>
              </a:p>
            </p:txBody>
          </p:sp>
          <p:sp>
            <p:nvSpPr>
              <p:cNvPr id="237590" name="Text Box 22"/>
              <p:cNvSpPr txBox="1">
                <a:spLocks noChangeArrowheads="1"/>
              </p:cNvSpPr>
              <p:nvPr/>
            </p:nvSpPr>
            <p:spPr bwMode="auto">
              <a:xfrm>
                <a:off x="2904497" y="2882420"/>
                <a:ext cx="27966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lumMod val="50000"/>
                        <a:lumOff val="50000"/>
                      </a:schemeClr>
                    </a:solidFill>
                    <a:latin typeface="+mn-lt"/>
                  </a:rPr>
                  <a:t>Sprachbildender</a:t>
                </a:r>
                <a:r>
                  <a:rPr lang="de-DE" altLang="de-DE" sz="1300" dirty="0">
                    <a:solidFill>
                      <a:srgbClr val="FF0000"/>
                    </a:solidFill>
                    <a:latin typeface="+mn-lt"/>
                  </a:rPr>
                  <a:t> </a:t>
                </a:r>
                <a:r>
                  <a:rPr lang="de-DE" altLang="de-DE" sz="1400" dirty="0">
                    <a:solidFill>
                      <a:schemeClr val="tx2">
                        <a:lumMod val="50000"/>
                        <a:lumOff val="50000"/>
                      </a:schemeClr>
                    </a:solidFill>
                    <a:latin typeface="+mn-lt"/>
                  </a:rPr>
                  <a:t>Unterricht</a:t>
                </a:r>
                <a:r>
                  <a:rPr lang="de-DE" altLang="de-DE" sz="1400" dirty="0">
                    <a:solidFill>
                      <a:srgbClr val="FF0000"/>
                    </a:solidFill>
                    <a:latin typeface="+mn-lt"/>
                  </a:rPr>
                  <a:t> </a:t>
                </a:r>
                <a:r>
                  <a:rPr lang="de-DE" altLang="de-DE" sz="1200" dirty="0">
                    <a:solidFill>
                      <a:schemeClr val="tx2">
                        <a:lumMod val="50000"/>
                        <a:lumOff val="50000"/>
                      </a:schemeClr>
                    </a:solidFill>
                    <a:latin typeface="+mn-lt"/>
                  </a:rPr>
                  <a:t>(Fr/En)</a:t>
                </a:r>
                <a:r>
                  <a:rPr lang="de-DE" altLang="de-DE" sz="1400" dirty="0">
                    <a:latin typeface="Saar" panose="00000500000000000000" pitchFamily="2" charset="0"/>
                  </a:rPr>
                  <a:t>	</a:t>
                </a:r>
              </a:p>
            </p:txBody>
          </p:sp>
          <p:sp>
            <p:nvSpPr>
              <p:cNvPr id="237591" name="Text Box 23"/>
              <p:cNvSpPr txBox="1">
                <a:spLocks noChangeArrowheads="1"/>
              </p:cNvSpPr>
              <p:nvPr/>
            </p:nvSpPr>
            <p:spPr bwMode="auto">
              <a:xfrm>
                <a:off x="2904497" y="3174371"/>
                <a:ext cx="2786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lumMod val="50000"/>
                        <a:lumOff val="50000"/>
                      </a:schemeClr>
                    </a:solidFill>
                    <a:latin typeface="+mn-lt"/>
                  </a:rPr>
                  <a:t>Naturwissenschaften</a:t>
                </a:r>
                <a:r>
                  <a:rPr lang="de-DE" altLang="de-DE" sz="1400" dirty="0">
                    <a:solidFill>
                      <a:srgbClr val="FF0000"/>
                    </a:solidFill>
                    <a:latin typeface="Saar" panose="00000500000000000000" pitchFamily="2" charset="0"/>
                  </a:rPr>
                  <a:t>	</a:t>
                </a:r>
              </a:p>
            </p:txBody>
          </p:sp>
          <p:sp>
            <p:nvSpPr>
              <p:cNvPr id="237592" name="Text Box 24"/>
              <p:cNvSpPr txBox="1">
                <a:spLocks noChangeArrowheads="1"/>
              </p:cNvSpPr>
              <p:nvPr/>
            </p:nvSpPr>
            <p:spPr bwMode="auto">
              <a:xfrm>
                <a:off x="2904497" y="3476955"/>
                <a:ext cx="2786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lumMod val="50000"/>
                        <a:lumOff val="50000"/>
                      </a:schemeClr>
                    </a:solidFill>
                    <a:latin typeface="+mn-lt"/>
                  </a:rPr>
                  <a:t>Gesellschaftswissenschaften</a:t>
                </a:r>
                <a:r>
                  <a:rPr lang="de-DE" altLang="de-DE" sz="1400" dirty="0">
                    <a:solidFill>
                      <a:srgbClr val="FF0000"/>
                    </a:solidFill>
                    <a:latin typeface="+mn-lt"/>
                  </a:rPr>
                  <a:t>	</a:t>
                </a:r>
              </a:p>
            </p:txBody>
          </p:sp>
          <p:sp>
            <p:nvSpPr>
              <p:cNvPr id="237593" name="Text Box 25"/>
              <p:cNvSpPr txBox="1">
                <a:spLocks noChangeArrowheads="1"/>
              </p:cNvSpPr>
              <p:nvPr/>
            </p:nvSpPr>
            <p:spPr bwMode="auto">
              <a:xfrm>
                <a:off x="2915130" y="3779539"/>
                <a:ext cx="2786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lumMod val="50000"/>
                        <a:lumOff val="50000"/>
                      </a:schemeClr>
                    </a:solidFill>
                    <a:latin typeface="+mn-lt"/>
                  </a:rPr>
                  <a:t>Arbeitslehre</a:t>
                </a:r>
                <a:r>
                  <a:rPr lang="de-DE" altLang="de-DE" sz="1400" dirty="0">
                    <a:latin typeface="Saar" panose="00000500000000000000" pitchFamily="2" charset="0"/>
                  </a:rPr>
                  <a:t>	</a:t>
                </a:r>
              </a:p>
            </p:txBody>
          </p:sp>
          <p:sp>
            <p:nvSpPr>
              <p:cNvPr id="237595" name="Text Box 27"/>
              <p:cNvSpPr txBox="1">
                <a:spLocks noChangeArrowheads="1"/>
              </p:cNvSpPr>
              <p:nvPr/>
            </p:nvSpPr>
            <p:spPr bwMode="auto">
              <a:xfrm>
                <a:off x="2904497" y="4386705"/>
                <a:ext cx="2786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solidFill>
                    <a:latin typeface="+mn-lt"/>
                  </a:rPr>
                  <a:t>Bildende</a:t>
                </a:r>
                <a:r>
                  <a:rPr lang="de-DE" altLang="de-DE" sz="1400" dirty="0">
                    <a:latin typeface="+mn-lt"/>
                  </a:rPr>
                  <a:t> </a:t>
                </a:r>
                <a:r>
                  <a:rPr lang="de-DE" altLang="de-DE" sz="1400" dirty="0">
                    <a:solidFill>
                      <a:schemeClr val="tx2"/>
                    </a:solidFill>
                    <a:latin typeface="+mn-lt"/>
                  </a:rPr>
                  <a:t>Kunst</a:t>
                </a:r>
                <a:r>
                  <a:rPr lang="de-DE" altLang="de-DE" sz="1400" dirty="0">
                    <a:latin typeface="Saar" panose="00000500000000000000" pitchFamily="2" charset="0"/>
                  </a:rPr>
                  <a:t>	</a:t>
                </a:r>
              </a:p>
            </p:txBody>
          </p:sp>
          <p:sp>
            <p:nvSpPr>
              <p:cNvPr id="237597" name="Text Box 29"/>
              <p:cNvSpPr txBox="1">
                <a:spLocks noChangeArrowheads="1"/>
              </p:cNvSpPr>
              <p:nvPr/>
            </p:nvSpPr>
            <p:spPr bwMode="auto">
              <a:xfrm>
                <a:off x="2904497" y="4995250"/>
                <a:ext cx="2786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solidFill>
                    <a:latin typeface="+mn-lt"/>
                  </a:rPr>
                  <a:t>Sport</a:t>
                </a:r>
                <a:r>
                  <a:rPr lang="de-DE" altLang="de-DE" sz="1400" dirty="0">
                    <a:latin typeface="Saar" panose="00000500000000000000" pitchFamily="2" charset="0"/>
                  </a:rPr>
                  <a:t>	</a:t>
                </a:r>
              </a:p>
            </p:txBody>
          </p:sp>
          <p:sp>
            <p:nvSpPr>
              <p:cNvPr id="237598" name="Text Box 30"/>
              <p:cNvSpPr txBox="1">
                <a:spLocks noChangeArrowheads="1"/>
              </p:cNvSpPr>
              <p:nvPr/>
            </p:nvSpPr>
            <p:spPr bwMode="auto">
              <a:xfrm>
                <a:off x="2904497" y="4697924"/>
                <a:ext cx="2786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solidFill>
                    <a:latin typeface="+mn-lt"/>
                  </a:rPr>
                  <a:t>Musik</a:t>
                </a:r>
                <a:r>
                  <a:rPr lang="de-DE" altLang="de-DE" sz="1400" dirty="0">
                    <a:latin typeface="Saar" panose="00000500000000000000" pitchFamily="2" charset="0"/>
                  </a:rPr>
                  <a:t>	</a:t>
                </a:r>
              </a:p>
            </p:txBody>
          </p:sp>
          <p:sp>
            <p:nvSpPr>
              <p:cNvPr id="237599" name="Text Box 31"/>
              <p:cNvSpPr txBox="1">
                <a:spLocks noChangeArrowheads="1"/>
              </p:cNvSpPr>
              <p:nvPr/>
            </p:nvSpPr>
            <p:spPr bwMode="auto">
              <a:xfrm>
                <a:off x="2904497" y="5300050"/>
                <a:ext cx="25479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solidFill>
                    <a:latin typeface="+mn-lt"/>
                  </a:rPr>
                  <a:t>Schuleigene</a:t>
                </a:r>
                <a:r>
                  <a:rPr lang="de-DE" altLang="de-DE" sz="1400" dirty="0">
                    <a:latin typeface="+mn-lt"/>
                  </a:rPr>
                  <a:t> </a:t>
                </a:r>
                <a:r>
                  <a:rPr lang="de-DE" altLang="de-DE" sz="1400" dirty="0">
                    <a:solidFill>
                      <a:schemeClr val="tx2"/>
                    </a:solidFill>
                    <a:latin typeface="+mn-lt"/>
                  </a:rPr>
                  <a:t>Förderkonzepte</a:t>
                </a:r>
              </a:p>
            </p:txBody>
          </p:sp>
        </p:grpSp>
      </p:grpSp>
      <p:grpSp>
        <p:nvGrpSpPr>
          <p:cNvPr id="10" name="Gruppieren 9"/>
          <p:cNvGrpSpPr/>
          <p:nvPr/>
        </p:nvGrpSpPr>
        <p:grpSpPr>
          <a:xfrm>
            <a:off x="5868144" y="1121580"/>
            <a:ext cx="2808312" cy="5016518"/>
            <a:chOff x="5699428" y="1121580"/>
            <a:chExt cx="2808312" cy="5016518"/>
          </a:xfrm>
        </p:grpSpPr>
        <p:sp>
          <p:nvSpPr>
            <p:cNvPr id="8225" name="Rectangle 2"/>
            <p:cNvSpPr>
              <a:spLocks noChangeArrowheads="1"/>
            </p:cNvSpPr>
            <p:nvPr/>
          </p:nvSpPr>
          <p:spPr bwMode="auto">
            <a:xfrm>
              <a:off x="5711825" y="1121580"/>
              <a:ext cx="2772000" cy="5002488"/>
            </a:xfrm>
            <a:prstGeom prst="rect">
              <a:avLst/>
            </a:prstGeom>
            <a:solidFill>
              <a:schemeClr val="accent3">
                <a:lumMod val="20000"/>
                <a:lumOff val="80000"/>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237603" name="Text Box 35"/>
            <p:cNvSpPr txBox="1">
              <a:spLocks noChangeArrowheads="1"/>
            </p:cNvSpPr>
            <p:nvPr/>
          </p:nvSpPr>
          <p:spPr bwMode="auto">
            <a:xfrm>
              <a:off x="5721179" y="1136303"/>
              <a:ext cx="1554163" cy="579438"/>
            </a:xfrm>
            <a:prstGeom prst="rect">
              <a:avLst/>
            </a:prstGeom>
            <a:solidFill>
              <a:schemeClr val="accent3">
                <a:lumMod val="40000"/>
                <a:lumOff val="60000"/>
              </a:schemeClr>
            </a:solidFill>
            <a:ln>
              <a:noFill/>
            </a:ln>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800" b="1" dirty="0">
                  <a:solidFill>
                    <a:schemeClr val="tx2"/>
                  </a:solidFill>
                  <a:latin typeface="+mn-lt"/>
                </a:rPr>
                <a:t>Gymnasium</a:t>
              </a:r>
            </a:p>
            <a:p>
              <a:pPr eaLnBrk="1" hangingPunct="1"/>
              <a:r>
                <a:rPr lang="de-DE" altLang="de-DE" sz="1400" b="1" dirty="0">
                  <a:solidFill>
                    <a:schemeClr val="tx2"/>
                  </a:solidFill>
                  <a:latin typeface="+mn-lt"/>
                </a:rPr>
                <a:t>(Klassenstufe 5)</a:t>
              </a:r>
            </a:p>
          </p:txBody>
        </p:sp>
        <p:sp>
          <p:nvSpPr>
            <p:cNvPr id="237604" name="Text Box 36"/>
            <p:cNvSpPr txBox="1">
              <a:spLocks noChangeArrowheads="1"/>
            </p:cNvSpPr>
            <p:nvPr/>
          </p:nvSpPr>
          <p:spPr bwMode="auto">
            <a:xfrm>
              <a:off x="5699428" y="2118808"/>
              <a:ext cx="19442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lumMod val="50000"/>
                      <a:lumOff val="50000"/>
                    </a:schemeClr>
                  </a:solidFill>
                  <a:latin typeface="+mn-lt"/>
                </a:rPr>
                <a:t>Klassenrat</a:t>
              </a:r>
              <a:r>
                <a:rPr lang="de-DE" altLang="de-DE" sz="1400" dirty="0">
                  <a:latin typeface="Saar" panose="00000500000000000000" pitchFamily="2" charset="0"/>
                </a:rPr>
                <a:t>	</a:t>
              </a:r>
            </a:p>
          </p:txBody>
        </p:sp>
        <p:grpSp>
          <p:nvGrpSpPr>
            <p:cNvPr id="6" name="Gruppieren 5"/>
            <p:cNvGrpSpPr/>
            <p:nvPr/>
          </p:nvGrpSpPr>
          <p:grpSpPr>
            <a:xfrm>
              <a:off x="5704590" y="2578828"/>
              <a:ext cx="2803150" cy="3559270"/>
              <a:chOff x="5657729" y="2008861"/>
              <a:chExt cx="2803150" cy="3559270"/>
            </a:xfrm>
          </p:grpSpPr>
          <p:sp>
            <p:nvSpPr>
              <p:cNvPr id="237605" name="Text Box 37"/>
              <p:cNvSpPr txBox="1">
                <a:spLocks noChangeArrowheads="1"/>
              </p:cNvSpPr>
              <p:nvPr/>
            </p:nvSpPr>
            <p:spPr bwMode="auto">
              <a:xfrm>
                <a:off x="5657729" y="2008861"/>
                <a:ext cx="278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solidFill>
                    <a:latin typeface="+mn-lt"/>
                  </a:rPr>
                  <a:t>Deutsch</a:t>
                </a:r>
                <a:r>
                  <a:rPr lang="de-DE" altLang="de-DE" sz="1400" dirty="0">
                    <a:latin typeface="Saar" panose="00000500000000000000" pitchFamily="2" charset="0"/>
                  </a:rPr>
                  <a:t>	</a:t>
                </a:r>
              </a:p>
            </p:txBody>
          </p:sp>
          <p:sp>
            <p:nvSpPr>
              <p:cNvPr id="237607" name="Text Box 39"/>
              <p:cNvSpPr txBox="1">
                <a:spLocks noChangeArrowheads="1"/>
              </p:cNvSpPr>
              <p:nvPr/>
            </p:nvSpPr>
            <p:spPr bwMode="auto">
              <a:xfrm>
                <a:off x="5674816" y="2277252"/>
                <a:ext cx="278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solidFill>
                    <a:latin typeface="+mn-lt"/>
                  </a:rPr>
                  <a:t>Mathematik</a:t>
                </a:r>
                <a:r>
                  <a:rPr lang="de-DE" altLang="de-DE" sz="1400" dirty="0">
                    <a:latin typeface="Saar" panose="00000500000000000000" pitchFamily="2" charset="0"/>
                  </a:rPr>
                  <a:t>	</a:t>
                </a:r>
              </a:p>
            </p:txBody>
          </p:sp>
          <p:sp>
            <p:nvSpPr>
              <p:cNvPr id="237608" name="Text Box 40"/>
              <p:cNvSpPr txBox="1">
                <a:spLocks noChangeArrowheads="1"/>
              </p:cNvSpPr>
              <p:nvPr/>
            </p:nvSpPr>
            <p:spPr bwMode="auto">
              <a:xfrm>
                <a:off x="5669635" y="2576435"/>
                <a:ext cx="278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solidFill>
                    <a:latin typeface="+mn-lt"/>
                  </a:rPr>
                  <a:t>1. Fremdsprache (Fr, En od. La)	</a:t>
                </a:r>
              </a:p>
            </p:txBody>
          </p:sp>
          <p:sp>
            <p:nvSpPr>
              <p:cNvPr id="237615" name="Text Box 47"/>
              <p:cNvSpPr txBox="1">
                <a:spLocks noChangeArrowheads="1"/>
              </p:cNvSpPr>
              <p:nvPr/>
            </p:nvSpPr>
            <p:spPr bwMode="auto">
              <a:xfrm>
                <a:off x="5674815" y="3171739"/>
                <a:ext cx="278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lumMod val="50000"/>
                        <a:lumOff val="50000"/>
                      </a:schemeClr>
                    </a:solidFill>
                    <a:latin typeface="+mn-lt"/>
                  </a:rPr>
                  <a:t>Naturwissenschaften</a:t>
                </a:r>
                <a:r>
                  <a:rPr lang="de-DE" altLang="de-DE" sz="1400" dirty="0">
                    <a:solidFill>
                      <a:srgbClr val="0070C0"/>
                    </a:solidFill>
                    <a:latin typeface="Saar" panose="00000500000000000000" pitchFamily="2" charset="0"/>
                  </a:rPr>
                  <a:t>	</a:t>
                </a:r>
              </a:p>
            </p:txBody>
          </p:sp>
          <p:sp>
            <p:nvSpPr>
              <p:cNvPr id="237616" name="Text Box 48"/>
              <p:cNvSpPr txBox="1">
                <a:spLocks noChangeArrowheads="1"/>
              </p:cNvSpPr>
              <p:nvPr/>
            </p:nvSpPr>
            <p:spPr bwMode="auto">
              <a:xfrm>
                <a:off x="5669127" y="3476955"/>
                <a:ext cx="278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lumMod val="50000"/>
                        <a:lumOff val="50000"/>
                      </a:schemeClr>
                    </a:solidFill>
                    <a:latin typeface="+mn-lt"/>
                  </a:rPr>
                  <a:t>Erdkunde</a:t>
                </a:r>
                <a:r>
                  <a:rPr lang="de-DE" altLang="de-DE" sz="1400" dirty="0">
                    <a:latin typeface="Saar" panose="00000500000000000000" pitchFamily="2" charset="0"/>
                  </a:rPr>
                  <a:t>	</a:t>
                </a:r>
              </a:p>
            </p:txBody>
          </p:sp>
          <p:sp>
            <p:nvSpPr>
              <p:cNvPr id="237617" name="Text Box 49"/>
              <p:cNvSpPr txBox="1">
                <a:spLocks noChangeArrowheads="1"/>
              </p:cNvSpPr>
              <p:nvPr/>
            </p:nvSpPr>
            <p:spPr bwMode="auto">
              <a:xfrm>
                <a:off x="5671109" y="4089218"/>
                <a:ext cx="278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solidFill>
                    <a:latin typeface="+mn-lt"/>
                  </a:rPr>
                  <a:t>Religion</a:t>
                </a:r>
                <a:r>
                  <a:rPr lang="de-DE" altLang="de-DE" sz="1400" dirty="0">
                    <a:latin typeface="+mn-lt"/>
                  </a:rPr>
                  <a:t> </a:t>
                </a:r>
                <a:r>
                  <a:rPr lang="de-DE" altLang="de-DE" sz="1400" dirty="0">
                    <a:solidFill>
                      <a:schemeClr val="tx2"/>
                    </a:solidFill>
                    <a:latin typeface="+mn-lt"/>
                  </a:rPr>
                  <a:t>bzw</a:t>
                </a:r>
                <a:r>
                  <a:rPr lang="de-DE" altLang="de-DE" sz="1400" dirty="0">
                    <a:latin typeface="+mn-lt"/>
                  </a:rPr>
                  <a:t>. </a:t>
                </a:r>
                <a:r>
                  <a:rPr lang="de-DE" altLang="de-DE" sz="1400" dirty="0">
                    <a:solidFill>
                      <a:schemeClr val="tx2"/>
                    </a:solidFill>
                    <a:latin typeface="+mn-lt"/>
                  </a:rPr>
                  <a:t>Allgemeine</a:t>
                </a:r>
                <a:r>
                  <a:rPr lang="de-DE" altLang="de-DE" sz="1400" dirty="0">
                    <a:latin typeface="+mn-lt"/>
                  </a:rPr>
                  <a:t> </a:t>
                </a:r>
                <a:r>
                  <a:rPr lang="de-DE" altLang="de-DE" sz="1400" dirty="0">
                    <a:solidFill>
                      <a:schemeClr val="tx2"/>
                    </a:solidFill>
                    <a:latin typeface="+mn-lt"/>
                  </a:rPr>
                  <a:t>Ethik</a:t>
                </a:r>
                <a:r>
                  <a:rPr lang="de-DE" altLang="de-DE" sz="1400" dirty="0">
                    <a:latin typeface="+mn-lt"/>
                  </a:rPr>
                  <a:t> </a:t>
                </a:r>
                <a:r>
                  <a:rPr lang="de-DE" altLang="de-DE" sz="1400" dirty="0">
                    <a:latin typeface="Saar" panose="00000500000000000000" pitchFamily="2" charset="0"/>
                  </a:rPr>
                  <a:t>	</a:t>
                </a:r>
              </a:p>
            </p:txBody>
          </p:sp>
          <p:sp>
            <p:nvSpPr>
              <p:cNvPr id="237618" name="Text Box 50"/>
              <p:cNvSpPr txBox="1">
                <a:spLocks noChangeArrowheads="1"/>
              </p:cNvSpPr>
              <p:nvPr/>
            </p:nvSpPr>
            <p:spPr bwMode="auto">
              <a:xfrm>
                <a:off x="5669293" y="4382898"/>
                <a:ext cx="278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solidFill>
                    <a:latin typeface="+mn-lt"/>
                  </a:rPr>
                  <a:t>Bildende</a:t>
                </a:r>
                <a:r>
                  <a:rPr lang="de-DE" altLang="de-DE" sz="1400" dirty="0">
                    <a:latin typeface="+mn-lt"/>
                  </a:rPr>
                  <a:t> </a:t>
                </a:r>
                <a:r>
                  <a:rPr lang="de-DE" altLang="de-DE" sz="1400" dirty="0">
                    <a:solidFill>
                      <a:schemeClr val="tx2"/>
                    </a:solidFill>
                    <a:latin typeface="+mn-lt"/>
                  </a:rPr>
                  <a:t>Kunst</a:t>
                </a:r>
                <a:r>
                  <a:rPr lang="de-DE" altLang="de-DE" sz="1400" dirty="0">
                    <a:latin typeface="Saar" panose="00000500000000000000" pitchFamily="2" charset="0"/>
                  </a:rPr>
                  <a:t>	</a:t>
                </a:r>
              </a:p>
            </p:txBody>
          </p:sp>
          <p:sp>
            <p:nvSpPr>
              <p:cNvPr id="237619" name="Text Box 51"/>
              <p:cNvSpPr txBox="1">
                <a:spLocks noChangeArrowheads="1"/>
              </p:cNvSpPr>
              <p:nvPr/>
            </p:nvSpPr>
            <p:spPr bwMode="auto">
              <a:xfrm>
                <a:off x="5674816" y="4954186"/>
                <a:ext cx="278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solidFill>
                    <a:latin typeface="+mn-lt"/>
                  </a:rPr>
                  <a:t>Sport</a:t>
                </a:r>
                <a:r>
                  <a:rPr lang="de-DE" altLang="de-DE" sz="1400" dirty="0">
                    <a:latin typeface="Saar" panose="00000500000000000000" pitchFamily="2" charset="0"/>
                  </a:rPr>
                  <a:t>	</a:t>
                </a:r>
              </a:p>
            </p:txBody>
          </p:sp>
          <p:sp>
            <p:nvSpPr>
              <p:cNvPr id="237620" name="Text Box 52"/>
              <p:cNvSpPr txBox="1">
                <a:spLocks noChangeArrowheads="1"/>
              </p:cNvSpPr>
              <p:nvPr/>
            </p:nvSpPr>
            <p:spPr bwMode="auto">
              <a:xfrm>
                <a:off x="5670856" y="4687408"/>
                <a:ext cx="278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solidFill>
                    <a:latin typeface="+mn-lt"/>
                  </a:rPr>
                  <a:t>Musik</a:t>
                </a:r>
                <a:r>
                  <a:rPr lang="de-DE" altLang="de-DE" sz="1400" dirty="0">
                    <a:latin typeface="Saar" panose="00000500000000000000" pitchFamily="2" charset="0"/>
                  </a:rPr>
                  <a:t>	</a:t>
                </a:r>
              </a:p>
            </p:txBody>
          </p:sp>
          <p:sp>
            <p:nvSpPr>
              <p:cNvPr id="237625" name="Text Box 57"/>
              <p:cNvSpPr txBox="1">
                <a:spLocks noChangeArrowheads="1"/>
              </p:cNvSpPr>
              <p:nvPr/>
            </p:nvSpPr>
            <p:spPr bwMode="auto">
              <a:xfrm>
                <a:off x="5674318" y="5260354"/>
                <a:ext cx="24673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solidFill>
                      <a:schemeClr val="tx2"/>
                    </a:solidFill>
                    <a:latin typeface="+mn-lt"/>
                  </a:rPr>
                  <a:t>Schuleigene</a:t>
                </a:r>
                <a:r>
                  <a:rPr lang="de-DE" altLang="de-DE" sz="1400" dirty="0">
                    <a:latin typeface="+mn-lt"/>
                  </a:rPr>
                  <a:t> </a:t>
                </a:r>
                <a:r>
                  <a:rPr lang="de-DE" altLang="de-DE" sz="1400" dirty="0">
                    <a:solidFill>
                      <a:schemeClr val="tx2"/>
                    </a:solidFill>
                    <a:latin typeface="+mn-lt"/>
                  </a:rPr>
                  <a:t>Förderkonzepte</a:t>
                </a:r>
              </a:p>
            </p:txBody>
          </p:sp>
        </p:grpSp>
      </p:grpSp>
      <p:sp>
        <p:nvSpPr>
          <p:cNvPr id="48" name="Datumsplatzhalter 3"/>
          <p:cNvSpPr txBox="1">
            <a:spLocks/>
          </p:cNvSpPr>
          <p:nvPr/>
        </p:nvSpPr>
        <p:spPr>
          <a:xfrm>
            <a:off x="432733" y="6436018"/>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solidFill>
                  <a:schemeClr val="tx2"/>
                </a:solidFill>
              </a:rPr>
              <a:pPr/>
              <a:t>13.11.2025</a:t>
            </a:fld>
            <a:endParaRPr lang="de-DE" sz="1000" dirty="0">
              <a:solidFill>
                <a:schemeClr val="tx2"/>
              </a:solidFill>
            </a:endParaRPr>
          </a:p>
        </p:txBody>
      </p:sp>
      <p:sp>
        <p:nvSpPr>
          <p:cNvPr id="2" name="Titel 1"/>
          <p:cNvSpPr>
            <a:spLocks noGrp="1"/>
          </p:cNvSpPr>
          <p:nvPr>
            <p:ph type="title"/>
          </p:nvPr>
        </p:nvSpPr>
        <p:spPr/>
        <p:txBody>
          <a:bodyPr/>
          <a:lstStyle/>
          <a:p>
            <a:r>
              <a:rPr lang="de-DE" dirty="0"/>
              <a:t>Fächer in der Eingangsklasse 5</a:t>
            </a:r>
          </a:p>
        </p:txBody>
      </p:sp>
    </p:spTree>
    <p:extLst>
      <p:ext uri="{BB962C8B-B14F-4D97-AF65-F5344CB8AC3E}">
        <p14:creationId xmlns:p14="http://schemas.microsoft.com/office/powerpoint/2010/main" val="3992008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5"/>
          <p:cNvSpPr>
            <a:spLocks noChangeArrowheads="1"/>
          </p:cNvSpPr>
          <p:nvPr/>
        </p:nvSpPr>
        <p:spPr bwMode="auto">
          <a:xfrm>
            <a:off x="4722012" y="898524"/>
            <a:ext cx="3885275" cy="5565515"/>
          </a:xfrm>
          <a:prstGeom prst="rect">
            <a:avLst/>
          </a:prstGeom>
          <a:solidFill>
            <a:schemeClr val="accent3">
              <a:lumMod val="20000"/>
              <a:lumOff val="80000"/>
              <a:alpha val="59999"/>
            </a:schemeClr>
          </a:solidFill>
          <a:ln>
            <a:noFill/>
          </a:ln>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9221" name="Rectangle 23"/>
          <p:cNvSpPr>
            <a:spLocks noChangeArrowheads="1"/>
          </p:cNvSpPr>
          <p:nvPr/>
        </p:nvSpPr>
        <p:spPr bwMode="auto">
          <a:xfrm>
            <a:off x="406053" y="889455"/>
            <a:ext cx="3968310" cy="5574584"/>
          </a:xfrm>
          <a:prstGeom prst="rect">
            <a:avLst/>
          </a:prstGeom>
          <a:solidFill>
            <a:schemeClr val="accent5">
              <a:lumMod val="20000"/>
              <a:lumOff val="80000"/>
              <a:alpha val="59999"/>
            </a:schemeClr>
          </a:solidFill>
          <a:ln>
            <a:noFill/>
          </a:ln>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25615" name="Text Box 7"/>
          <p:cNvSpPr txBox="1">
            <a:spLocks noChangeArrowheads="1"/>
          </p:cNvSpPr>
          <p:nvPr/>
        </p:nvSpPr>
        <p:spPr bwMode="auto">
          <a:xfrm>
            <a:off x="409575" y="1346052"/>
            <a:ext cx="3410206"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eaLnBrk="0" hangingPunct="0">
              <a:tabLst>
                <a:tab pos="8074025" algn="r"/>
              </a:tabLst>
              <a:defRPr sz="900">
                <a:solidFill>
                  <a:schemeClr val="tx1"/>
                </a:solidFill>
                <a:latin typeface="Frutiger 45 Light" pitchFamily="34" charset="0"/>
                <a:ea typeface="Geneva" pitchFamily="47" charset="-128"/>
              </a:defRPr>
            </a:lvl1pPr>
            <a:lvl2pPr marL="742950" indent="-285750" eaLnBrk="0" hangingPunct="0">
              <a:tabLst>
                <a:tab pos="8074025" algn="r"/>
              </a:tabLst>
              <a:defRPr sz="900">
                <a:solidFill>
                  <a:schemeClr val="tx1"/>
                </a:solidFill>
                <a:latin typeface="Frutiger 45 Light" pitchFamily="34" charset="0"/>
                <a:ea typeface="Geneva" pitchFamily="47" charset="-128"/>
              </a:defRPr>
            </a:lvl2pPr>
            <a:lvl3pPr marL="1143000" indent="-228600" eaLnBrk="0" hangingPunct="0">
              <a:tabLst>
                <a:tab pos="8074025" algn="r"/>
              </a:tabLst>
              <a:defRPr sz="900">
                <a:solidFill>
                  <a:schemeClr val="tx1"/>
                </a:solidFill>
                <a:latin typeface="Frutiger 45 Light" pitchFamily="34" charset="0"/>
                <a:ea typeface="Geneva" pitchFamily="47" charset="-128"/>
              </a:defRPr>
            </a:lvl3pPr>
            <a:lvl4pPr marL="1600200" indent="-228600" eaLnBrk="0" hangingPunct="0">
              <a:tabLst>
                <a:tab pos="8074025" algn="r"/>
              </a:tabLst>
              <a:defRPr sz="900">
                <a:solidFill>
                  <a:schemeClr val="tx1"/>
                </a:solidFill>
                <a:latin typeface="Frutiger 45 Light" pitchFamily="34" charset="0"/>
                <a:ea typeface="Geneva" pitchFamily="47" charset="-128"/>
              </a:defRPr>
            </a:lvl4pPr>
            <a:lvl5pPr marL="2057400" indent="-228600" eaLnBrk="0" hangingPunct="0">
              <a:tabLst>
                <a:tab pos="8074025" algn="r"/>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9pPr>
          </a:lstStyle>
          <a:p>
            <a:pPr eaLnBrk="1" hangingPunct="1"/>
            <a:r>
              <a:rPr lang="de-DE" altLang="de-DE" sz="2400" b="1" dirty="0">
                <a:solidFill>
                  <a:schemeClr val="tx2"/>
                </a:solidFill>
                <a:latin typeface="+mn-lt"/>
              </a:rPr>
              <a:t>Klassenstufen 5 und 6</a:t>
            </a:r>
          </a:p>
        </p:txBody>
      </p:sp>
      <p:sp>
        <p:nvSpPr>
          <p:cNvPr id="4" name="Text Box 7"/>
          <p:cNvSpPr txBox="1">
            <a:spLocks noChangeArrowheads="1"/>
          </p:cNvSpPr>
          <p:nvPr/>
        </p:nvSpPr>
        <p:spPr bwMode="auto">
          <a:xfrm>
            <a:off x="4727575" y="1346052"/>
            <a:ext cx="2744960"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eaLnBrk="0" hangingPunct="0">
              <a:tabLst>
                <a:tab pos="8074025" algn="r"/>
              </a:tabLst>
              <a:defRPr sz="900">
                <a:solidFill>
                  <a:schemeClr val="tx1"/>
                </a:solidFill>
                <a:latin typeface="Frutiger 45 Light" pitchFamily="34" charset="0"/>
                <a:ea typeface="Geneva" pitchFamily="47" charset="-128"/>
              </a:defRPr>
            </a:lvl1pPr>
            <a:lvl2pPr marL="742950" indent="-285750" eaLnBrk="0" hangingPunct="0">
              <a:tabLst>
                <a:tab pos="8074025" algn="r"/>
              </a:tabLst>
              <a:defRPr sz="900">
                <a:solidFill>
                  <a:schemeClr val="tx1"/>
                </a:solidFill>
                <a:latin typeface="Frutiger 45 Light" pitchFamily="34" charset="0"/>
                <a:ea typeface="Geneva" pitchFamily="47" charset="-128"/>
              </a:defRPr>
            </a:lvl2pPr>
            <a:lvl3pPr marL="1143000" indent="-228600" eaLnBrk="0" hangingPunct="0">
              <a:tabLst>
                <a:tab pos="8074025" algn="r"/>
              </a:tabLst>
              <a:defRPr sz="900">
                <a:solidFill>
                  <a:schemeClr val="tx1"/>
                </a:solidFill>
                <a:latin typeface="Frutiger 45 Light" pitchFamily="34" charset="0"/>
                <a:ea typeface="Geneva" pitchFamily="47" charset="-128"/>
              </a:defRPr>
            </a:lvl3pPr>
            <a:lvl4pPr marL="1600200" indent="-228600" eaLnBrk="0" hangingPunct="0">
              <a:tabLst>
                <a:tab pos="8074025" algn="r"/>
              </a:tabLst>
              <a:defRPr sz="900">
                <a:solidFill>
                  <a:schemeClr val="tx1"/>
                </a:solidFill>
                <a:latin typeface="Frutiger 45 Light" pitchFamily="34" charset="0"/>
                <a:ea typeface="Geneva" pitchFamily="47" charset="-128"/>
              </a:defRPr>
            </a:lvl4pPr>
            <a:lvl5pPr marL="2057400" indent="-228600" eaLnBrk="0" hangingPunct="0">
              <a:tabLst>
                <a:tab pos="8074025" algn="r"/>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9pPr>
          </a:lstStyle>
          <a:p>
            <a:pPr eaLnBrk="1" hangingPunct="1"/>
            <a:r>
              <a:rPr lang="de-DE" altLang="de-DE" sz="2400" b="1" dirty="0">
                <a:solidFill>
                  <a:schemeClr val="tx2"/>
                </a:solidFill>
                <a:latin typeface="Saar" panose="00000500000000000000" pitchFamily="2" charset="0"/>
              </a:rPr>
              <a:t>ab Klassenstufe 5</a:t>
            </a:r>
          </a:p>
        </p:txBody>
      </p:sp>
      <p:sp>
        <p:nvSpPr>
          <p:cNvPr id="5" name="Text Box 7"/>
          <p:cNvSpPr txBox="1">
            <a:spLocks noChangeArrowheads="1"/>
          </p:cNvSpPr>
          <p:nvPr/>
        </p:nvSpPr>
        <p:spPr bwMode="auto">
          <a:xfrm>
            <a:off x="4727575" y="3722392"/>
            <a:ext cx="2744960"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eaLnBrk="0" hangingPunct="0">
              <a:tabLst>
                <a:tab pos="8074025" algn="r"/>
              </a:tabLst>
              <a:defRPr sz="900">
                <a:solidFill>
                  <a:schemeClr val="tx1"/>
                </a:solidFill>
                <a:latin typeface="Frutiger 45 Light" pitchFamily="34" charset="0"/>
                <a:ea typeface="Geneva" pitchFamily="47" charset="-128"/>
              </a:defRPr>
            </a:lvl1pPr>
            <a:lvl2pPr marL="742950" indent="-285750" eaLnBrk="0" hangingPunct="0">
              <a:tabLst>
                <a:tab pos="8074025" algn="r"/>
              </a:tabLst>
              <a:defRPr sz="900">
                <a:solidFill>
                  <a:schemeClr val="tx1"/>
                </a:solidFill>
                <a:latin typeface="Frutiger 45 Light" pitchFamily="34" charset="0"/>
                <a:ea typeface="Geneva" pitchFamily="47" charset="-128"/>
              </a:defRPr>
            </a:lvl2pPr>
            <a:lvl3pPr marL="1143000" indent="-228600" eaLnBrk="0" hangingPunct="0">
              <a:tabLst>
                <a:tab pos="8074025" algn="r"/>
              </a:tabLst>
              <a:defRPr sz="900">
                <a:solidFill>
                  <a:schemeClr val="tx1"/>
                </a:solidFill>
                <a:latin typeface="Frutiger 45 Light" pitchFamily="34" charset="0"/>
                <a:ea typeface="Geneva" pitchFamily="47" charset="-128"/>
              </a:defRPr>
            </a:lvl3pPr>
            <a:lvl4pPr marL="1600200" indent="-228600" eaLnBrk="0" hangingPunct="0">
              <a:tabLst>
                <a:tab pos="8074025" algn="r"/>
              </a:tabLst>
              <a:defRPr sz="900">
                <a:solidFill>
                  <a:schemeClr val="tx1"/>
                </a:solidFill>
                <a:latin typeface="Frutiger 45 Light" pitchFamily="34" charset="0"/>
                <a:ea typeface="Geneva" pitchFamily="47" charset="-128"/>
              </a:defRPr>
            </a:lvl4pPr>
            <a:lvl5pPr marL="2057400" indent="-228600" eaLnBrk="0" hangingPunct="0">
              <a:tabLst>
                <a:tab pos="8074025" algn="r"/>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9pPr>
          </a:lstStyle>
          <a:p>
            <a:pPr eaLnBrk="1" hangingPunct="1"/>
            <a:r>
              <a:rPr lang="de-DE" altLang="de-DE" sz="2400" b="1" dirty="0">
                <a:solidFill>
                  <a:schemeClr val="tx2"/>
                </a:solidFill>
                <a:latin typeface="Saar" panose="00000500000000000000" pitchFamily="2" charset="0"/>
              </a:rPr>
              <a:t>ab Klassenstufe 6</a:t>
            </a:r>
          </a:p>
        </p:txBody>
      </p:sp>
      <p:sp>
        <p:nvSpPr>
          <p:cNvPr id="3" name="Rectangle 8"/>
          <p:cNvSpPr>
            <a:spLocks noChangeArrowheads="1"/>
          </p:cNvSpPr>
          <p:nvPr/>
        </p:nvSpPr>
        <p:spPr bwMode="auto">
          <a:xfrm>
            <a:off x="409575" y="1889125"/>
            <a:ext cx="39592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800" dirty="0">
                <a:solidFill>
                  <a:schemeClr val="tx2"/>
                </a:solidFill>
                <a:latin typeface="Saar" panose="00000500000000000000" pitchFamily="2" charset="0"/>
              </a:rPr>
              <a:t>Alle Schülerinnen und Schüler lernen </a:t>
            </a:r>
            <a:br>
              <a:rPr lang="de-DE" altLang="de-DE" sz="1800" dirty="0">
                <a:solidFill>
                  <a:schemeClr val="tx2"/>
                </a:solidFill>
                <a:latin typeface="Saar" panose="00000500000000000000" pitchFamily="2" charset="0"/>
              </a:rPr>
            </a:br>
            <a:r>
              <a:rPr lang="de-DE" altLang="de-DE" sz="1800" b="1" dirty="0">
                <a:solidFill>
                  <a:schemeClr val="tx2"/>
                </a:solidFill>
                <a:latin typeface="Saar" panose="00000500000000000000" pitchFamily="2" charset="0"/>
              </a:rPr>
              <a:t>zwei Fremdsprachen:</a:t>
            </a:r>
            <a:endParaRPr lang="de-DE" altLang="de-DE" sz="1800" dirty="0">
              <a:solidFill>
                <a:schemeClr val="tx2"/>
              </a:solidFill>
              <a:latin typeface="Saar" panose="00000500000000000000" pitchFamily="2" charset="0"/>
            </a:endParaRPr>
          </a:p>
        </p:txBody>
      </p:sp>
      <p:grpSp>
        <p:nvGrpSpPr>
          <p:cNvPr id="2" name="Group 27"/>
          <p:cNvGrpSpPr>
            <a:grpSpLocks/>
          </p:cNvGrpSpPr>
          <p:nvPr/>
        </p:nvGrpSpPr>
        <p:grpSpPr bwMode="auto">
          <a:xfrm>
            <a:off x="1309688" y="2878138"/>
            <a:ext cx="2159000" cy="449262"/>
            <a:chOff x="1813" y="1915"/>
            <a:chExt cx="2124" cy="226"/>
          </a:xfrm>
        </p:grpSpPr>
        <p:sp>
          <p:nvSpPr>
            <p:cNvPr id="9248" name="Line 23"/>
            <p:cNvSpPr>
              <a:spLocks noChangeShapeType="1"/>
            </p:cNvSpPr>
            <p:nvPr/>
          </p:nvSpPr>
          <p:spPr bwMode="auto">
            <a:xfrm flipH="1">
              <a:off x="1813" y="1915"/>
              <a:ext cx="1065" cy="226"/>
            </a:xfrm>
            <a:prstGeom prst="line">
              <a:avLst/>
            </a:prstGeom>
            <a:noFill/>
            <a:ln w="38100">
              <a:solidFill>
                <a:schemeClr val="tx2"/>
              </a:solidFill>
              <a:round/>
              <a:headEnd/>
              <a:tailEnd type="stealth" w="med" len="lg"/>
            </a:ln>
            <a:extLst>
              <a:ext uri="{909E8E84-426E-40DD-AFC4-6F175D3DCCD1}">
                <a14:hiddenFill xmlns:a14="http://schemas.microsoft.com/office/drawing/2010/main">
                  <a:noFill/>
                </a14:hiddenFill>
              </a:ext>
            </a:extLst>
          </p:spPr>
          <p:txBody>
            <a:bodyPr/>
            <a:lstStyle/>
            <a:p>
              <a:endParaRPr lang="de-DE"/>
            </a:p>
          </p:txBody>
        </p:sp>
        <p:sp>
          <p:nvSpPr>
            <p:cNvPr id="9249" name="Line 26"/>
            <p:cNvSpPr>
              <a:spLocks noChangeShapeType="1"/>
            </p:cNvSpPr>
            <p:nvPr/>
          </p:nvSpPr>
          <p:spPr bwMode="auto">
            <a:xfrm>
              <a:off x="2872" y="1915"/>
              <a:ext cx="1065" cy="226"/>
            </a:xfrm>
            <a:prstGeom prst="line">
              <a:avLst/>
            </a:prstGeom>
            <a:noFill/>
            <a:ln w="38100">
              <a:solidFill>
                <a:schemeClr val="tx2"/>
              </a:solidFill>
              <a:round/>
              <a:headEnd/>
              <a:tailEnd type="stealth" w="med" len="lg"/>
            </a:ln>
            <a:extLst>
              <a:ext uri="{909E8E84-426E-40DD-AFC4-6F175D3DCCD1}">
                <a14:hiddenFill xmlns:a14="http://schemas.microsoft.com/office/drawing/2010/main">
                  <a:noFill/>
                </a14:hiddenFill>
              </a:ext>
            </a:extLst>
          </p:spPr>
          <p:txBody>
            <a:bodyPr/>
            <a:lstStyle/>
            <a:p>
              <a:endParaRPr lang="de-DE"/>
            </a:p>
          </p:txBody>
        </p:sp>
      </p:grpSp>
      <p:sp>
        <p:nvSpPr>
          <p:cNvPr id="7" name="Rectangle 8"/>
          <p:cNvSpPr>
            <a:spLocks noChangeArrowheads="1"/>
          </p:cNvSpPr>
          <p:nvPr/>
        </p:nvSpPr>
        <p:spPr bwMode="auto">
          <a:xfrm>
            <a:off x="4727575" y="1889125"/>
            <a:ext cx="3959225"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600" dirty="0">
                <a:solidFill>
                  <a:schemeClr val="tx2"/>
                </a:solidFill>
                <a:latin typeface="Saar" panose="00000500000000000000" pitchFamily="2" charset="0"/>
              </a:rPr>
              <a:t>Alle Schülerinnen und Schüler lernen</a:t>
            </a:r>
            <a:br>
              <a:rPr lang="de-DE" altLang="de-DE" sz="1600" dirty="0">
                <a:solidFill>
                  <a:schemeClr val="tx2"/>
                </a:solidFill>
                <a:latin typeface="Saar" panose="00000500000000000000" pitchFamily="2" charset="0"/>
              </a:rPr>
            </a:br>
            <a:r>
              <a:rPr lang="de-DE" altLang="de-DE" sz="1600" dirty="0">
                <a:solidFill>
                  <a:schemeClr val="tx2"/>
                </a:solidFill>
                <a:latin typeface="Saar" panose="00000500000000000000" pitchFamily="2" charset="0"/>
              </a:rPr>
              <a:t>entsprechend dem Angebot der Schule eine</a:t>
            </a:r>
            <a:r>
              <a:rPr lang="de-DE" altLang="de-DE" sz="1800" dirty="0">
                <a:solidFill>
                  <a:schemeClr val="tx2"/>
                </a:solidFill>
                <a:latin typeface="Saar" panose="00000500000000000000" pitchFamily="2" charset="0"/>
              </a:rPr>
              <a:t> </a:t>
            </a:r>
            <a:br>
              <a:rPr lang="de-DE" altLang="de-DE" sz="1800" dirty="0">
                <a:solidFill>
                  <a:srgbClr val="000000"/>
                </a:solidFill>
                <a:latin typeface="Saar" panose="00000500000000000000" pitchFamily="2" charset="0"/>
              </a:rPr>
            </a:br>
            <a:r>
              <a:rPr lang="de-DE" altLang="de-DE" sz="1600" b="1" dirty="0">
                <a:solidFill>
                  <a:schemeClr val="tx2">
                    <a:lumMod val="50000"/>
                    <a:lumOff val="50000"/>
                  </a:schemeClr>
                </a:solidFill>
                <a:latin typeface="Saar" panose="00000500000000000000" pitchFamily="2" charset="0"/>
              </a:rPr>
              <a:t>erste Fremdsprache </a:t>
            </a:r>
          </a:p>
        </p:txBody>
      </p:sp>
      <p:sp>
        <p:nvSpPr>
          <p:cNvPr id="9" name="Rectangle 8"/>
          <p:cNvSpPr>
            <a:spLocks noChangeArrowheads="1"/>
          </p:cNvSpPr>
          <p:nvPr/>
        </p:nvSpPr>
        <p:spPr bwMode="auto">
          <a:xfrm>
            <a:off x="4727575" y="4260851"/>
            <a:ext cx="395922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600" dirty="0">
                <a:solidFill>
                  <a:schemeClr val="tx2"/>
                </a:solidFill>
                <a:latin typeface="Saar" panose="00000500000000000000" pitchFamily="2" charset="0"/>
              </a:rPr>
              <a:t>Alle Schülerinnen und Schüler lernen</a:t>
            </a:r>
            <a:br>
              <a:rPr lang="de-DE" altLang="de-DE" sz="1600" dirty="0">
                <a:solidFill>
                  <a:schemeClr val="tx2"/>
                </a:solidFill>
                <a:latin typeface="Saar" panose="00000500000000000000" pitchFamily="2" charset="0"/>
              </a:rPr>
            </a:br>
            <a:r>
              <a:rPr lang="de-DE" altLang="de-DE" sz="1600" dirty="0">
                <a:solidFill>
                  <a:schemeClr val="tx2"/>
                </a:solidFill>
                <a:latin typeface="Saar" panose="00000500000000000000" pitchFamily="2" charset="0"/>
              </a:rPr>
              <a:t>entsprechend dem Angebot der Schule eine </a:t>
            </a:r>
            <a:br>
              <a:rPr lang="de-DE" altLang="de-DE" sz="1600" dirty="0">
                <a:solidFill>
                  <a:srgbClr val="000000"/>
                </a:solidFill>
                <a:latin typeface="Saar" panose="00000500000000000000" pitchFamily="2" charset="0"/>
              </a:rPr>
            </a:br>
            <a:r>
              <a:rPr lang="de-DE" altLang="de-DE" sz="1600" b="1" dirty="0">
                <a:solidFill>
                  <a:schemeClr val="tx2">
                    <a:lumMod val="50000"/>
                    <a:lumOff val="50000"/>
                  </a:schemeClr>
                </a:solidFill>
                <a:latin typeface="Saar" panose="00000500000000000000" pitchFamily="2" charset="0"/>
              </a:rPr>
              <a:t>zweite</a:t>
            </a:r>
            <a:r>
              <a:rPr lang="de-DE" altLang="de-DE" sz="1600" dirty="0">
                <a:solidFill>
                  <a:schemeClr val="tx2">
                    <a:lumMod val="50000"/>
                    <a:lumOff val="50000"/>
                  </a:schemeClr>
                </a:solidFill>
                <a:latin typeface="Saar" panose="00000500000000000000" pitchFamily="2" charset="0"/>
              </a:rPr>
              <a:t> </a:t>
            </a:r>
            <a:r>
              <a:rPr lang="de-DE" altLang="de-DE" sz="1600" b="1" dirty="0">
                <a:solidFill>
                  <a:schemeClr val="tx2">
                    <a:lumMod val="50000"/>
                    <a:lumOff val="50000"/>
                  </a:schemeClr>
                </a:solidFill>
                <a:latin typeface="Saar" panose="00000500000000000000" pitchFamily="2" charset="0"/>
              </a:rPr>
              <a:t>Fremdsprache</a:t>
            </a:r>
          </a:p>
        </p:txBody>
      </p:sp>
      <p:sp>
        <p:nvSpPr>
          <p:cNvPr id="11" name="Rectangle 8"/>
          <p:cNvSpPr>
            <a:spLocks noChangeArrowheads="1"/>
          </p:cNvSpPr>
          <p:nvPr/>
        </p:nvSpPr>
        <p:spPr bwMode="auto">
          <a:xfrm>
            <a:off x="406052" y="4684153"/>
            <a:ext cx="3959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400" dirty="0">
                <a:solidFill>
                  <a:schemeClr val="tx2"/>
                </a:solidFill>
                <a:latin typeface="Saar" panose="00000500000000000000" pitchFamily="2" charset="0"/>
              </a:rPr>
              <a:t>entsprechend dem Angebot der Schule</a:t>
            </a:r>
          </a:p>
        </p:txBody>
      </p:sp>
      <p:sp>
        <p:nvSpPr>
          <p:cNvPr id="241726" name="AutoShape 62"/>
          <p:cNvSpPr>
            <a:spLocks noChangeArrowheads="1"/>
          </p:cNvSpPr>
          <p:nvPr/>
        </p:nvSpPr>
        <p:spPr bwMode="auto">
          <a:xfrm>
            <a:off x="455613" y="3390162"/>
            <a:ext cx="1800225" cy="1293332"/>
          </a:xfrm>
          <a:prstGeom prst="roundRect">
            <a:avLst>
              <a:gd name="adj" fmla="val 16667"/>
            </a:avLst>
          </a:prstGeom>
          <a:noFill/>
          <a:ln w="9525">
            <a:solidFill>
              <a:schemeClr val="accent5">
                <a:lumMod val="75000"/>
              </a:schemeClr>
            </a:solidFill>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r>
              <a:rPr lang="de-DE" altLang="de-DE" sz="1400" b="1" dirty="0">
                <a:solidFill>
                  <a:schemeClr val="tx2">
                    <a:lumMod val="50000"/>
                    <a:lumOff val="50000"/>
                  </a:schemeClr>
                </a:solidFill>
                <a:latin typeface="Saar" panose="00000500000000000000" pitchFamily="2" charset="0"/>
              </a:rPr>
              <a:t>erste Fremdsprache</a:t>
            </a:r>
            <a:endParaRPr lang="de-DE" altLang="de-DE" sz="1400" b="1" strike="sngStrike" dirty="0">
              <a:solidFill>
                <a:schemeClr val="tx2">
                  <a:lumMod val="50000"/>
                  <a:lumOff val="50000"/>
                </a:schemeClr>
              </a:solidFill>
              <a:latin typeface="Saar" panose="00000500000000000000" pitchFamily="2" charset="0"/>
            </a:endParaRPr>
          </a:p>
          <a:p>
            <a:pPr algn="ctr"/>
            <a:br>
              <a:rPr lang="de-DE" altLang="de-DE" sz="1400" strike="sngStrike" dirty="0">
                <a:solidFill>
                  <a:srgbClr val="FF0000"/>
                </a:solidFill>
                <a:latin typeface="Saar" panose="00000500000000000000" pitchFamily="2" charset="0"/>
              </a:rPr>
            </a:br>
            <a:endParaRPr lang="de-DE" altLang="de-DE" sz="1400" strike="sngStrike" dirty="0">
              <a:solidFill>
                <a:srgbClr val="FF0000"/>
              </a:solidFill>
              <a:latin typeface="Saar" panose="00000500000000000000" pitchFamily="2" charset="0"/>
            </a:endParaRPr>
          </a:p>
          <a:p>
            <a:pPr algn="ctr"/>
            <a:endParaRPr lang="de-DE" altLang="de-DE" sz="1400" strike="sngStrike" dirty="0">
              <a:solidFill>
                <a:srgbClr val="FF0000"/>
              </a:solidFill>
              <a:latin typeface="Saar" panose="00000500000000000000" pitchFamily="2" charset="0"/>
            </a:endParaRPr>
          </a:p>
          <a:p>
            <a:pPr algn="ctr"/>
            <a:r>
              <a:rPr lang="de-DE" altLang="de-DE" sz="1400" dirty="0">
                <a:solidFill>
                  <a:schemeClr val="tx2"/>
                </a:solidFill>
                <a:latin typeface="Saar" panose="00000500000000000000" pitchFamily="2" charset="0"/>
              </a:rPr>
              <a:t>(4 Wochenstunden)</a:t>
            </a:r>
          </a:p>
        </p:txBody>
      </p:sp>
      <p:sp>
        <p:nvSpPr>
          <p:cNvPr id="241727" name="AutoShape 63"/>
          <p:cNvSpPr>
            <a:spLocks noChangeArrowheads="1"/>
          </p:cNvSpPr>
          <p:nvPr/>
        </p:nvSpPr>
        <p:spPr bwMode="auto">
          <a:xfrm>
            <a:off x="2339752" y="3352043"/>
            <a:ext cx="2025525" cy="1331451"/>
          </a:xfrm>
          <a:prstGeom prst="roundRect">
            <a:avLst>
              <a:gd name="adj" fmla="val 16667"/>
            </a:avLst>
          </a:prstGeom>
          <a:noFill/>
          <a:ln w="9525">
            <a:solidFill>
              <a:schemeClr val="accent5">
                <a:lumMod val="75000"/>
              </a:schemeClr>
            </a:solidFill>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400" b="1" dirty="0">
                <a:solidFill>
                  <a:schemeClr val="tx2">
                    <a:lumMod val="50000"/>
                    <a:lumOff val="50000"/>
                  </a:schemeClr>
                </a:solidFill>
                <a:latin typeface="Saar" panose="00000500000000000000" pitchFamily="2" charset="0"/>
              </a:rPr>
              <a:t>Sprachbildender </a:t>
            </a:r>
          </a:p>
          <a:p>
            <a:pPr algn="ctr">
              <a:buFont typeface="Arial" panose="020B0604020202020204" pitchFamily="34" charset="0"/>
              <a:buNone/>
            </a:pPr>
            <a:r>
              <a:rPr lang="de-DE" altLang="de-DE" sz="1400" b="1" dirty="0">
                <a:solidFill>
                  <a:schemeClr val="tx2">
                    <a:lumMod val="50000"/>
                    <a:lumOff val="50000"/>
                  </a:schemeClr>
                </a:solidFill>
                <a:latin typeface="Saar" panose="00000500000000000000" pitchFamily="2" charset="0"/>
              </a:rPr>
              <a:t>Unterricht</a:t>
            </a:r>
            <a:br>
              <a:rPr lang="de-DE" altLang="de-DE" sz="1400" b="1" dirty="0">
                <a:solidFill>
                  <a:schemeClr val="tx2">
                    <a:lumMod val="50000"/>
                    <a:lumOff val="50000"/>
                  </a:schemeClr>
                </a:solidFill>
                <a:latin typeface="Saar" panose="00000500000000000000" pitchFamily="2" charset="0"/>
              </a:rPr>
            </a:br>
            <a:r>
              <a:rPr lang="de-DE" altLang="de-DE" sz="1300" b="1" dirty="0">
                <a:solidFill>
                  <a:schemeClr val="tx2">
                    <a:lumMod val="50000"/>
                    <a:lumOff val="50000"/>
                  </a:schemeClr>
                </a:solidFill>
                <a:latin typeface="Saar" panose="00000500000000000000" pitchFamily="2" charset="0"/>
              </a:rPr>
              <a:t>innovativer</a:t>
            </a:r>
          </a:p>
          <a:p>
            <a:pPr algn="ctr">
              <a:buFont typeface="Arial" panose="020B0604020202020204" pitchFamily="34" charset="0"/>
              <a:buNone/>
            </a:pPr>
            <a:r>
              <a:rPr lang="de-DE" altLang="de-DE" sz="1300" b="1" dirty="0">
                <a:solidFill>
                  <a:schemeClr val="tx2">
                    <a:lumMod val="50000"/>
                    <a:lumOff val="50000"/>
                  </a:schemeClr>
                </a:solidFill>
                <a:latin typeface="Saar" panose="00000500000000000000" pitchFamily="2" charset="0"/>
              </a:rPr>
              <a:t>Unterricht (benotet)</a:t>
            </a:r>
            <a:br>
              <a:rPr lang="de-DE" altLang="de-DE" sz="1300" b="1" dirty="0">
                <a:solidFill>
                  <a:schemeClr val="tx2">
                    <a:lumMod val="50000"/>
                    <a:lumOff val="50000"/>
                  </a:schemeClr>
                </a:solidFill>
                <a:latin typeface="Saar" panose="00000500000000000000" pitchFamily="2" charset="0"/>
              </a:rPr>
            </a:br>
            <a:r>
              <a:rPr lang="de-DE" altLang="de-DE" sz="1300" dirty="0">
                <a:solidFill>
                  <a:schemeClr val="tx2">
                    <a:lumMod val="50000"/>
                    <a:lumOff val="50000"/>
                  </a:schemeClr>
                </a:solidFill>
                <a:latin typeface="Saar" panose="00000500000000000000" pitchFamily="2" charset="0"/>
              </a:rPr>
              <a:t>zu weiterer Fremdsprache</a:t>
            </a:r>
          </a:p>
          <a:p>
            <a:pPr algn="ctr">
              <a:buFont typeface="Arial" panose="020B0604020202020204" pitchFamily="34" charset="0"/>
              <a:buNone/>
            </a:pPr>
            <a:r>
              <a:rPr lang="de-DE" altLang="de-DE" sz="1400" dirty="0">
                <a:solidFill>
                  <a:schemeClr val="tx2"/>
                </a:solidFill>
                <a:latin typeface="Saar" panose="00000500000000000000" pitchFamily="2" charset="0"/>
              </a:rPr>
              <a:t>(2 Wochenstunden)</a:t>
            </a:r>
          </a:p>
        </p:txBody>
      </p:sp>
      <p:sp>
        <p:nvSpPr>
          <p:cNvPr id="6" name="Rectangle 8"/>
          <p:cNvSpPr>
            <a:spLocks noChangeArrowheads="1"/>
          </p:cNvSpPr>
          <p:nvPr/>
        </p:nvSpPr>
        <p:spPr bwMode="auto">
          <a:xfrm>
            <a:off x="2160587" y="5528541"/>
            <a:ext cx="4318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400" dirty="0">
                <a:solidFill>
                  <a:schemeClr val="tx2"/>
                </a:solidFill>
                <a:latin typeface="Saar" panose="00000500000000000000" pitchFamily="2" charset="0"/>
              </a:rPr>
              <a:t>oder</a:t>
            </a:r>
          </a:p>
        </p:txBody>
      </p:sp>
      <p:sp>
        <p:nvSpPr>
          <p:cNvPr id="241729" name="AutoShape 65"/>
          <p:cNvSpPr>
            <a:spLocks noChangeArrowheads="1"/>
          </p:cNvSpPr>
          <p:nvPr/>
        </p:nvSpPr>
        <p:spPr bwMode="auto">
          <a:xfrm>
            <a:off x="455613" y="5167520"/>
            <a:ext cx="1800225" cy="360362"/>
          </a:xfrm>
          <a:prstGeom prst="roundRect">
            <a:avLst>
              <a:gd name="adj" fmla="val 16667"/>
            </a:avLst>
          </a:prstGeom>
          <a:noFill/>
          <a:ln w="9525">
            <a:solidFill>
              <a:schemeClr val="accent5">
                <a:lumMod val="75000"/>
              </a:schemeClr>
            </a:solidFill>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800" b="1" dirty="0">
                <a:solidFill>
                  <a:schemeClr val="tx2"/>
                </a:solidFill>
                <a:latin typeface="Saar" panose="00000500000000000000" pitchFamily="2" charset="0"/>
              </a:rPr>
              <a:t>Französisch</a:t>
            </a:r>
            <a:endParaRPr lang="de-DE" altLang="de-DE" sz="1800" dirty="0">
              <a:solidFill>
                <a:schemeClr val="tx2"/>
              </a:solidFill>
              <a:latin typeface="Saar" panose="00000500000000000000" pitchFamily="2" charset="0"/>
            </a:endParaRPr>
          </a:p>
        </p:txBody>
      </p:sp>
      <p:sp>
        <p:nvSpPr>
          <p:cNvPr id="241730" name="AutoShape 66"/>
          <p:cNvSpPr>
            <a:spLocks noChangeArrowheads="1"/>
          </p:cNvSpPr>
          <p:nvPr/>
        </p:nvSpPr>
        <p:spPr bwMode="auto">
          <a:xfrm>
            <a:off x="2517774" y="5134313"/>
            <a:ext cx="1800225" cy="360362"/>
          </a:xfrm>
          <a:prstGeom prst="roundRect">
            <a:avLst>
              <a:gd name="adj" fmla="val 16667"/>
            </a:avLst>
          </a:prstGeom>
          <a:noFill/>
          <a:ln w="9525">
            <a:solidFill>
              <a:schemeClr val="accent5">
                <a:lumMod val="75000"/>
              </a:schemeClr>
            </a:solidFill>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800" b="1" dirty="0">
                <a:solidFill>
                  <a:schemeClr val="tx2"/>
                </a:solidFill>
                <a:latin typeface="Saar" panose="00000500000000000000" pitchFamily="2" charset="0"/>
              </a:rPr>
              <a:t>Englisch</a:t>
            </a:r>
            <a:endParaRPr lang="de-DE" altLang="de-DE" sz="1800" dirty="0">
              <a:solidFill>
                <a:schemeClr val="tx2"/>
              </a:solidFill>
              <a:latin typeface="Saar" panose="00000500000000000000" pitchFamily="2" charset="0"/>
            </a:endParaRPr>
          </a:p>
        </p:txBody>
      </p:sp>
      <p:sp>
        <p:nvSpPr>
          <p:cNvPr id="241731" name="AutoShape 67"/>
          <p:cNvSpPr>
            <a:spLocks noChangeArrowheads="1"/>
          </p:cNvSpPr>
          <p:nvPr/>
        </p:nvSpPr>
        <p:spPr bwMode="auto">
          <a:xfrm>
            <a:off x="455613" y="5809984"/>
            <a:ext cx="1800225" cy="360362"/>
          </a:xfrm>
          <a:prstGeom prst="roundRect">
            <a:avLst>
              <a:gd name="adj" fmla="val 16667"/>
            </a:avLst>
          </a:prstGeom>
          <a:noFill/>
          <a:ln w="9525">
            <a:solidFill>
              <a:schemeClr val="accent5">
                <a:lumMod val="75000"/>
              </a:schemeClr>
            </a:solidFill>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800" b="1" dirty="0">
                <a:solidFill>
                  <a:schemeClr val="tx2"/>
                </a:solidFill>
                <a:latin typeface="Saar" panose="00000500000000000000" pitchFamily="2" charset="0"/>
              </a:rPr>
              <a:t>Englisch</a:t>
            </a:r>
            <a:endParaRPr lang="de-DE" altLang="de-DE" sz="1800" dirty="0">
              <a:solidFill>
                <a:schemeClr val="tx2"/>
              </a:solidFill>
              <a:latin typeface="Saar" panose="00000500000000000000" pitchFamily="2" charset="0"/>
            </a:endParaRPr>
          </a:p>
        </p:txBody>
      </p:sp>
      <p:sp>
        <p:nvSpPr>
          <p:cNvPr id="241732" name="AutoShape 68"/>
          <p:cNvSpPr>
            <a:spLocks noChangeArrowheads="1"/>
          </p:cNvSpPr>
          <p:nvPr/>
        </p:nvSpPr>
        <p:spPr bwMode="auto">
          <a:xfrm>
            <a:off x="2522034" y="5790151"/>
            <a:ext cx="1800225" cy="360362"/>
          </a:xfrm>
          <a:prstGeom prst="roundRect">
            <a:avLst>
              <a:gd name="adj" fmla="val 16667"/>
            </a:avLst>
          </a:prstGeom>
          <a:noFill/>
          <a:ln w="9525">
            <a:solidFill>
              <a:schemeClr val="accent5">
                <a:lumMod val="75000"/>
              </a:schemeClr>
            </a:solidFill>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800" b="1" dirty="0">
                <a:solidFill>
                  <a:schemeClr val="tx2"/>
                </a:solidFill>
                <a:latin typeface="Saar" panose="00000500000000000000" pitchFamily="2" charset="0"/>
              </a:rPr>
              <a:t>Französisch</a:t>
            </a:r>
            <a:endParaRPr lang="de-DE" altLang="de-DE" sz="1800" dirty="0">
              <a:solidFill>
                <a:schemeClr val="tx2"/>
              </a:solidFill>
              <a:latin typeface="Saar" panose="00000500000000000000" pitchFamily="2" charset="0"/>
            </a:endParaRPr>
          </a:p>
        </p:txBody>
      </p:sp>
      <p:sp>
        <p:nvSpPr>
          <p:cNvPr id="12" name="Rectangle 8"/>
          <p:cNvSpPr>
            <a:spLocks noChangeArrowheads="1"/>
          </p:cNvSpPr>
          <p:nvPr/>
        </p:nvSpPr>
        <p:spPr bwMode="auto">
          <a:xfrm>
            <a:off x="2270172" y="5181540"/>
            <a:ext cx="2619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400" dirty="0">
                <a:solidFill>
                  <a:schemeClr val="tx2"/>
                </a:solidFill>
                <a:latin typeface="Saar" panose="00000500000000000000" pitchFamily="2" charset="0"/>
              </a:rPr>
              <a:t>+</a:t>
            </a:r>
          </a:p>
        </p:txBody>
      </p:sp>
      <p:sp>
        <p:nvSpPr>
          <p:cNvPr id="13" name="Rectangle 8"/>
          <p:cNvSpPr>
            <a:spLocks noChangeArrowheads="1"/>
          </p:cNvSpPr>
          <p:nvPr/>
        </p:nvSpPr>
        <p:spPr bwMode="auto">
          <a:xfrm>
            <a:off x="2245518" y="5839649"/>
            <a:ext cx="2619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400" dirty="0">
                <a:solidFill>
                  <a:schemeClr val="tx2"/>
                </a:solidFill>
                <a:latin typeface="Saar" panose="00000500000000000000" pitchFamily="2" charset="0"/>
              </a:rPr>
              <a:t>+</a:t>
            </a:r>
          </a:p>
        </p:txBody>
      </p:sp>
      <p:sp>
        <p:nvSpPr>
          <p:cNvPr id="241736" name="AutoShape 72"/>
          <p:cNvSpPr>
            <a:spLocks noChangeArrowheads="1"/>
          </p:cNvSpPr>
          <p:nvPr/>
        </p:nvSpPr>
        <p:spPr bwMode="auto">
          <a:xfrm>
            <a:off x="4866635" y="3147218"/>
            <a:ext cx="3598863" cy="360363"/>
          </a:xfrm>
          <a:prstGeom prst="roundRect">
            <a:avLst>
              <a:gd name="adj" fmla="val 16667"/>
            </a:avLst>
          </a:prstGeom>
          <a:noFill/>
          <a:ln w="9525">
            <a:solidFill>
              <a:schemeClr val="accent3">
                <a:lumMod val="75000"/>
              </a:schemeClr>
            </a:solidFill>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800" b="1" dirty="0">
                <a:solidFill>
                  <a:schemeClr val="tx2"/>
                </a:solidFill>
                <a:latin typeface="Saar" panose="00000500000000000000" pitchFamily="2" charset="0"/>
              </a:rPr>
              <a:t>Fr </a:t>
            </a:r>
            <a:r>
              <a:rPr lang="de-DE" altLang="de-DE" sz="1400" dirty="0">
                <a:solidFill>
                  <a:schemeClr val="tx2"/>
                </a:solidFill>
                <a:latin typeface="Saar" panose="00000500000000000000" pitchFamily="2" charset="0"/>
              </a:rPr>
              <a:t>oder</a:t>
            </a:r>
            <a:r>
              <a:rPr lang="de-DE" altLang="de-DE" sz="1800" b="1" dirty="0">
                <a:solidFill>
                  <a:schemeClr val="tx2"/>
                </a:solidFill>
                <a:latin typeface="Saar" panose="00000500000000000000" pitchFamily="2" charset="0"/>
              </a:rPr>
              <a:t> En </a:t>
            </a:r>
            <a:r>
              <a:rPr lang="de-DE" altLang="de-DE" sz="1400" dirty="0">
                <a:solidFill>
                  <a:schemeClr val="tx2"/>
                </a:solidFill>
                <a:latin typeface="Saar" panose="00000500000000000000" pitchFamily="2" charset="0"/>
              </a:rPr>
              <a:t>oder</a:t>
            </a:r>
            <a:r>
              <a:rPr lang="de-DE" altLang="de-DE" sz="1800" b="1" dirty="0">
                <a:solidFill>
                  <a:schemeClr val="tx2"/>
                </a:solidFill>
                <a:latin typeface="Saar" panose="00000500000000000000" pitchFamily="2" charset="0"/>
              </a:rPr>
              <a:t> La</a:t>
            </a:r>
            <a:endParaRPr lang="de-DE" altLang="de-DE" sz="1800" dirty="0">
              <a:solidFill>
                <a:schemeClr val="tx2"/>
              </a:solidFill>
              <a:latin typeface="Saar" panose="00000500000000000000" pitchFamily="2" charset="0"/>
            </a:endParaRPr>
          </a:p>
        </p:txBody>
      </p:sp>
      <p:sp>
        <p:nvSpPr>
          <p:cNvPr id="9244" name="Text Box 8"/>
          <p:cNvSpPr txBox="1">
            <a:spLocks noChangeArrowheads="1"/>
          </p:cNvSpPr>
          <p:nvPr/>
        </p:nvSpPr>
        <p:spPr bwMode="auto">
          <a:xfrm>
            <a:off x="411163" y="898525"/>
            <a:ext cx="2510624" cy="369332"/>
          </a:xfrm>
          <a:prstGeom prst="rect">
            <a:avLst/>
          </a:prstGeom>
          <a:solidFill>
            <a:schemeClr val="accent5">
              <a:lumMod val="40000"/>
              <a:lumOff val="60000"/>
            </a:schemeClr>
          </a:solidFill>
          <a:ln>
            <a:noFill/>
          </a:ln>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800" b="1" dirty="0">
                <a:solidFill>
                  <a:schemeClr val="tx2"/>
                </a:solidFill>
                <a:latin typeface="+mn-lt"/>
              </a:rPr>
              <a:t>Gemeinschaftsschule</a:t>
            </a:r>
          </a:p>
        </p:txBody>
      </p:sp>
      <p:sp>
        <p:nvSpPr>
          <p:cNvPr id="9245" name="Text Box 8"/>
          <p:cNvSpPr txBox="1">
            <a:spLocks noChangeArrowheads="1"/>
          </p:cNvSpPr>
          <p:nvPr/>
        </p:nvSpPr>
        <p:spPr bwMode="auto">
          <a:xfrm>
            <a:off x="4727575" y="898525"/>
            <a:ext cx="1470274" cy="369332"/>
          </a:xfrm>
          <a:prstGeom prst="rect">
            <a:avLst/>
          </a:prstGeom>
          <a:solidFill>
            <a:schemeClr val="accent3">
              <a:lumMod val="40000"/>
              <a:lumOff val="60000"/>
            </a:schemeClr>
          </a:solidFill>
          <a:ln>
            <a:noFill/>
          </a:ln>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800" b="1" dirty="0">
                <a:solidFill>
                  <a:schemeClr val="tx2"/>
                </a:solidFill>
                <a:latin typeface="Saar" panose="00000500000000000000" pitchFamily="2" charset="0"/>
              </a:rPr>
              <a:t>Gymnasium</a:t>
            </a:r>
          </a:p>
        </p:txBody>
      </p:sp>
      <p:sp>
        <p:nvSpPr>
          <p:cNvPr id="10" name="AutoShape 72"/>
          <p:cNvSpPr>
            <a:spLocks noChangeArrowheads="1"/>
          </p:cNvSpPr>
          <p:nvPr/>
        </p:nvSpPr>
        <p:spPr bwMode="auto">
          <a:xfrm>
            <a:off x="4908550" y="5646738"/>
            <a:ext cx="3598863" cy="360362"/>
          </a:xfrm>
          <a:prstGeom prst="roundRect">
            <a:avLst>
              <a:gd name="adj" fmla="val 16667"/>
            </a:avLst>
          </a:prstGeom>
          <a:noFill/>
          <a:ln w="9525">
            <a:solidFill>
              <a:schemeClr val="accent3">
                <a:lumMod val="75000"/>
              </a:schemeClr>
            </a:solidFill>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800" b="1" dirty="0">
                <a:solidFill>
                  <a:schemeClr val="tx2"/>
                </a:solidFill>
                <a:latin typeface="Saar" panose="00000500000000000000" pitchFamily="2" charset="0"/>
              </a:rPr>
              <a:t>Fr </a:t>
            </a:r>
            <a:r>
              <a:rPr lang="de-DE" altLang="de-DE" sz="1400" dirty="0">
                <a:solidFill>
                  <a:schemeClr val="tx2"/>
                </a:solidFill>
                <a:latin typeface="Saar" panose="00000500000000000000" pitchFamily="2" charset="0"/>
              </a:rPr>
              <a:t>oder</a:t>
            </a:r>
            <a:r>
              <a:rPr lang="de-DE" altLang="de-DE" sz="1800" b="1" dirty="0">
                <a:solidFill>
                  <a:schemeClr val="tx2"/>
                </a:solidFill>
                <a:latin typeface="Saar" panose="00000500000000000000" pitchFamily="2" charset="0"/>
              </a:rPr>
              <a:t> En </a:t>
            </a:r>
            <a:r>
              <a:rPr lang="de-DE" altLang="de-DE" sz="1400" dirty="0">
                <a:solidFill>
                  <a:schemeClr val="tx2"/>
                </a:solidFill>
                <a:latin typeface="Saar" panose="00000500000000000000" pitchFamily="2" charset="0"/>
              </a:rPr>
              <a:t>oder</a:t>
            </a:r>
            <a:r>
              <a:rPr lang="de-DE" altLang="de-DE" sz="1800" b="1" dirty="0">
                <a:solidFill>
                  <a:schemeClr val="tx2"/>
                </a:solidFill>
                <a:latin typeface="Saar" panose="00000500000000000000" pitchFamily="2" charset="0"/>
              </a:rPr>
              <a:t> La</a:t>
            </a:r>
            <a:endParaRPr lang="de-DE" altLang="de-DE" sz="1800" dirty="0">
              <a:solidFill>
                <a:schemeClr val="tx2"/>
              </a:solidFill>
              <a:latin typeface="Saar" panose="00000500000000000000" pitchFamily="2" charset="0"/>
            </a:endParaRPr>
          </a:p>
        </p:txBody>
      </p:sp>
      <p:sp>
        <p:nvSpPr>
          <p:cNvPr id="34" name="Datumsplatzhalter 3"/>
          <p:cNvSpPr txBox="1">
            <a:spLocks/>
          </p:cNvSpPr>
          <p:nvPr/>
        </p:nvSpPr>
        <p:spPr>
          <a:xfrm>
            <a:off x="406052" y="6418801"/>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solidFill>
                  <a:schemeClr val="tx2"/>
                </a:solidFill>
              </a:rPr>
              <a:pPr/>
              <a:t>13.11.2025</a:t>
            </a:fld>
            <a:endParaRPr lang="de-DE" sz="1000" dirty="0">
              <a:solidFill>
                <a:schemeClr val="tx2"/>
              </a:solidFill>
            </a:endParaRPr>
          </a:p>
        </p:txBody>
      </p:sp>
      <p:sp>
        <p:nvSpPr>
          <p:cNvPr id="8" name="Titel 7"/>
          <p:cNvSpPr>
            <a:spLocks noGrp="1"/>
          </p:cNvSpPr>
          <p:nvPr>
            <p:ph type="title"/>
          </p:nvPr>
        </p:nvSpPr>
        <p:spPr>
          <a:xfrm>
            <a:off x="539750" y="527050"/>
            <a:ext cx="8064500" cy="541044"/>
          </a:xfrm>
        </p:spPr>
        <p:txBody>
          <a:bodyPr/>
          <a:lstStyle/>
          <a:p>
            <a:r>
              <a:rPr lang="de-DE" dirty="0"/>
              <a:t>Fremdsprachen lernen in 5 und 6</a:t>
            </a:r>
          </a:p>
        </p:txBody>
      </p:sp>
    </p:spTree>
    <p:extLst>
      <p:ext uri="{BB962C8B-B14F-4D97-AF65-F5344CB8AC3E}">
        <p14:creationId xmlns:p14="http://schemas.microsoft.com/office/powerpoint/2010/main" val="211207120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000"/>
                                        <p:tgtEl>
                                          <p:spTgt spid="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41736"/>
                                        </p:tgtEl>
                                        <p:attrNameLst>
                                          <p:attrName>style.visibility</p:attrName>
                                        </p:attrNameLst>
                                      </p:cBhvr>
                                      <p:to>
                                        <p:strVal val="visible"/>
                                      </p:to>
                                    </p:set>
                                    <p:animEffect transition="in" filter="wipe(left)">
                                      <p:cBhvr>
                                        <p:cTn id="13" dur="1000"/>
                                        <p:tgtEl>
                                          <p:spTgt spid="241736"/>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1000"/>
                                        <p:tgtEl>
                                          <p:spTgt spid="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1000"/>
                                        <p:tgtEl>
                                          <p:spTgt spid="9"/>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utoUpdateAnimBg="0"/>
      <p:bldP spid="9" grpId="0" autoUpdateAnimBg="0"/>
      <p:bldP spid="241736" grpId="0" animBg="1"/>
      <p:bldP spid="10" grpId="0" animBg="1"/>
    </p:bldLst>
  </p:timing>
</p:sld>
</file>

<file path=ppt/theme/theme1.xml><?xml version="1.0" encoding="utf-8"?>
<a:theme xmlns:a="http://schemas.openxmlformats.org/drawingml/2006/main" name="Saar_PowerPoint_4x3">
  <a:themeElements>
    <a:clrScheme name="SAARLAND">
      <a:dk1>
        <a:sysClr val="windowText" lastClr="000000"/>
      </a:dk1>
      <a:lt1>
        <a:sysClr val="window" lastClr="FFFFFF"/>
      </a:lt1>
      <a:dk2>
        <a:srgbClr val="002D5B"/>
      </a:dk2>
      <a:lt2>
        <a:srgbClr val="8392B2"/>
      </a:lt2>
      <a:accent1>
        <a:srgbClr val="00B0DF"/>
      </a:accent1>
      <a:accent2>
        <a:srgbClr val="6FAABC"/>
      </a:accent2>
      <a:accent3>
        <a:srgbClr val="9C88BB"/>
      </a:accent3>
      <a:accent4>
        <a:srgbClr val="55B3A2"/>
      </a:accent4>
      <a:accent5>
        <a:srgbClr val="97BF0D"/>
      </a:accent5>
      <a:accent6>
        <a:srgbClr val="008D36"/>
      </a:accent6>
      <a:hlink>
        <a:srgbClr val="000000"/>
      </a:hlink>
      <a:folHlink>
        <a:srgbClr val="000000"/>
      </a:folHlink>
    </a:clrScheme>
    <a:fontScheme name="SAAR PowerPoint">
      <a:majorFont>
        <a:latin typeface="Saar Headline"/>
        <a:ea typeface=""/>
        <a:cs typeface=""/>
      </a:majorFont>
      <a:minorFont>
        <a:latin typeface="Saar"/>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6350">
          <a:solidFill>
            <a:schemeClr val="tx1"/>
          </a:solidFill>
        </a:ln>
      </a:spPr>
      <a:bodyPr rtlCol="0" anchor="ctr"/>
      <a:lstStyle>
        <a:defPPr algn="ctr">
          <a:lnSpc>
            <a:spcPct val="105000"/>
          </a:lnSpc>
          <a:defRPr sz="15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105000"/>
          </a:lnSpc>
          <a:defRPr sz="1500" dirty="0" smtClean="0"/>
        </a:defPPr>
      </a:lstStyle>
    </a:txDef>
  </a:objectDefaults>
  <a:extraClrSchemeLst/>
</a:theme>
</file>

<file path=ppt/theme/theme2.xml><?xml version="1.0" encoding="utf-8"?>
<a:theme xmlns:a="http://schemas.openxmlformats.org/drawingml/2006/main" name="Larissa">
  <a:themeElements>
    <a:clrScheme name="SAARLAND">
      <a:dk1>
        <a:sysClr val="windowText" lastClr="000000"/>
      </a:dk1>
      <a:lt1>
        <a:sysClr val="window" lastClr="FFFFFF"/>
      </a:lt1>
      <a:dk2>
        <a:srgbClr val="002D5B"/>
      </a:dk2>
      <a:lt2>
        <a:srgbClr val="8392B2"/>
      </a:lt2>
      <a:accent1>
        <a:srgbClr val="00B0DF"/>
      </a:accent1>
      <a:accent2>
        <a:srgbClr val="6FAABC"/>
      </a:accent2>
      <a:accent3>
        <a:srgbClr val="9C88BB"/>
      </a:accent3>
      <a:accent4>
        <a:srgbClr val="55B3A2"/>
      </a:accent4>
      <a:accent5>
        <a:srgbClr val="97BF0D"/>
      </a:accent5>
      <a:accent6>
        <a:srgbClr val="008D36"/>
      </a:accent6>
      <a:hlink>
        <a:srgbClr val="000000"/>
      </a:hlink>
      <a:folHlink>
        <a:srgbClr val="000000"/>
      </a:folHlink>
    </a:clrScheme>
    <a:fontScheme name="SAAR PowerPoint">
      <a:majorFont>
        <a:latin typeface="Saar Headline"/>
        <a:ea typeface=""/>
        <a:cs typeface=""/>
      </a:majorFont>
      <a:minorFont>
        <a:latin typeface="Saar"/>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SAARLAND">
      <a:dk1>
        <a:sysClr val="windowText" lastClr="000000"/>
      </a:dk1>
      <a:lt1>
        <a:sysClr val="window" lastClr="FFFFFF"/>
      </a:lt1>
      <a:dk2>
        <a:srgbClr val="002D5B"/>
      </a:dk2>
      <a:lt2>
        <a:srgbClr val="8392B2"/>
      </a:lt2>
      <a:accent1>
        <a:srgbClr val="00B0DF"/>
      </a:accent1>
      <a:accent2>
        <a:srgbClr val="6FAABC"/>
      </a:accent2>
      <a:accent3>
        <a:srgbClr val="9C88BB"/>
      </a:accent3>
      <a:accent4>
        <a:srgbClr val="55B3A2"/>
      </a:accent4>
      <a:accent5>
        <a:srgbClr val="97BF0D"/>
      </a:accent5>
      <a:accent6>
        <a:srgbClr val="008D36"/>
      </a:accent6>
      <a:hlink>
        <a:srgbClr val="000000"/>
      </a:hlink>
      <a:folHlink>
        <a:srgbClr val="000000"/>
      </a:folHlink>
    </a:clrScheme>
    <a:fontScheme name="SAAR PowerPoint">
      <a:majorFont>
        <a:latin typeface="Saar Headline"/>
        <a:ea typeface=""/>
        <a:cs typeface=""/>
      </a:majorFont>
      <a:minorFont>
        <a:latin typeface="Saar"/>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Vorlage_Praesentation 20141127-1527</Template>
  <TotalTime>0</TotalTime>
  <Words>5882</Words>
  <Application>Microsoft Office PowerPoint</Application>
  <PresentationFormat>Bildschirmpräsentation (4:3)</PresentationFormat>
  <Paragraphs>719</Paragraphs>
  <Slides>45</Slides>
  <Notes>43</Notes>
  <HiddenSlides>0</HiddenSlides>
  <MMClips>0</MMClips>
  <ScaleCrop>false</ScaleCrop>
  <HeadingPairs>
    <vt:vector size="6" baseType="variant">
      <vt:variant>
        <vt:lpstr>Verwendete Schriftarten</vt:lpstr>
      </vt:variant>
      <vt:variant>
        <vt:i4>11</vt:i4>
      </vt:variant>
      <vt:variant>
        <vt:lpstr>Design</vt:lpstr>
      </vt:variant>
      <vt:variant>
        <vt:i4>1</vt:i4>
      </vt:variant>
      <vt:variant>
        <vt:lpstr>Folientitel</vt:lpstr>
      </vt:variant>
      <vt:variant>
        <vt:i4>45</vt:i4>
      </vt:variant>
    </vt:vector>
  </HeadingPairs>
  <TitlesOfParts>
    <vt:vector size="57" baseType="lpstr">
      <vt:lpstr>Arial</vt:lpstr>
      <vt:lpstr>Calibri</vt:lpstr>
      <vt:lpstr>Courier New</vt:lpstr>
      <vt:lpstr>Frutiger 45 Light</vt:lpstr>
      <vt:lpstr>Frutiger 47LightCn</vt:lpstr>
      <vt:lpstr>Frutiger 55 Roman</vt:lpstr>
      <vt:lpstr>Geneva</vt:lpstr>
      <vt:lpstr>Saar</vt:lpstr>
      <vt:lpstr>Saar Headline</vt:lpstr>
      <vt:lpstr>Symbol</vt:lpstr>
      <vt:lpstr>Wingdings</vt:lpstr>
      <vt:lpstr>Saar_PowerPoint_4x3</vt:lpstr>
      <vt:lpstr> Info 4 Informationen zum Übergang in die weiterführende Schule „Welche Schule für mein Kind?“</vt:lpstr>
      <vt:lpstr>Schulstruktur im Saarland</vt:lpstr>
      <vt:lpstr>Organisationsstruktur</vt:lpstr>
      <vt:lpstr>Abschlüsse</vt:lpstr>
      <vt:lpstr>Unterrichtsorganisation</vt:lpstr>
      <vt:lpstr>Unterrichtsorganisation</vt:lpstr>
      <vt:lpstr>Unterrichtsangebot</vt:lpstr>
      <vt:lpstr>Fächer in der Eingangsklasse 5</vt:lpstr>
      <vt:lpstr>Fremdsprachen lernen in 5 und 6</vt:lpstr>
      <vt:lpstr>Fremdsprachenlernen und Profilbildung</vt:lpstr>
      <vt:lpstr>Weitere Informationen zum Fächerkanon</vt:lpstr>
      <vt:lpstr>Vertiefte Berufliche Orientierung praktisch – individuell - lebensnah </vt:lpstr>
      <vt:lpstr>Bildungsziele und pädagogische Zielsetzung</vt:lpstr>
      <vt:lpstr>Bildungsziele</vt:lpstr>
      <vt:lpstr>Pädagogische Zielsetzungen</vt:lpstr>
      <vt:lpstr>Bildungsziele und pädagogische Zielsetzung</vt:lpstr>
      <vt:lpstr>Bildungsziele</vt:lpstr>
      <vt:lpstr>Pädagogische Zielsetzungen</vt:lpstr>
      <vt:lpstr>Neue Lernkultur – neue Prüfungsformate</vt:lpstr>
      <vt:lpstr>Ganztagsangebote</vt:lpstr>
      <vt:lpstr>Mediennutzung</vt:lpstr>
      <vt:lpstr>Besondere pädagogische Förderung </vt:lpstr>
      <vt:lpstr>Besondere pädagogische Förderung</vt:lpstr>
      <vt:lpstr>Besondere pädagogische Förderung </vt:lpstr>
      <vt:lpstr>Besondere pädagogische Förderung </vt:lpstr>
      <vt:lpstr>Anmeldung und Termine</vt:lpstr>
      <vt:lpstr>Anmeldung und Termine</vt:lpstr>
      <vt:lpstr>Anmeldung und Termine</vt:lpstr>
      <vt:lpstr>Schlussbemerkungen</vt:lpstr>
      <vt:lpstr>PowerPoint-Präsentation</vt:lpstr>
      <vt:lpstr>Besondere Schulstandorte</vt:lpstr>
      <vt:lpstr>PowerPoint-Präsentation</vt:lpstr>
      <vt:lpstr>Unterrichtsorganisation</vt:lpstr>
      <vt:lpstr>Deutsch-Französische Integration am DFG / LFA</vt:lpstr>
      <vt:lpstr>PowerPoint-Präsentation</vt:lpstr>
      <vt:lpstr>PowerPoint-Präsentation</vt:lpstr>
      <vt:lpstr>Deutsch-Luxemburgisches Schengen-Lyzeum Perl </vt:lpstr>
      <vt:lpstr>Deutsch-Luxemburgisches Schengen-Lyzeum Perl </vt:lpstr>
      <vt:lpstr>Deutsch-Luxemburgisches Schengen-Lyzeum Perl – Schule der Zukunft   </vt:lpstr>
      <vt:lpstr>PowerPoint-Präsentation</vt:lpstr>
      <vt:lpstr>PowerPoint-Präsentation</vt:lpstr>
      <vt:lpstr>PowerPoint-Präsentation</vt:lpstr>
      <vt:lpstr>PowerPoint-Präsentation</vt:lpstr>
      <vt:lpstr>PowerPoint-Präsentation</vt:lpstr>
      <vt:lpstr>PowerPoint-Präsentation</vt:lpstr>
    </vt:vector>
  </TitlesOfParts>
  <Company>ITDLZ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 4 Informationen zum Übergang in die weiterführende Schule „Welche Schule für mein Kind?“</dc:title>
  <dc:creator>Charon, Karl</dc:creator>
  <cp:lastModifiedBy>Nicole Susanna Bechold</cp:lastModifiedBy>
  <cp:revision>93</cp:revision>
  <dcterms:created xsi:type="dcterms:W3CDTF">2024-10-28T07:25:01Z</dcterms:created>
  <dcterms:modified xsi:type="dcterms:W3CDTF">2025-11-13T12:24:13Z</dcterms:modified>
</cp:coreProperties>
</file>