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70" r:id="rId2"/>
    <p:sldId id="310" r:id="rId3"/>
    <p:sldId id="311" r:id="rId4"/>
    <p:sldId id="312" r:id="rId5"/>
    <p:sldId id="275" r:id="rId6"/>
    <p:sldId id="274" r:id="rId7"/>
    <p:sldId id="279" r:id="rId8"/>
    <p:sldId id="276" r:id="rId9"/>
    <p:sldId id="278" r:id="rId10"/>
    <p:sldId id="280" r:id="rId11"/>
    <p:sldId id="314" r:id="rId12"/>
    <p:sldId id="281" r:id="rId13"/>
    <p:sldId id="282" r:id="rId14"/>
    <p:sldId id="283" r:id="rId15"/>
    <p:sldId id="284" r:id="rId16"/>
    <p:sldId id="285" r:id="rId17"/>
    <p:sldId id="286" r:id="rId18"/>
    <p:sldId id="287" r:id="rId19"/>
    <p:sldId id="288" r:id="rId20"/>
    <p:sldId id="267" r:id="rId21"/>
    <p:sldId id="289" r:id="rId22"/>
    <p:sldId id="290" r:id="rId23"/>
    <p:sldId id="268"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793">
          <p15:clr>
            <a:srgbClr val="A4A3A4"/>
          </p15:clr>
        </p15:guide>
        <p15:guide id="3" pos="340">
          <p15:clr>
            <a:srgbClr val="A4A3A4"/>
          </p15:clr>
        </p15:guide>
        <p15:guide id="4" pos="5420">
          <p15:clr>
            <a:srgbClr val="A4A3A4"/>
          </p15:clr>
        </p15:guide>
        <p15:guide id="5" pos="2835">
          <p15:clr>
            <a:srgbClr val="A4A3A4"/>
          </p15:clr>
        </p15:guide>
        <p15:guide id="6" pos="2925">
          <p15:clr>
            <a:srgbClr val="A4A3A4"/>
          </p15:clr>
        </p15:guide>
        <p15:guide id="7" pos="249">
          <p15:clr>
            <a:srgbClr val="A4A3A4"/>
          </p15:clr>
        </p15:guide>
        <p15:guide id="8" pos="55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eyer Sabine (Bildung)" initials="BS(" lastIdx="5" clrIdx="0">
    <p:extLst>
      <p:ext uri="{19B8F6BF-5375-455C-9EA6-DF929625EA0E}">
        <p15:presenceInfo xmlns:p15="http://schemas.microsoft.com/office/powerpoint/2012/main" userId="Bleyer Sabine (Bild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39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67159" autoAdjust="0"/>
  </p:normalViewPr>
  <p:slideViewPr>
    <p:cSldViewPr>
      <p:cViewPr varScale="1">
        <p:scale>
          <a:sx n="77" d="100"/>
          <a:sy n="77" d="100"/>
        </p:scale>
        <p:origin x="2586" y="78"/>
      </p:cViewPr>
      <p:guideLst>
        <p:guide orient="horz" pos="1071"/>
        <p:guide orient="horz" pos="3793"/>
        <p:guide pos="340"/>
        <p:guide pos="5420"/>
        <p:guide pos="2835"/>
        <p:guide pos="2925"/>
        <p:guide pos="249"/>
        <p:guide pos="551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24" d="100"/>
          <a:sy n="124" d="100"/>
        </p:scale>
        <p:origin x="-487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C3116F4-4168-47EB-8ED8-465D8FE5A6C6}" type="datetimeFigureOut">
              <a:rPr lang="de-DE"/>
              <a:pPr>
                <a:defRPr/>
              </a:pPr>
              <a:t>31.10.2024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6B95F53-8CEA-4E40-BDFE-36F7C3F42F98}" type="slidenum">
              <a:rPr lang="de-DE"/>
              <a:pPr>
                <a:defRPr/>
              </a:pPr>
              <a:t>‹Nr.›</a:t>
            </a:fld>
            <a:endParaRPr lang="de-DE"/>
          </a:p>
        </p:txBody>
      </p:sp>
    </p:spTree>
    <p:extLst>
      <p:ext uri="{BB962C8B-B14F-4D97-AF65-F5344CB8AC3E}">
        <p14:creationId xmlns:p14="http://schemas.microsoft.com/office/powerpoint/2010/main" val="2487072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6E22BE7-C16E-4D62-8328-E833F80AE5EF}" type="datetimeFigureOut">
              <a:rPr lang="de-DE"/>
              <a:pPr>
                <a:defRPr/>
              </a:pPr>
              <a:t>31.10.2024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1160463" y="4343400"/>
            <a:ext cx="4537075" cy="4224338"/>
          </a:xfrm>
          <a:prstGeom prst="rect">
            <a:avLst/>
          </a:prstGeom>
        </p:spPr>
        <p:txBody>
          <a:bodyPr vert="horz" lIns="0" tIns="0" rIns="0" bIns="0"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5809E44-8EAF-42C4-92AC-587AEE9B232F}" type="slidenum">
              <a:rPr lang="de-DE"/>
              <a:pPr>
                <a:defRPr/>
              </a:pPr>
              <a:t>‹Nr.›</a:t>
            </a:fld>
            <a:endParaRPr lang="de-DE"/>
          </a:p>
        </p:txBody>
      </p:sp>
    </p:spTree>
    <p:extLst>
      <p:ext uri="{BB962C8B-B14F-4D97-AF65-F5344CB8AC3E}">
        <p14:creationId xmlns:p14="http://schemas.microsoft.com/office/powerpoint/2010/main" val="3373451833"/>
      </p:ext>
    </p:extLst>
  </p:cSld>
  <p:clrMap bg1="lt1" tx1="dk1" bg2="lt2" tx2="dk2" accent1="accent1" accent2="accent2" accent3="accent3" accent4="accent4" accent5="accent5" accent6="accent6" hlink="hlink" folHlink="folHlink"/>
  <p:notesStyle>
    <a:lvl1pPr marL="176213" indent="-176213"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1pPr>
    <a:lvl2pPr marL="360363" indent="-184150"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2pPr>
    <a:lvl3pPr marL="538163" indent="-177800"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3pPr>
    <a:lvl4pPr marL="714375" indent="-176213"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4pPr>
    <a:lvl5pPr marL="898525" indent="-184150"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altLang="de-DE" sz="1400" dirty="0">
                <a:latin typeface="Arial" panose="020B0604020202020204" pitchFamily="34" charset="0"/>
              </a:rPr>
              <a:t>Begrüßungsbild</a:t>
            </a:r>
          </a:p>
          <a:p>
            <a:pPr marL="0" indent="0">
              <a:buNone/>
            </a:pPr>
            <a:endParaRPr lang="de-DE" altLang="de-DE" dirty="0">
              <a:latin typeface="Arial" panose="020B0604020202020204" pitchFamily="34" charset="0"/>
            </a:endParaRPr>
          </a:p>
          <a:p>
            <a:pPr marL="0" indent="0">
              <a:buNone/>
            </a:pPr>
            <a:r>
              <a:rPr lang="de-DE" altLang="de-DE" b="1" dirty="0">
                <a:latin typeface="Arial" panose="020B0604020202020204" pitchFamily="34" charset="0"/>
              </a:rPr>
              <a:t>Anmerkung:</a:t>
            </a:r>
            <a:r>
              <a:rPr lang="de-DE" altLang="de-DE" dirty="0">
                <a:latin typeface="Arial" panose="020B0604020202020204" pitchFamily="34" charset="0"/>
              </a:rPr>
              <a:t> </a:t>
            </a:r>
          </a:p>
          <a:p>
            <a:pPr marL="0" indent="0" algn="just">
              <a:buNone/>
            </a:pPr>
            <a:r>
              <a:rPr lang="de-DE" altLang="de-DE" dirty="0">
                <a:latin typeface="Arial" panose="020B0604020202020204" pitchFamily="34" charset="0"/>
              </a:rPr>
              <a:t>Die Kommentare zu den einzelnen Folien bieten Detailinformationen und dienen der Vorbereitung des Vortragenden. Sie sind teilweise sehr speziell und nur als Zusatzinformation gedacht. </a:t>
            </a:r>
          </a:p>
          <a:p>
            <a:pPr marL="0" indent="0" algn="just">
              <a:buNone/>
            </a:pPr>
            <a:r>
              <a:rPr lang="de-DE" altLang="de-DE" dirty="0">
                <a:latin typeface="Arial" panose="020B0604020202020204" pitchFamily="34" charset="0"/>
              </a:rPr>
              <a:t>Die Präsentation sollte nicht länger als eine Schulstunde dauern. </a:t>
            </a:r>
          </a:p>
          <a:p>
            <a:pPr marL="0" indent="0" algn="just">
              <a:buNone/>
            </a:pPr>
            <a:r>
              <a:rPr lang="de-DE" altLang="de-DE" dirty="0">
                <a:latin typeface="Arial" panose="020B0604020202020204" pitchFamily="34" charset="0"/>
              </a:rPr>
              <a:t>Planen Sie aber Zeit für die Beantwortung der anstehenden Fragen ein.</a:t>
            </a:r>
          </a:p>
          <a:p>
            <a:pPr marL="0" indent="0" algn="just">
              <a:buNone/>
            </a:pPr>
            <a:r>
              <a:rPr lang="de-DE" altLang="de-DE" b="1" dirty="0">
                <a:latin typeface="Arial" panose="020B0604020202020204" pitchFamily="34" charset="0"/>
              </a:rPr>
              <a:t>Bedienungshinweise:</a:t>
            </a:r>
          </a:p>
          <a:p>
            <a:pPr marL="0" indent="0" algn="just">
              <a:buNone/>
            </a:pPr>
            <a:r>
              <a:rPr lang="de-DE" altLang="de-DE" dirty="0">
                <a:latin typeface="Arial" panose="020B0604020202020204" pitchFamily="34" charset="0"/>
              </a:rPr>
              <a:t>Mit einem Mausklick auf die kleinen Pfeile unten links, navigiert man eine Folie vor oder zurück.</a:t>
            </a:r>
          </a:p>
          <a:p>
            <a:pPr marL="0" indent="0" algn="just">
              <a:buNone/>
            </a:pPr>
            <a:r>
              <a:rPr lang="de-DE" altLang="de-DE" dirty="0">
                <a:latin typeface="Arial" panose="020B0604020202020204" pitchFamily="34" charset="0"/>
              </a:rPr>
              <a:t>Ein Mausklick in die Folie baut den Folieninhalt schrittweise auf. </a:t>
            </a:r>
          </a:p>
          <a:p>
            <a:pPr marL="0" indent="0" algn="just">
              <a:buNone/>
            </a:pPr>
            <a:r>
              <a:rPr lang="de-DE" altLang="de-DE" b="1" dirty="0">
                <a:latin typeface="Arial" panose="020B0604020202020204" pitchFamily="34" charset="0"/>
              </a:rPr>
              <a:t>Bitte informieren Sie die Eltern über die Verlaufsplanung, die Anzahl der Folien (ca. 30) und die Dauer der Präsentation (ca. 45 min).</a:t>
            </a:r>
          </a:p>
          <a:p>
            <a:pPr marL="0" indent="0" algn="just">
              <a:buNone/>
            </a:pPr>
            <a:r>
              <a:rPr lang="de-DE" altLang="de-DE" b="1" dirty="0">
                <a:latin typeface="Arial" panose="020B0604020202020204" pitchFamily="34" charset="0"/>
              </a:rPr>
              <a:t>Im Anschluss an die Präsentation ist Gelegenheit zur Aussprache.</a:t>
            </a:r>
          </a:p>
          <a:p>
            <a:endParaRPr lang="de-DE" dirty="0"/>
          </a:p>
        </p:txBody>
      </p:sp>
      <p:sp>
        <p:nvSpPr>
          <p:cNvPr id="4" name="Foliennummernplatzhalter 3"/>
          <p:cNvSpPr>
            <a:spLocks noGrp="1"/>
          </p:cNvSpPr>
          <p:nvPr>
            <p:ph type="sldNum" sz="quarter" idx="10"/>
          </p:nvPr>
        </p:nvSpPr>
        <p:spPr/>
        <p:txBody>
          <a:bodyPr/>
          <a:lstStyle/>
          <a:p>
            <a:pPr>
              <a:defRPr/>
            </a:pPr>
            <a:fld id="{75809E44-8EAF-42C4-92AC-587AEE9B232F}" type="slidenum">
              <a:rPr lang="de-DE" smtClean="0"/>
              <a:pPr>
                <a:defRPr/>
              </a:pPr>
              <a:t>1</a:t>
            </a:fld>
            <a:endParaRPr lang="de-DE"/>
          </a:p>
        </p:txBody>
      </p:sp>
    </p:spTree>
    <p:extLst>
      <p:ext uri="{BB962C8B-B14F-4D97-AF65-F5344CB8AC3E}">
        <p14:creationId xmlns:p14="http://schemas.microsoft.com/office/powerpoint/2010/main" val="2424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ial" panose="020B0604020202020204" pitchFamily="34" charset="0"/>
                <a:cs typeface="Arial" panose="020B0604020202020204" pitchFamily="34" charset="0"/>
              </a:rPr>
              <a:t>Für jede Schulform gibt es eine Stundentafel, die für die einzelnen Klassenstufen</a:t>
            </a:r>
            <a:r>
              <a:rPr lang="de-DE" baseline="0" dirty="0">
                <a:latin typeface="Arial" panose="020B0604020202020204" pitchFamily="34" charset="0"/>
                <a:cs typeface="Arial" panose="020B0604020202020204" pitchFamily="34" charset="0"/>
              </a:rPr>
              <a:t> die zu unterrichtenden Fächer und die jeweilige Wochenstundenzahl abbildet.</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In</a:t>
            </a:r>
            <a:r>
              <a:rPr lang="de-DE" baseline="0" dirty="0">
                <a:latin typeface="Arial" panose="020B0604020202020204" pitchFamily="34" charset="0"/>
                <a:cs typeface="Arial" panose="020B0604020202020204" pitchFamily="34" charset="0"/>
              </a:rPr>
              <a:t> der Stundentafel des neunjährigen Gymnasiums sind für die Klassenstufen 5 und 6 i.d.R. jeweils 28 Wochenstunden (WS), in den Klassenstufen 7, 8 und 9 jeweils 30 und in der Klassenstufe 10 insgesamt 32 Wochenstunden Unterricht vorgesehen. </a:t>
            </a:r>
          </a:p>
          <a:p>
            <a:r>
              <a:rPr lang="de-DE" baseline="0" dirty="0">
                <a:latin typeface="Arial" panose="020B0604020202020204" pitchFamily="34" charset="0"/>
                <a:cs typeface="Arial" panose="020B0604020202020204" pitchFamily="34" charset="0"/>
              </a:rPr>
              <a:t>An den Gemeinschaftsschulen werden in der Sekundarstufe</a:t>
            </a:r>
            <a:r>
              <a:rPr lang="de-DE" dirty="0">
                <a:latin typeface="Arial" panose="020B0604020202020204" pitchFamily="34" charset="0"/>
                <a:cs typeface="Arial" panose="020B0604020202020204" pitchFamily="34" charset="0"/>
              </a:rPr>
              <a:t> </a:t>
            </a:r>
            <a:r>
              <a:rPr lang="de-DE" baseline="0" dirty="0">
                <a:latin typeface="Arial" panose="020B0604020202020204" pitchFamily="34" charset="0"/>
                <a:cs typeface="Arial" panose="020B0604020202020204" pitchFamily="34" charset="0"/>
              </a:rPr>
              <a:t>insgesamt 180 Jahreswochenstunden unterrichtet, d.h. in jeder Klassenstufe 30 Wochenstunden</a:t>
            </a:r>
          </a:p>
          <a:p>
            <a:r>
              <a:rPr lang="de-DE" baseline="0" dirty="0">
                <a:latin typeface="Arial" panose="020B0604020202020204" pitchFamily="34" charset="0"/>
                <a:cs typeface="Arial" panose="020B0604020202020204" pitchFamily="34" charset="0"/>
              </a:rPr>
              <a:t>In G9 werden insgesamt 19 Stunden mehr unterrichtet als in G8. </a:t>
            </a:r>
          </a:p>
          <a:p>
            <a:r>
              <a:rPr lang="de-DE" baseline="0" dirty="0">
                <a:latin typeface="Arial" panose="020B0604020202020204" pitchFamily="34" charset="0"/>
                <a:cs typeface="Arial" panose="020B0604020202020204" pitchFamily="34" charset="0"/>
              </a:rPr>
              <a:t>Durch die zusätzliche Klassenstufe in der Sekundarstufe I verringert sich die Anzahl der Wochenstunden gerade in der Unter- und Mittelstufe, so dass die Schülerinnen und Schüler hier deutlich zeitlich entlastet werden. </a:t>
            </a:r>
          </a:p>
          <a:p>
            <a:r>
              <a:rPr lang="de-DE" baseline="0" dirty="0">
                <a:latin typeface="Arial" panose="020B0604020202020204" pitchFamily="34" charset="0"/>
                <a:cs typeface="Arial" panose="020B0604020202020204" pitchFamily="34" charset="0"/>
              </a:rPr>
              <a:t>Die zusätzlichen Stunden wurden für die Kernfächer Deutsch, Mathematik, Fremdsprachen, Politik , Sport und den Profilbereich der Schule verwendet. </a:t>
            </a:r>
          </a:p>
          <a:p>
            <a:r>
              <a:rPr lang="de-DE" baseline="0" dirty="0">
                <a:latin typeface="Arial" panose="020B0604020202020204" pitchFamily="34" charset="0"/>
                <a:cs typeface="Arial" panose="020B0604020202020204" pitchFamily="34" charset="0"/>
              </a:rPr>
              <a:t>Auch wurde das Pflichtfach Informatik integriert, </a:t>
            </a:r>
            <a:r>
              <a:rPr lang="de-DE" u="none" baseline="0" dirty="0">
                <a:latin typeface="Arial" panose="020B0604020202020204" pitchFamily="34" charset="0"/>
                <a:cs typeface="Arial" panose="020B0604020202020204" pitchFamily="34" charset="0"/>
              </a:rPr>
              <a:t>das</a:t>
            </a:r>
            <a:r>
              <a:rPr lang="de-DE" baseline="0" dirty="0">
                <a:latin typeface="Arial" panose="020B0604020202020204" pitchFamily="34" charset="0"/>
                <a:cs typeface="Arial" panose="020B0604020202020204" pitchFamily="34" charset="0"/>
              </a:rPr>
              <a:t> sowohl an den Gymnasien als auch den Gemeinschaftsschulen ab Klassenstufe 7 fortlaufend bis Ende der Klassenstufe 10 verbindlich für alle Schülerinnen und Schüler eingeführt </a:t>
            </a:r>
            <a:r>
              <a:rPr lang="de-DE" u="none" baseline="0" dirty="0">
                <a:latin typeface="Arial" panose="020B0604020202020204" pitchFamily="34" charset="0"/>
                <a:cs typeface="Arial" panose="020B0604020202020204" pitchFamily="34" charset="0"/>
              </a:rPr>
              <a:t>wurde. </a:t>
            </a:r>
          </a:p>
          <a:p>
            <a:endParaRPr lang="de-DE" dirty="0"/>
          </a:p>
        </p:txBody>
      </p:sp>
      <p:sp>
        <p:nvSpPr>
          <p:cNvPr id="4" name="Foliennummernplatzhalter 3"/>
          <p:cNvSpPr>
            <a:spLocks noGrp="1"/>
          </p:cNvSpPr>
          <p:nvPr>
            <p:ph type="sldNum" sz="quarter" idx="10"/>
          </p:nvPr>
        </p:nvSpPr>
        <p:spPr/>
        <p:txBody>
          <a:bodyPr/>
          <a:lstStyle/>
          <a:p>
            <a:pPr>
              <a:defRPr/>
            </a:pPr>
            <a:fld id="{75809E44-8EAF-42C4-92AC-587AEE9B232F}" type="slidenum">
              <a:rPr lang="de-DE" smtClean="0"/>
              <a:pPr>
                <a:defRPr/>
              </a:pPr>
              <a:t>11</a:t>
            </a:fld>
            <a:endParaRPr lang="de-DE"/>
          </a:p>
        </p:txBody>
      </p:sp>
    </p:spTree>
    <p:extLst>
      <p:ext uri="{BB962C8B-B14F-4D97-AF65-F5344CB8AC3E}">
        <p14:creationId xmlns:p14="http://schemas.microsoft.com/office/powerpoint/2010/main" val="930971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Aft>
                <a:spcPts val="907"/>
              </a:spcAft>
              <a:buNone/>
              <a:tabLst>
                <a:tab pos="187149" algn="l"/>
              </a:tabLst>
            </a:pPr>
            <a:r>
              <a:rPr lang="de-DE" altLang="de-DE" b="1" dirty="0">
                <a:latin typeface="Arial" panose="020B0604020202020204" pitchFamily="34" charset="0"/>
              </a:rPr>
              <a:t>Vertiefte Berufsorientierung</a:t>
            </a:r>
          </a:p>
          <a:p>
            <a:pPr marL="0" indent="0" algn="just">
              <a:buNone/>
              <a:tabLst>
                <a:tab pos="182350" algn="l"/>
                <a:tab pos="187149" algn="l"/>
              </a:tabLst>
            </a:pPr>
            <a:r>
              <a:rPr lang="de-DE" altLang="de-DE" dirty="0">
                <a:latin typeface="Arial" panose="020B0604020202020204" pitchFamily="34" charset="0"/>
              </a:rPr>
              <a:t>Berufsorientierung hat einen hohen Stellenwert in der Gemeinschaftsschule: </a:t>
            </a:r>
          </a:p>
          <a:p>
            <a:pPr marL="0" indent="0" algn="just">
              <a:buNone/>
              <a:tabLst>
                <a:tab pos="182350" algn="l"/>
                <a:tab pos="187149" algn="l"/>
              </a:tabLst>
            </a:pPr>
            <a:endParaRPr lang="de-DE" altLang="de-DE" dirty="0">
              <a:latin typeface="Arial" panose="020B0604020202020204" pitchFamily="34" charset="0"/>
            </a:endParaRPr>
          </a:p>
          <a:p>
            <a:pPr marL="0" indent="0" algn="just">
              <a:buNone/>
              <a:tabLst>
                <a:tab pos="182350" algn="l"/>
                <a:tab pos="187149" algn="l"/>
              </a:tabLst>
            </a:pPr>
            <a:r>
              <a:rPr lang="de-DE" altLang="de-DE" dirty="0">
                <a:latin typeface="Arial" panose="020B0604020202020204" pitchFamily="34" charset="0"/>
              </a:rPr>
              <a:t>Sie findet grundsätzlich in allen Fächern und Klassenstufen statt, </a:t>
            </a:r>
            <a:r>
              <a:rPr lang="de-DE" altLang="de-DE" u="none" dirty="0">
                <a:latin typeface="Arial" panose="020B0604020202020204" pitchFamily="34" charset="0"/>
              </a:rPr>
              <a:t>in Klassenstufe 8 besonderer Schwerpunkt</a:t>
            </a:r>
            <a:r>
              <a:rPr lang="de-DE" altLang="de-DE" u="none" baseline="0" dirty="0">
                <a:latin typeface="Arial" panose="020B0604020202020204" pitchFamily="34" charset="0"/>
              </a:rPr>
              <a:t> durch das verpflichtende Schülerbetriebspraktikum</a:t>
            </a:r>
            <a:r>
              <a:rPr lang="de-DE" altLang="de-DE" u="none" dirty="0">
                <a:latin typeface="Arial" panose="020B0604020202020204" pitchFamily="34" charset="0"/>
              </a:rPr>
              <a:t>.</a:t>
            </a:r>
          </a:p>
          <a:p>
            <a:pPr>
              <a:spcAft>
                <a:spcPts val="1200"/>
              </a:spcAft>
              <a:buFont typeface="Arial" panose="020B0604020202020204" pitchFamily="34" charset="0"/>
              <a:buChar char="•"/>
            </a:pPr>
            <a:r>
              <a:rPr lang="de-DE" altLang="de-DE" sz="1200" b="1" dirty="0">
                <a:solidFill>
                  <a:schemeClr val="tx2"/>
                </a:solidFill>
              </a:rPr>
              <a:t>   standortspezifische BO-Konzepte </a:t>
            </a:r>
            <a:endParaRPr lang="de-DE" altLang="de-DE" sz="1200" dirty="0">
              <a:solidFill>
                <a:schemeClr val="tx2"/>
              </a:solidFill>
            </a:endParaRPr>
          </a:p>
          <a:p>
            <a:pPr marL="176213" indent="-176213">
              <a:spcAft>
                <a:spcPts val="1200"/>
              </a:spcAft>
              <a:buFont typeface="Arial" panose="020B0604020202020204" pitchFamily="34" charset="0"/>
              <a:buChar char="•"/>
            </a:pPr>
            <a:r>
              <a:rPr lang="de-DE" altLang="de-DE" sz="1200" dirty="0">
                <a:solidFill>
                  <a:schemeClr val="tx2"/>
                </a:solidFill>
              </a:rPr>
              <a:t>   Individualisierung durch </a:t>
            </a:r>
            <a:r>
              <a:rPr lang="de-DE" altLang="de-DE" sz="1200" b="1" dirty="0">
                <a:solidFill>
                  <a:schemeClr val="tx2"/>
                </a:solidFill>
              </a:rPr>
              <a:t>Differenzierung in den BO-Maßnahmen </a:t>
            </a:r>
            <a:r>
              <a:rPr lang="de-DE" altLang="de-DE" sz="1200" dirty="0">
                <a:solidFill>
                  <a:schemeClr val="tx2"/>
                </a:solidFill>
              </a:rPr>
              <a:t>(mögliche zusätzliche Praktika, individuelle Förderung und Begabungs- und Interessenförderung) </a:t>
            </a:r>
            <a:endParaRPr lang="de-DE" altLang="de-DE" sz="1200" b="1" dirty="0">
              <a:solidFill>
                <a:schemeClr val="tx2"/>
              </a:solidFill>
            </a:endParaRPr>
          </a:p>
          <a:p>
            <a:pPr marL="285750" indent="-285750">
              <a:spcAft>
                <a:spcPts val="1200"/>
              </a:spcAft>
              <a:buFont typeface="Arial" panose="020B0604020202020204" pitchFamily="34" charset="0"/>
              <a:buChar char="•"/>
            </a:pPr>
            <a:r>
              <a:rPr lang="de-DE" altLang="de-DE" sz="1200" b="1" dirty="0">
                <a:solidFill>
                  <a:schemeClr val="tx2"/>
                </a:solidFill>
              </a:rPr>
              <a:t>gezielte Einbindung</a:t>
            </a:r>
            <a:r>
              <a:rPr lang="de-DE" altLang="de-DE" sz="1200" dirty="0">
                <a:solidFill>
                  <a:schemeClr val="tx2"/>
                </a:solidFill>
              </a:rPr>
              <a:t> der Bundesagentur für Arbeit, der beruflichen Schulen und externer Partnerinnen und Partner aus der Wirtschaft, dem Handwerk, der Industrie,…</a:t>
            </a:r>
          </a:p>
          <a:p>
            <a:pPr marL="285750" indent="-285750">
              <a:spcAft>
                <a:spcPts val="1200"/>
              </a:spcAft>
              <a:buFont typeface="Arial" panose="020B0604020202020204" pitchFamily="34" charset="0"/>
              <a:buChar char="•"/>
            </a:pPr>
            <a:r>
              <a:rPr lang="de-DE" sz="1200" b="1" dirty="0">
                <a:solidFill>
                  <a:schemeClr val="tx2"/>
                </a:solidFill>
              </a:rPr>
              <a:t>Prozessdokumentation in Form eines Portfolios (z. B. Profilpass, Berufswahlpass, …)</a:t>
            </a:r>
            <a:br>
              <a:rPr lang="de-DE" sz="1200" b="1" dirty="0">
                <a:solidFill>
                  <a:schemeClr val="tx2"/>
                </a:solidFill>
              </a:rPr>
            </a:br>
            <a:r>
              <a:rPr lang="de-DE" altLang="de-DE" sz="1200" dirty="0">
                <a:solidFill>
                  <a:schemeClr val="tx2"/>
                </a:solidFill>
              </a:rPr>
              <a:t>regelmäßige </a:t>
            </a:r>
            <a:r>
              <a:rPr lang="de-DE" altLang="de-DE" sz="1200" b="1" dirty="0">
                <a:solidFill>
                  <a:schemeClr val="tx2"/>
                </a:solidFill>
              </a:rPr>
              <a:t>Beratungsgespräche</a:t>
            </a:r>
            <a:r>
              <a:rPr lang="de-DE" altLang="de-DE" sz="1200" dirty="0">
                <a:solidFill>
                  <a:schemeClr val="tx2"/>
                </a:solidFill>
              </a:rPr>
              <a:t> mit Schülerinnen, Schülern </a:t>
            </a:r>
          </a:p>
          <a:p>
            <a:pPr marL="285750" indent="-285750">
              <a:spcAft>
                <a:spcPts val="1200"/>
              </a:spcAft>
              <a:buFont typeface="Arial" panose="020B0604020202020204" pitchFamily="34" charset="0"/>
              <a:buChar char="•"/>
            </a:pPr>
            <a:r>
              <a:rPr lang="de-DE" altLang="de-DE" sz="1200" b="1" dirty="0">
                <a:solidFill>
                  <a:schemeClr val="tx2"/>
                </a:solidFill>
              </a:rPr>
              <a:t>Bildungswegeberatung</a:t>
            </a:r>
            <a:r>
              <a:rPr lang="de-DE" altLang="de-DE" sz="1200" dirty="0">
                <a:solidFill>
                  <a:schemeClr val="tx2"/>
                </a:solidFill>
              </a:rPr>
              <a:t> und Unterstützung im Bewerbungsprozess</a:t>
            </a:r>
          </a:p>
          <a:p>
            <a:pPr marL="0" indent="0" algn="just">
              <a:buNone/>
              <a:tabLst>
                <a:tab pos="182350" algn="l"/>
                <a:tab pos="187149" algn="l"/>
              </a:tabLst>
            </a:pPr>
            <a:endParaRPr lang="de-DE" altLang="de-DE" u="none" dirty="0">
              <a:latin typeface="Arial" panose="020B0604020202020204" pitchFamily="34" charset="0"/>
            </a:endParaRPr>
          </a:p>
        </p:txBody>
      </p:sp>
    </p:spTree>
    <p:extLst>
      <p:ext uri="{BB962C8B-B14F-4D97-AF65-F5344CB8AC3E}">
        <p14:creationId xmlns:p14="http://schemas.microsoft.com/office/powerpoint/2010/main" val="272603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xfrm>
            <a:off x="662533" y="5075137"/>
            <a:ext cx="5400600" cy="4063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b="1" dirty="0">
                <a:latin typeface="Arial" panose="020B0604020202020204" pitchFamily="34" charset="0"/>
              </a:rPr>
              <a:t>Orientierungsfolie – Gymnasium </a:t>
            </a:r>
          </a:p>
          <a:p>
            <a:pPr marL="0" indent="0">
              <a:buNone/>
            </a:pPr>
            <a:r>
              <a:rPr lang="de-DE" altLang="de-DE" sz="1400" dirty="0">
                <a:latin typeface="Arial" panose="020B0604020202020204" pitchFamily="34" charset="0"/>
              </a:rPr>
              <a:t>Im Folgenden</a:t>
            </a:r>
            <a:r>
              <a:rPr lang="de-DE" altLang="de-DE" sz="1400" baseline="0" dirty="0">
                <a:latin typeface="Arial" panose="020B0604020202020204" pitchFamily="34" charset="0"/>
              </a:rPr>
              <a:t> werden die Bildungsziele und die pädagogische Zielsetzung des Gymnasiums zusammenfassend dargelegt.</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13</a:t>
            </a:fld>
            <a:endParaRPr lang="de-DE" dirty="0"/>
          </a:p>
        </p:txBody>
      </p:sp>
    </p:spTree>
    <p:extLst>
      <p:ext uri="{BB962C8B-B14F-4D97-AF65-F5344CB8AC3E}">
        <p14:creationId xmlns:p14="http://schemas.microsoft.com/office/powerpoint/2010/main" val="3650869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946150" y="706438"/>
            <a:ext cx="4973638"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Gymnasium – Bildungsziele</a:t>
            </a:r>
          </a:p>
          <a:p>
            <a:r>
              <a:rPr lang="de-DE" altLang="de-DE" dirty="0">
                <a:latin typeface="Arial" panose="020B0604020202020204" pitchFamily="34" charset="0"/>
              </a:rPr>
              <a:t>Neunjähriger</a:t>
            </a:r>
            <a:r>
              <a:rPr lang="de-DE" altLang="de-DE" baseline="0" dirty="0">
                <a:latin typeface="Arial" panose="020B0604020202020204" pitchFamily="34" charset="0"/>
              </a:rPr>
              <a:t> Bildungsgang</a:t>
            </a:r>
            <a:endParaRPr lang="de-DE" altLang="de-DE" dirty="0">
              <a:latin typeface="Arial" panose="020B0604020202020204" pitchFamily="34" charset="0"/>
            </a:endParaRPr>
          </a:p>
          <a:p>
            <a:pPr marL="0" indent="0">
              <a:buNone/>
            </a:pPr>
            <a:endParaRPr lang="de-DE" altLang="de-DE" b="1" dirty="0">
              <a:latin typeface="Arial" panose="020B0604020202020204" pitchFamily="34" charset="0"/>
            </a:endParaRPr>
          </a:p>
        </p:txBody>
      </p:sp>
    </p:spTree>
    <p:extLst>
      <p:ext uri="{BB962C8B-B14F-4D97-AF65-F5344CB8AC3E}">
        <p14:creationId xmlns:p14="http://schemas.microsoft.com/office/powerpoint/2010/main" val="312083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Pädagogische Maßnahmen</a:t>
            </a:r>
          </a:p>
          <a:p>
            <a:endParaRPr lang="de-DE" altLang="de-DE" dirty="0">
              <a:latin typeface="Arial" panose="020B0604020202020204" pitchFamily="34" charset="0"/>
            </a:endParaRPr>
          </a:p>
          <a:p>
            <a:pPr marL="0" indent="0">
              <a:buNone/>
            </a:pPr>
            <a:r>
              <a:rPr lang="de-DE" altLang="de-DE" dirty="0">
                <a:latin typeface="Arial" panose="020B0604020202020204" pitchFamily="34" charset="0"/>
              </a:rPr>
              <a:t>Hinweis zum Punkt </a:t>
            </a:r>
            <a:r>
              <a:rPr lang="de-DE" altLang="de-DE" b="1" dirty="0">
                <a:latin typeface="Arial" panose="020B0604020202020204" pitchFamily="34" charset="0"/>
              </a:rPr>
              <a:t>„Individuelle Schwerpunktbildung“:</a:t>
            </a:r>
            <a:r>
              <a:rPr lang="de-DE" altLang="de-DE" dirty="0">
                <a:latin typeface="Arial" panose="020B0604020202020204" pitchFamily="34" charset="0"/>
              </a:rPr>
              <a:t> </a:t>
            </a:r>
          </a:p>
          <a:p>
            <a:pPr lvl="2">
              <a:buFontTx/>
              <a:buChar char="-"/>
            </a:pPr>
            <a:r>
              <a:rPr lang="de-DE" altLang="de-DE" dirty="0">
                <a:latin typeface="Arial" panose="020B0604020202020204" pitchFamily="34" charset="0"/>
              </a:rPr>
              <a:t>ermöglicht durch die Wahl eines Zweiges (Profilbereich)</a:t>
            </a:r>
          </a:p>
        </p:txBody>
      </p:sp>
    </p:spTree>
    <p:extLst>
      <p:ext uri="{BB962C8B-B14F-4D97-AF65-F5344CB8AC3E}">
        <p14:creationId xmlns:p14="http://schemas.microsoft.com/office/powerpoint/2010/main" val="284159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xfrm>
            <a:off x="662533" y="5075137"/>
            <a:ext cx="5400600" cy="4063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b="1" dirty="0">
                <a:latin typeface="Arial" panose="020B0604020202020204" pitchFamily="34" charset="0"/>
              </a:rPr>
              <a:t>Orientierungsfolie – Gemeinschaftsschule</a:t>
            </a:r>
            <a:endParaRPr lang="de-DE" altLang="de-DE" sz="1200" b="1" dirty="0">
              <a:latin typeface="Arial" panose="020B0604020202020204" pitchFamily="34" charset="0"/>
            </a:endParaRPr>
          </a:p>
          <a:p>
            <a:pPr marL="0" indent="0">
              <a:buNone/>
            </a:pPr>
            <a:r>
              <a:rPr lang="de-DE" altLang="de-DE" sz="1400" dirty="0">
                <a:latin typeface="Arial" panose="020B0604020202020204" pitchFamily="34" charset="0"/>
              </a:rPr>
              <a:t>Im Folgenden werden die Bildungsziele und die pädagogische Zielsetzung der</a:t>
            </a:r>
            <a:r>
              <a:rPr lang="de-DE" altLang="de-DE" sz="1400" baseline="0" dirty="0">
                <a:latin typeface="Arial" panose="020B0604020202020204" pitchFamily="34" charset="0"/>
              </a:rPr>
              <a:t> Gemeinschaftsschule zusammenfassend </a:t>
            </a:r>
            <a:r>
              <a:rPr lang="de-DE" altLang="de-DE" sz="1400" dirty="0">
                <a:latin typeface="Arial" panose="020B0604020202020204" pitchFamily="34" charset="0"/>
              </a:rPr>
              <a:t>dargelegt.</a:t>
            </a:r>
          </a:p>
          <a:p>
            <a:pPr marL="0" indent="0">
              <a:buNone/>
            </a:pPr>
            <a:r>
              <a:rPr lang="de-DE" altLang="de-DE" sz="1400" dirty="0">
                <a:latin typeface="Arial" panose="020B0604020202020204" pitchFamily="34" charset="0"/>
              </a:rPr>
              <a:t>Geplant ist auch für die Gemeinschaftsschulen eine Weiterentwicklung,</a:t>
            </a:r>
            <a:r>
              <a:rPr lang="de-DE" altLang="de-DE" sz="1400" baseline="0" dirty="0">
                <a:latin typeface="Arial" panose="020B0604020202020204" pitchFamily="34" charset="0"/>
              </a:rPr>
              <a:t> die - wie bei den Gymnasien auch - das Lernen und Lehren mit digitalen Medien, Informatik als Pflichtfach, die Stärkung der Demokratiebildung, gesellschaftsrelevante Themen wie die Bildung für nachhaltige Entwicklung, Globalisierung und das Sprachenlernen umfasst.  </a:t>
            </a:r>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16</a:t>
            </a:fld>
            <a:endParaRPr lang="de-DE" dirty="0"/>
          </a:p>
        </p:txBody>
      </p:sp>
    </p:spTree>
    <p:extLst>
      <p:ext uri="{BB962C8B-B14F-4D97-AF65-F5344CB8AC3E}">
        <p14:creationId xmlns:p14="http://schemas.microsoft.com/office/powerpoint/2010/main" val="3441273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350" indent="-182350">
              <a:buNone/>
              <a:tabLst>
                <a:tab pos="182350" algn="l"/>
              </a:tabLst>
            </a:pPr>
            <a:r>
              <a:rPr lang="de-DE" altLang="de-DE" b="1" dirty="0">
                <a:latin typeface="Arial" panose="020B0604020202020204" pitchFamily="34" charset="0"/>
              </a:rPr>
              <a:t>Gemeinschaftsschule Bildungsziele</a:t>
            </a:r>
          </a:p>
          <a:p>
            <a:pPr marL="182350" indent="-182350">
              <a:buNone/>
              <a:tabLst>
                <a:tab pos="182350" algn="l"/>
              </a:tabLst>
            </a:pPr>
            <a:endParaRPr lang="de-DE" altLang="de-DE" dirty="0">
              <a:latin typeface="Arial" panose="020B0604020202020204" pitchFamily="34" charset="0"/>
            </a:endParaRPr>
          </a:p>
          <a:p>
            <a:pPr marL="176213" marR="0" lvl="0" indent="-176213" algn="l" defTabSz="914400" rtl="0" eaLnBrk="1" fontAlgn="base" latinLnBrk="0" hangingPunct="1">
              <a:lnSpc>
                <a:spcPct val="105000"/>
              </a:lnSpc>
              <a:spcBef>
                <a:spcPct val="30000"/>
              </a:spcBef>
              <a:spcAft>
                <a:spcPct val="0"/>
              </a:spcAft>
              <a:buClrTx/>
              <a:buSzTx/>
              <a:tabLst/>
              <a:defRPr/>
            </a:pPr>
            <a:r>
              <a:rPr lang="de-DE" altLang="de-DE" sz="1200" dirty="0"/>
              <a:t>In die Zukunft gerichtete Berufs- und Studienorientierung</a:t>
            </a:r>
          </a:p>
          <a:p>
            <a:pPr marL="176213" indent="-176213"/>
            <a:r>
              <a:rPr lang="de-DE" altLang="de-DE" sz="1200" dirty="0"/>
              <a:t>Jedes Kind gezielt im Blick haben und es auf seinem individuellen Bildungsweg intensiv begleiten</a:t>
            </a:r>
          </a:p>
          <a:p>
            <a:pPr marL="182350" indent="-182350">
              <a:buNone/>
              <a:tabLst>
                <a:tab pos="182350" algn="l"/>
              </a:tabLst>
            </a:pPr>
            <a:endParaRPr lang="de-DE" altLang="de-DE" dirty="0">
              <a:latin typeface="Arial" panose="020B0604020202020204" pitchFamily="34" charset="0"/>
            </a:endParaRPr>
          </a:p>
          <a:p>
            <a:pPr marL="182350" indent="-182350">
              <a:buNone/>
              <a:tabLst>
                <a:tab pos="182350" algn="l"/>
              </a:tabLst>
            </a:pPr>
            <a:endParaRPr lang="de-DE" altLang="de-DE" dirty="0">
              <a:latin typeface="Arial" panose="020B0604020202020204" pitchFamily="34" charset="0"/>
            </a:endParaRPr>
          </a:p>
          <a:p>
            <a:pPr marL="182350" indent="-182350">
              <a:buNone/>
              <a:tabLst>
                <a:tab pos="182350" algn="l"/>
              </a:tabLst>
            </a:pPr>
            <a:endParaRPr lang="de-DE" altLang="de-DE" dirty="0">
              <a:latin typeface="Arial" panose="020B0604020202020204" pitchFamily="34" charset="0"/>
            </a:endParaRPr>
          </a:p>
          <a:p>
            <a:pPr marL="182350" indent="-182350" algn="ctr">
              <a:buNone/>
              <a:tabLst>
                <a:tab pos="182350" algn="l"/>
              </a:tabLst>
            </a:pPr>
            <a:endParaRPr lang="de-DE" altLang="de-DE" dirty="0">
              <a:latin typeface="Arial" panose="020B0604020202020204" pitchFamily="34" charset="0"/>
            </a:endParaRPr>
          </a:p>
          <a:p>
            <a:pPr marL="182350" indent="-182350">
              <a:buNone/>
              <a:tabLst>
                <a:tab pos="182350" algn="l"/>
              </a:tabLst>
            </a:pPr>
            <a:endParaRPr lang="de-DE" altLang="de-DE" dirty="0">
              <a:latin typeface="Arial" panose="020B0604020202020204" pitchFamily="34" charset="0"/>
            </a:endParaRPr>
          </a:p>
        </p:txBody>
      </p:sp>
    </p:spTree>
    <p:extLst>
      <p:ext uri="{BB962C8B-B14F-4D97-AF65-F5344CB8AC3E}">
        <p14:creationId xmlns:p14="http://schemas.microsoft.com/office/powerpoint/2010/main" val="2903952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b="1" dirty="0"/>
              <a:t>Pädagogische Maßnahmen</a:t>
            </a:r>
          </a:p>
          <a:p>
            <a:pPr marL="0" indent="0">
              <a:buNone/>
            </a:pPr>
            <a:endParaRPr lang="de-DE" dirty="0"/>
          </a:p>
          <a:p>
            <a:pPr marL="0" indent="0">
              <a:buNone/>
            </a:pPr>
            <a:r>
              <a:rPr lang="de-DE" dirty="0"/>
              <a:t>Damit alle Schülerinnen und Schüler den für sie bestmöglichen Abschluss erreichen, gelten die o. a. pädagogischen Maßnahmen.</a:t>
            </a:r>
          </a:p>
          <a:p>
            <a:pPr marL="176213" indent="-176213">
              <a:buFont typeface="Arial" panose="020B0604020202020204" pitchFamily="34" charset="0"/>
              <a:buChar char="•"/>
            </a:pPr>
            <a:r>
              <a:rPr lang="de-DE" dirty="0"/>
              <a:t>Lernen mit Kopf,</a:t>
            </a:r>
            <a:r>
              <a:rPr lang="de-DE" baseline="0" dirty="0"/>
              <a:t> Herz und Hand, Verzahnungen von praktischem und theoretischem Lernen</a:t>
            </a:r>
          </a:p>
          <a:p>
            <a:pPr marL="176213" indent="-176213">
              <a:buFont typeface="Arial" panose="020B0604020202020204" pitchFamily="34" charset="0"/>
              <a:buChar char="•"/>
            </a:pPr>
            <a:r>
              <a:rPr lang="de-DE" altLang="de-DE" sz="1200" dirty="0"/>
              <a:t>Längeres gemeinsames Lernen bei Differenzierung auf verschiedenen Anforderungsebenen,</a:t>
            </a:r>
            <a:r>
              <a:rPr lang="de-DE" altLang="de-DE" sz="1200" baseline="0" dirty="0"/>
              <a:t> </a:t>
            </a:r>
            <a:r>
              <a:rPr lang="de-DE" altLang="de-DE" sz="1200" dirty="0"/>
              <a:t>Durchlässigkeit zwischen den Anforderungsebenen</a:t>
            </a:r>
          </a:p>
          <a:p>
            <a:pPr marL="176213" indent="-176213">
              <a:buFont typeface="Arial" panose="020B0604020202020204" pitchFamily="34" charset="0"/>
              <a:buChar char="•"/>
            </a:pPr>
            <a:r>
              <a:rPr lang="de-DE" altLang="de-DE" sz="1200" dirty="0"/>
              <a:t>Langes Offenhalten des Bildungsweges bis hin zum Abitur</a:t>
            </a:r>
          </a:p>
          <a:p>
            <a:pPr marL="176213" indent="-176213">
              <a:buFont typeface="Arial" panose="020B0604020202020204" pitchFamily="34" charset="0"/>
              <a:buChar char="•"/>
            </a:pPr>
            <a:r>
              <a:rPr lang="de-DE" altLang="de-DE" sz="1200" dirty="0"/>
              <a:t>Interessens- und Begabungsförderung durch WPB, Projekte, AGs, Angebote im Ganztag, …</a:t>
            </a:r>
          </a:p>
          <a:p>
            <a:pPr marL="176213" indent="-176213"/>
            <a:r>
              <a:rPr lang="de-DE" altLang="de-DE" sz="1200" b="1" dirty="0"/>
              <a:t>DNA</a:t>
            </a:r>
            <a:r>
              <a:rPr lang="de-DE" altLang="de-DE" sz="1200" b="1" baseline="0" dirty="0"/>
              <a:t> der GemS: Offene Lern- und</a:t>
            </a:r>
            <a:r>
              <a:rPr lang="de-DE" altLang="de-DE" sz="1200" b="1" dirty="0"/>
              <a:t> Unterrichtskultur durch fächerverbindende und projektorientierte Lernangebote</a:t>
            </a:r>
          </a:p>
          <a:p>
            <a:pPr marL="176213" indent="-176213">
              <a:buFont typeface="Arial" panose="020B0604020202020204" pitchFamily="34" charset="0"/>
              <a:buChar char="•"/>
            </a:pPr>
            <a:endParaRPr lang="de-DE" b="1" dirty="0"/>
          </a:p>
          <a:p>
            <a:pPr marL="0" indent="0">
              <a:buNone/>
            </a:pPr>
            <a:r>
              <a:rPr lang="de-DE" b="1" dirty="0"/>
              <a:t>Wiederholung:</a:t>
            </a:r>
            <a:r>
              <a:rPr lang="de-DE" dirty="0"/>
              <a:t> </a:t>
            </a:r>
          </a:p>
          <a:p>
            <a:pPr marL="0" indent="0">
              <a:buNone/>
            </a:pPr>
            <a:r>
              <a:rPr lang="de-DE" dirty="0"/>
              <a:t>Eine freiwillige Wiederholung der Klassenstufen</a:t>
            </a:r>
            <a:r>
              <a:rPr lang="de-DE" b="1" dirty="0"/>
              <a:t> </a:t>
            </a:r>
            <a:r>
              <a:rPr lang="de-DE" dirty="0"/>
              <a:t>5 bis 8 ist auf Antrag möglich (mit den bekannten Einschränkungen). </a:t>
            </a:r>
          </a:p>
          <a:p>
            <a:pPr marL="0" indent="0">
              <a:buNone/>
            </a:pPr>
            <a:r>
              <a:rPr lang="de-DE" dirty="0"/>
              <a:t>In den Abschlussklassen kann nur wiederholt werden, wenn der Abschluss nicht erreicht wurde oder wenn zu erwarten ist, dass nach der Wiederholung der nächst höhere Abschluss erreicht werden kann.</a:t>
            </a:r>
          </a:p>
          <a:p>
            <a:pPr marL="0" indent="0">
              <a:buNone/>
            </a:pPr>
            <a:endParaRPr lang="de-DE" b="1" dirty="0"/>
          </a:p>
          <a:p>
            <a:pPr marL="0" indent="0">
              <a:buNone/>
            </a:pPr>
            <a:r>
              <a:rPr lang="de-DE" b="1" dirty="0"/>
              <a:t>Versetzungsentscheidung nach Klassenstufe 8:</a:t>
            </a:r>
            <a:r>
              <a:rPr lang="de-DE" dirty="0"/>
              <a:t> </a:t>
            </a:r>
          </a:p>
          <a:p>
            <a:pPr marL="0" indent="0">
              <a:buNone/>
            </a:pPr>
            <a:r>
              <a:rPr lang="de-DE" dirty="0"/>
              <a:t>Bei der Entscheidung über die Versetzung in die Klassenstufe</a:t>
            </a:r>
            <a:r>
              <a:rPr lang="de-DE" b="1" dirty="0"/>
              <a:t> </a:t>
            </a:r>
            <a:r>
              <a:rPr lang="de-DE" dirty="0"/>
              <a:t>9 werden die </a:t>
            </a:r>
            <a:r>
              <a:rPr lang="de-DE" dirty="0" err="1"/>
              <a:t>Bestehensbedingungen</a:t>
            </a:r>
            <a:r>
              <a:rPr lang="de-DE" dirty="0"/>
              <a:t> des Hauptschulabschlusses zugrunde gelegt.</a:t>
            </a:r>
          </a:p>
        </p:txBody>
      </p:sp>
    </p:spTree>
    <p:extLst>
      <p:ext uri="{BB962C8B-B14F-4D97-AF65-F5344CB8AC3E}">
        <p14:creationId xmlns:p14="http://schemas.microsoft.com/office/powerpoint/2010/main" val="1480960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12026">
              <a:buNone/>
              <a:tabLst>
                <a:tab pos="2711709" algn="l"/>
              </a:tabLst>
            </a:pPr>
            <a:r>
              <a:rPr lang="de-DE" altLang="de-DE" b="1" dirty="0">
                <a:latin typeface="Arial" panose="020B0604020202020204" pitchFamily="34" charset="0"/>
              </a:rPr>
              <a:t>Ganztagsangebote (Gymnasien/Gemeinschaftsschulen)</a:t>
            </a:r>
          </a:p>
          <a:p>
            <a:pPr marL="0" indent="0" defTabSz="412026">
              <a:buNone/>
              <a:tabLst>
                <a:tab pos="2711709" algn="l"/>
              </a:tabLst>
            </a:pPr>
            <a:endParaRPr lang="de-DE" altLang="de-DE" dirty="0">
              <a:latin typeface="Arial" panose="020B0604020202020204" pitchFamily="34" charset="0"/>
            </a:endParaRPr>
          </a:p>
          <a:p>
            <a:pPr marL="0" indent="0" defTabSz="412026">
              <a:buNone/>
              <a:tabLst>
                <a:tab pos="2711709" algn="l"/>
              </a:tabLst>
            </a:pPr>
            <a:r>
              <a:rPr lang="de-DE" altLang="de-DE" dirty="0">
                <a:latin typeface="Arial" panose="020B0604020202020204" pitchFamily="34" charset="0"/>
              </a:rPr>
              <a:t>Freiwillige Ganztagsschule:</a:t>
            </a:r>
          </a:p>
          <a:p>
            <a:pPr marL="176213" indent="-176213" defTabSz="412026">
              <a:buFontTx/>
              <a:buChar char="-"/>
              <a:tabLst>
                <a:tab pos="2711709" algn="l"/>
              </a:tabLst>
            </a:pPr>
            <a:r>
              <a:rPr lang="de-DE" altLang="de-DE" baseline="0" dirty="0">
                <a:latin typeface="Arial" panose="020B0604020202020204" pitchFamily="34" charset="0"/>
              </a:rPr>
              <a:t>a</a:t>
            </a:r>
            <a:r>
              <a:rPr lang="de-DE" altLang="de-DE" dirty="0">
                <a:latin typeface="Arial" panose="020B0604020202020204" pitchFamily="34" charset="0"/>
              </a:rPr>
              <a:t>ufgrund der Zusammenarbeit</a:t>
            </a:r>
            <a:r>
              <a:rPr lang="de-DE" altLang="de-DE" baseline="0" dirty="0">
                <a:latin typeface="Arial" panose="020B0604020202020204" pitchFamily="34" charset="0"/>
              </a:rPr>
              <a:t> mit externen Trägern fallen Kosten an</a:t>
            </a:r>
          </a:p>
          <a:p>
            <a:pPr marL="176213" indent="-176213" defTabSz="412026">
              <a:buFontTx/>
              <a:buChar char="-"/>
              <a:tabLst>
                <a:tab pos="2711709" algn="l"/>
              </a:tabLst>
            </a:pPr>
            <a:r>
              <a:rPr lang="de-DE" altLang="de-DE" baseline="0" dirty="0">
                <a:latin typeface="Arial" panose="020B0604020202020204" pitchFamily="34" charset="0"/>
              </a:rPr>
              <a:t>flexibel: das Angebot besteht täglich, kann aber auch für einzelne Wochentage (verbindlich festzulegen) belegt werden</a:t>
            </a:r>
          </a:p>
          <a:p>
            <a:pPr marL="176213" indent="-176213" defTabSz="412026">
              <a:buFontTx/>
              <a:buChar char="-"/>
              <a:tabLst>
                <a:tab pos="2711709" algn="l"/>
              </a:tabLst>
            </a:pPr>
            <a:r>
              <a:rPr lang="de-DE" altLang="de-DE" baseline="0" dirty="0">
                <a:latin typeface="Arial" panose="020B0604020202020204" pitchFamily="34" charset="0"/>
              </a:rPr>
              <a:t>über Hausaufgabenbetreuung hinaus werden zusätzliche Aktivitäten (etwa im sportlichen oder kreativen Bereich) angeboten; es besteht die Möglichkeit zum Mittagessen</a:t>
            </a:r>
          </a:p>
          <a:p>
            <a:pPr marL="176213" indent="-176213" defTabSz="412026">
              <a:buFontTx/>
              <a:buChar char="-"/>
              <a:tabLst>
                <a:tab pos="2711709" algn="l"/>
              </a:tabLst>
            </a:pPr>
            <a:endParaRPr lang="de-DE" altLang="de-DE" baseline="0" dirty="0">
              <a:latin typeface="Arial" panose="020B0604020202020204" pitchFamily="34" charset="0"/>
            </a:endParaRPr>
          </a:p>
          <a:p>
            <a:pPr marL="0" indent="0" defTabSz="412026">
              <a:buNone/>
              <a:tabLst>
                <a:tab pos="2711709" algn="l"/>
              </a:tabLst>
            </a:pPr>
            <a:r>
              <a:rPr lang="de-DE" altLang="de-DE" dirty="0">
                <a:latin typeface="Arial" panose="020B0604020202020204" pitchFamily="34" charset="0"/>
              </a:rPr>
              <a:t>Gebundener Ganztag:</a:t>
            </a:r>
          </a:p>
          <a:p>
            <a:pPr marL="176213" indent="-176213" defTabSz="412026">
              <a:buFontTx/>
              <a:buChar char="-"/>
              <a:tabLst>
                <a:tab pos="2711709" algn="l"/>
              </a:tabLst>
            </a:pPr>
            <a:r>
              <a:rPr lang="de-DE" altLang="de-DE" baseline="0" dirty="0">
                <a:latin typeface="Arial" panose="020B0604020202020204" pitchFamily="34" charset="0"/>
              </a:rPr>
              <a:t>Teilnahme kostenlos; für den Bezug eines Mittagessens können Kosten anfallen</a:t>
            </a:r>
          </a:p>
          <a:p>
            <a:pPr marL="176213" indent="-176213" defTabSz="412026">
              <a:buFontTx/>
              <a:buChar char="-"/>
              <a:tabLst>
                <a:tab pos="2711709" algn="l"/>
              </a:tabLst>
            </a:pPr>
            <a:r>
              <a:rPr lang="de-DE" altLang="de-DE" baseline="0" dirty="0">
                <a:latin typeface="Arial" panose="020B0604020202020204" pitchFamily="34" charset="0"/>
              </a:rPr>
              <a:t>Feste Unterrichtszeiten bis in den Nachmittag</a:t>
            </a:r>
          </a:p>
          <a:p>
            <a:pPr marL="176213" indent="-176213" defTabSz="412026">
              <a:buFontTx/>
              <a:buChar char="-"/>
              <a:tabLst>
                <a:tab pos="2711709" algn="l"/>
              </a:tabLst>
            </a:pPr>
            <a:r>
              <a:rPr lang="de-DE" altLang="de-DE" baseline="0" dirty="0">
                <a:latin typeface="Arial" panose="020B0604020202020204" pitchFamily="34" charset="0"/>
              </a:rPr>
              <a:t>Verzahnung von Unterricht, Arbeitszeiten und zusätzlichen Aktivitäten (etwa im sportlichen oder kreativen Bereich)</a:t>
            </a:r>
          </a:p>
          <a:p>
            <a:pPr marL="176213" indent="-176213" defTabSz="412026">
              <a:buFontTx/>
              <a:buChar char="-"/>
              <a:tabLst>
                <a:tab pos="2711709" algn="l"/>
              </a:tabLst>
            </a:pPr>
            <a:endParaRPr lang="de-DE" altLang="de-DE" baseline="0" dirty="0">
              <a:latin typeface="Arial" panose="020B0604020202020204" pitchFamily="34" charset="0"/>
            </a:endParaRPr>
          </a:p>
          <a:p>
            <a:pPr marL="176213" indent="-176213" defTabSz="412026">
              <a:buFontTx/>
              <a:buChar char="-"/>
              <a:tabLst>
                <a:tab pos="2711709"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19</a:t>
            </a:fld>
            <a:endParaRPr lang="de-DE" dirty="0"/>
          </a:p>
        </p:txBody>
      </p:sp>
    </p:spTree>
    <p:extLst>
      <p:ext uri="{BB962C8B-B14F-4D97-AF65-F5344CB8AC3E}">
        <p14:creationId xmlns:p14="http://schemas.microsoft.com/office/powerpoint/2010/main" val="3751696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lnSpc>
                <a:spcPct val="90000"/>
              </a:lnSpc>
              <a:buNone/>
            </a:pPr>
            <a:r>
              <a:rPr lang="de-DE" altLang="de-DE" dirty="0">
                <a:latin typeface="Arial" panose="020B0604020202020204" pitchFamily="34" charset="0"/>
              </a:rPr>
              <a:t>Sowohl</a:t>
            </a:r>
            <a:r>
              <a:rPr lang="de-DE" altLang="de-DE" baseline="0" dirty="0">
                <a:latin typeface="Arial" panose="020B0604020202020204" pitchFamily="34" charset="0"/>
              </a:rPr>
              <a:t> über die Gemeinschaftsschule als auch über das Gymnasium besteht die Möglichkeit einer dualen Ausbildung (dual = Ausbildung im Betrieb und Besuch einer Berufsschule).</a:t>
            </a:r>
          </a:p>
          <a:p>
            <a:pPr marL="0" indent="0" algn="just">
              <a:lnSpc>
                <a:spcPct val="90000"/>
              </a:lnSpc>
              <a:buNone/>
            </a:pPr>
            <a:endParaRPr lang="de-DE" altLang="de-DE" baseline="0" dirty="0">
              <a:latin typeface="Arial" panose="020B0604020202020204" pitchFamily="34" charset="0"/>
            </a:endParaRPr>
          </a:p>
          <a:p>
            <a:pPr marL="0" indent="0" algn="just">
              <a:lnSpc>
                <a:spcPct val="90000"/>
              </a:lnSpc>
              <a:buNone/>
            </a:pPr>
            <a:r>
              <a:rPr lang="de-DE" altLang="de-DE" baseline="0" dirty="0">
                <a:latin typeface="Arial" panose="020B0604020202020204" pitchFamily="34" charset="0"/>
              </a:rPr>
              <a:t>Abschlüsse:</a:t>
            </a:r>
          </a:p>
          <a:p>
            <a:pPr marL="177552" indent="-177552" algn="just">
              <a:lnSpc>
                <a:spcPct val="90000"/>
              </a:lnSpc>
              <a:buFontTx/>
              <a:buChar char="-"/>
            </a:pPr>
            <a:r>
              <a:rPr lang="de-DE" altLang="de-DE" baseline="0" dirty="0">
                <a:latin typeface="Arial" panose="020B0604020202020204" pitchFamily="34" charset="0"/>
              </a:rPr>
              <a:t>Berufsschulabschluss</a:t>
            </a:r>
          </a:p>
          <a:p>
            <a:pPr marL="177552" indent="-177552" algn="just">
              <a:lnSpc>
                <a:spcPct val="90000"/>
              </a:lnSpc>
              <a:buFontTx/>
              <a:buChar char="-"/>
            </a:pPr>
            <a:r>
              <a:rPr lang="de-DE" altLang="de-DE" baseline="0" dirty="0">
                <a:latin typeface="Arial" panose="020B0604020202020204" pitchFamily="34" charset="0"/>
              </a:rPr>
              <a:t>Abgeschlossene Berufsausbildung</a:t>
            </a:r>
          </a:p>
          <a:p>
            <a:pPr marL="177552" indent="-177552" algn="just">
              <a:lnSpc>
                <a:spcPct val="90000"/>
              </a:lnSpc>
              <a:buFontTx/>
              <a:buChar char="-"/>
            </a:pPr>
            <a:r>
              <a:rPr lang="de-DE" altLang="de-DE" baseline="0" dirty="0">
                <a:latin typeface="Arial" panose="020B0604020202020204" pitchFamily="34" charset="0"/>
              </a:rPr>
              <a:t>und sofern </a:t>
            </a:r>
            <a:r>
              <a:rPr lang="de-DE" altLang="de-DE" b="1" baseline="0" dirty="0">
                <a:latin typeface="Arial" panose="020B0604020202020204" pitchFamily="34" charset="0"/>
              </a:rPr>
              <a:t>nicht bereits früher </a:t>
            </a:r>
            <a:r>
              <a:rPr lang="de-DE" altLang="de-DE" baseline="0" dirty="0">
                <a:latin typeface="Arial" panose="020B0604020202020204" pitchFamily="34" charset="0"/>
              </a:rPr>
              <a:t>erworben</a:t>
            </a:r>
          </a:p>
          <a:p>
            <a:pPr marL="363101" lvl="1" indent="-177552" algn="just">
              <a:lnSpc>
                <a:spcPct val="90000"/>
              </a:lnSpc>
              <a:buFontTx/>
              <a:buChar char="-"/>
            </a:pPr>
            <a:r>
              <a:rPr lang="de-DE" altLang="de-DE" baseline="0" dirty="0">
                <a:latin typeface="Arial" panose="020B0604020202020204" pitchFamily="34" charset="0"/>
              </a:rPr>
              <a:t>Hauptschulabschluss </a:t>
            </a:r>
            <a:r>
              <a:rPr lang="de-DE" altLang="de-DE" b="1" baseline="0" dirty="0">
                <a:latin typeface="Arial" panose="020B0604020202020204" pitchFamily="34" charset="0"/>
              </a:rPr>
              <a:t>(Voraussetzung: </a:t>
            </a:r>
            <a:r>
              <a:rPr lang="de-DE" altLang="de-DE" b="0" baseline="0" dirty="0">
                <a:latin typeface="Arial" panose="020B0604020202020204" pitchFamily="34" charset="0"/>
              </a:rPr>
              <a:t>Berufsschulabschluss</a:t>
            </a:r>
            <a:r>
              <a:rPr lang="de-DE" altLang="de-DE" b="1" baseline="0" dirty="0">
                <a:latin typeface="Arial" panose="020B0604020202020204" pitchFamily="34" charset="0"/>
              </a:rPr>
              <a:t>)</a:t>
            </a:r>
          </a:p>
          <a:p>
            <a:pPr marL="363101" lvl="1" indent="-177552" algn="just">
              <a:lnSpc>
                <a:spcPct val="90000"/>
              </a:lnSpc>
              <a:buFontTx/>
              <a:buChar char="-"/>
            </a:pPr>
            <a:r>
              <a:rPr lang="de-DE" altLang="de-DE" baseline="0" dirty="0">
                <a:latin typeface="Arial" panose="020B0604020202020204" pitchFamily="34" charset="0"/>
              </a:rPr>
              <a:t>Mittlerer Bildungsabschluss (</a:t>
            </a:r>
            <a:r>
              <a:rPr lang="de-DE" altLang="de-DE" b="1" baseline="0" dirty="0">
                <a:latin typeface="Arial" panose="020B0604020202020204" pitchFamily="34" charset="0"/>
              </a:rPr>
              <a:t>Voraussetzung: </a:t>
            </a:r>
            <a:r>
              <a:rPr lang="de-DE" altLang="de-DE" baseline="0" dirty="0">
                <a:latin typeface="Arial" panose="020B0604020202020204" pitchFamily="34" charset="0"/>
              </a:rPr>
              <a:t>Berufsschulabschluss, Notendurchschnitt min. 3,0, Abschluss einer Berufsausbildung, min. 5 Jahre Fremdsprachenkenntnisse)</a:t>
            </a:r>
          </a:p>
          <a:p>
            <a:pPr marL="363101" lvl="1" indent="-177552" algn="just">
              <a:lnSpc>
                <a:spcPct val="90000"/>
              </a:lnSpc>
              <a:buFontTx/>
              <a:buChar char="-"/>
            </a:pPr>
            <a:r>
              <a:rPr lang="de-DE" altLang="de-DE" baseline="0" dirty="0">
                <a:latin typeface="Arial" panose="020B0604020202020204" pitchFamily="34" charset="0"/>
              </a:rPr>
              <a:t>Fachhochschulreife (</a:t>
            </a:r>
            <a:r>
              <a:rPr lang="de-DE" altLang="de-DE" b="1" baseline="0" dirty="0">
                <a:latin typeface="Arial" panose="020B0604020202020204" pitchFamily="34" charset="0"/>
              </a:rPr>
              <a:t>Voraussetzung: </a:t>
            </a:r>
            <a:r>
              <a:rPr lang="de-DE" altLang="de-DE" baseline="0" dirty="0">
                <a:latin typeface="Arial" panose="020B0604020202020204" pitchFamily="34" charset="0"/>
              </a:rPr>
              <a:t>Besuch von Zusatzunterricht, zusätzliche Prüfung).</a:t>
            </a:r>
          </a:p>
          <a:p>
            <a:pPr marL="363101" lvl="1" indent="-177552" algn="just">
              <a:lnSpc>
                <a:spcPct val="90000"/>
              </a:lnSpc>
              <a:buFontTx/>
              <a:buChar char="-"/>
            </a:pPr>
            <a:endParaRPr lang="de-DE" altLang="de-DE" dirty="0">
              <a:latin typeface="Arial" panose="020B0604020202020204" pitchFamily="34" charset="0"/>
            </a:endParaRPr>
          </a:p>
          <a:p>
            <a:pPr marL="0" indent="0" algn="just">
              <a:lnSpc>
                <a:spcPct val="90000"/>
              </a:lnSpc>
              <a:buNone/>
            </a:pPr>
            <a:r>
              <a:rPr lang="de-DE" altLang="de-DE" dirty="0">
                <a:latin typeface="Arial" panose="020B0604020202020204" pitchFamily="34" charset="0"/>
              </a:rPr>
              <a:t>Auch nach einer beruflichen Ausbildung ist es möglich, den Mittleren Bildungsabschluss, die Fachhochschulreife oder</a:t>
            </a:r>
            <a:r>
              <a:rPr lang="de-DE" altLang="de-DE" baseline="0" dirty="0">
                <a:latin typeface="Arial" panose="020B0604020202020204" pitchFamily="34" charset="0"/>
              </a:rPr>
              <a:t> </a:t>
            </a:r>
            <a:r>
              <a:rPr lang="de-DE" altLang="de-DE" dirty="0">
                <a:latin typeface="Arial" panose="020B0604020202020204" pitchFamily="34" charset="0"/>
              </a:rPr>
              <a:t>das Abitur anzustreben.</a:t>
            </a:r>
          </a:p>
          <a:p>
            <a:pPr marL="0" indent="0" algn="just">
              <a:lnSpc>
                <a:spcPct val="90000"/>
              </a:lnSpc>
              <a:buNone/>
            </a:pPr>
            <a:r>
              <a:rPr lang="de-DE" altLang="de-DE" dirty="0">
                <a:latin typeface="Arial" panose="020B0604020202020204" pitchFamily="34" charset="0"/>
              </a:rPr>
              <a:t>Außerdem</a:t>
            </a:r>
            <a:r>
              <a:rPr lang="de-DE" altLang="de-DE" baseline="0" dirty="0">
                <a:latin typeface="Arial" panose="020B0604020202020204" pitchFamily="34" charset="0"/>
              </a:rPr>
              <a:t> besteht die Möglichkeit der beruflichen Weiterbildung oder mit Berufserfahrung eine Höhere Berufsfachschule (für Automatisierungstechnik, für Fremdsprachen in Wirtschaft und Verwaltung, für das Hotel-, Gaststätten- und Fremdenverkehrsgewerbe, für Wirtschaftsinformatik) zu besuchen oder zu studieren.</a:t>
            </a:r>
          </a:p>
          <a:p>
            <a:pPr marL="0" indent="0" algn="just">
              <a:lnSpc>
                <a:spcPct val="90000"/>
              </a:lnSpc>
              <a:buNone/>
            </a:pPr>
            <a:endParaRPr lang="de-DE" altLang="de-DE" baseline="0" dirty="0">
              <a:latin typeface="Arial" panose="020B0604020202020204" pitchFamily="34" charset="0"/>
              <a:cs typeface="Arial" panose="020B0604020202020204" pitchFamily="34" charset="0"/>
            </a:endParaRPr>
          </a:p>
          <a:p>
            <a:pPr marL="0" indent="0" algn="just">
              <a:lnSpc>
                <a:spcPct val="90000"/>
              </a:lnSpc>
              <a:buNone/>
            </a:pPr>
            <a:r>
              <a:rPr lang="de-DE" dirty="0">
                <a:latin typeface="Arial" panose="020B0604020202020204" pitchFamily="34" charset="0"/>
                <a:cs typeface="Arial" panose="020B0604020202020204" pitchFamily="34" charset="0"/>
              </a:rPr>
              <a:t>Im Rahmen der deutsch-französischen Berufsschulzweige findet der Unterricht in der jeweiligen Partnersprache statt. Außerdem erfolgen Fachaustausche in Betrieben für die Jugendlichen. Ebenso erfolgen Austausche für die Lehrkräfte. Den Schülerinnen und Schülern wird ein Kompetenzerwerbs im Rahmen der Austauschmaßnahmen in geeigneter Weise bescheinigt.</a:t>
            </a:r>
            <a:endParaRPr lang="de-DE" alt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21</a:t>
            </a:fld>
            <a:endParaRPr lang="de-DE" dirty="0"/>
          </a:p>
        </p:txBody>
      </p:sp>
    </p:spTree>
    <p:extLst>
      <p:ext uri="{BB962C8B-B14F-4D97-AF65-F5344CB8AC3E}">
        <p14:creationId xmlns:p14="http://schemas.microsoft.com/office/powerpoint/2010/main" val="183675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de-DE" altLang="de-DE" sz="1400" dirty="0">
                <a:latin typeface="Arial" panose="020B0604020202020204" pitchFamily="34" charset="0"/>
              </a:rPr>
              <a:t>Schulstruktur im Saarland</a:t>
            </a:r>
          </a:p>
          <a:p>
            <a:pPr marL="0" indent="0">
              <a:buNone/>
            </a:pPr>
            <a:endParaRPr lang="de-DE" altLang="de-DE" dirty="0">
              <a:latin typeface="Arial" panose="020B0604020202020204" pitchFamily="34" charset="0"/>
            </a:endParaRPr>
          </a:p>
          <a:p>
            <a:r>
              <a:rPr lang="de-DE" altLang="de-DE" b="1" dirty="0">
                <a:latin typeface="Arial" panose="020B0604020202020204" pitchFamily="34" charset="0"/>
              </a:rPr>
              <a:t>seit dem Schuljahr 2012/13:</a:t>
            </a:r>
          </a:p>
          <a:p>
            <a:pPr marL="182350" indent="-182350">
              <a:buNone/>
              <a:tabLst>
                <a:tab pos="182350" algn="l"/>
              </a:tabLst>
            </a:pPr>
            <a:r>
              <a:rPr lang="de-DE" altLang="de-DE" dirty="0">
                <a:latin typeface="Arial" panose="020B0604020202020204" pitchFamily="34" charset="0"/>
              </a:rPr>
              <a:t>	Zwei-Säulen-Modell für die allgemein bildenden Schulen</a:t>
            </a:r>
            <a:r>
              <a:rPr lang="de-DE" altLang="de-DE" b="1" dirty="0">
                <a:latin typeface="Arial" panose="020B0604020202020204" pitchFamily="34" charset="0"/>
              </a:rPr>
              <a:t>:</a:t>
            </a:r>
            <a:r>
              <a:rPr lang="de-DE" altLang="de-DE" b="1" baseline="0" dirty="0">
                <a:latin typeface="Arial" panose="020B0604020202020204" pitchFamily="34" charset="0"/>
              </a:rPr>
              <a:t> </a:t>
            </a:r>
            <a:r>
              <a:rPr lang="de-DE" altLang="de-DE" dirty="0">
                <a:latin typeface="Arial" panose="020B0604020202020204" pitchFamily="34" charset="0"/>
              </a:rPr>
              <a:t>Gemeinschaftsschule (GemS)</a:t>
            </a:r>
            <a:r>
              <a:rPr lang="de-DE" altLang="de-DE" baseline="0" dirty="0">
                <a:latin typeface="Arial" panose="020B0604020202020204" pitchFamily="34" charset="0"/>
              </a:rPr>
              <a:t> und </a:t>
            </a:r>
            <a:r>
              <a:rPr lang="de-DE" altLang="de-DE" dirty="0">
                <a:latin typeface="Arial" panose="020B0604020202020204" pitchFamily="34" charset="0"/>
              </a:rPr>
              <a:t>Gymnasium (</a:t>
            </a:r>
            <a:r>
              <a:rPr lang="de-DE" altLang="de-DE" dirty="0" err="1">
                <a:latin typeface="Arial" panose="020B0604020202020204" pitchFamily="34" charset="0"/>
              </a:rPr>
              <a:t>Gym</a:t>
            </a:r>
            <a:r>
              <a:rPr lang="de-DE" altLang="de-DE" dirty="0">
                <a:latin typeface="Arial" panose="020B0604020202020204" pitchFamily="34" charset="0"/>
              </a:rPr>
              <a:t>)	</a:t>
            </a:r>
          </a:p>
          <a:p>
            <a:r>
              <a:rPr lang="de-DE" altLang="de-DE" dirty="0">
                <a:latin typeface="Arial" panose="020B0604020202020204" pitchFamily="34" charset="0"/>
              </a:rPr>
              <a:t>GemS und </a:t>
            </a:r>
            <a:r>
              <a:rPr lang="de-DE" altLang="de-DE" dirty="0" err="1">
                <a:latin typeface="Arial" panose="020B0604020202020204" pitchFamily="34" charset="0"/>
              </a:rPr>
              <a:t>Gym</a:t>
            </a:r>
            <a:r>
              <a:rPr lang="de-DE" altLang="de-DE" dirty="0">
                <a:latin typeface="Arial" panose="020B0604020202020204" pitchFamily="34" charset="0"/>
              </a:rPr>
              <a:t> bauen auf der vierjährigen Grundschule auf.</a:t>
            </a:r>
          </a:p>
          <a:p>
            <a:pPr marL="176213" marR="0" indent="-176213"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de-DE" altLang="de-DE" dirty="0">
                <a:latin typeface="Arial" panose="020B0604020202020204" pitchFamily="34" charset="0"/>
              </a:rPr>
              <a:t>GemS und </a:t>
            </a:r>
            <a:r>
              <a:rPr lang="de-DE" altLang="de-DE" dirty="0" err="1">
                <a:latin typeface="Arial" panose="020B0604020202020204" pitchFamily="34" charset="0"/>
              </a:rPr>
              <a:t>Gym</a:t>
            </a:r>
            <a:r>
              <a:rPr lang="de-DE" altLang="de-DE" dirty="0">
                <a:latin typeface="Arial" panose="020B0604020202020204" pitchFamily="34" charset="0"/>
              </a:rPr>
              <a:t> stellen zwei gleichwertige Säulen dar, die beide</a:t>
            </a:r>
            <a:r>
              <a:rPr lang="de-DE" altLang="de-DE" baseline="0" dirty="0">
                <a:latin typeface="Arial" panose="020B0604020202020204" pitchFamily="34" charset="0"/>
              </a:rPr>
              <a:t> bis zur Allgemeinen Hochschulreife (Abitur) führen.</a:t>
            </a:r>
            <a:endParaRPr lang="de-DE" altLang="de-DE" dirty="0">
              <a:latin typeface="Arial" panose="020B0604020202020204" pitchFamily="34" charset="0"/>
            </a:endParaRPr>
          </a:p>
          <a:p>
            <a:r>
              <a:rPr lang="de-DE" altLang="de-DE" dirty="0">
                <a:latin typeface="Arial" panose="020B0604020202020204" pitchFamily="34" charset="0"/>
              </a:rPr>
              <a:t>Ab</a:t>
            </a:r>
            <a:r>
              <a:rPr lang="de-DE" altLang="de-DE" baseline="0" dirty="0">
                <a:latin typeface="Arial" panose="020B0604020202020204" pitchFamily="34" charset="0"/>
              </a:rPr>
              <a:t> Ende</a:t>
            </a:r>
            <a:r>
              <a:rPr lang="de-DE" altLang="de-DE" dirty="0">
                <a:latin typeface="Arial" panose="020B0604020202020204" pitchFamily="34" charset="0"/>
              </a:rPr>
              <a:t> der Klassenstufe 9 ist ein Wechsel in die Duale Ausbildung</a:t>
            </a:r>
            <a:r>
              <a:rPr lang="de-DE" altLang="de-DE" baseline="0" dirty="0">
                <a:latin typeface="Arial" panose="020B0604020202020204" pitchFamily="34" charset="0"/>
              </a:rPr>
              <a:t> oder in eine weiterführende Schulform der beruflichen Schulen möglich.</a:t>
            </a:r>
            <a:endParaRPr lang="de-DE" altLang="de-DE" dirty="0">
              <a:latin typeface="Arial" panose="020B0604020202020204" pitchFamily="34" charset="0"/>
            </a:endParaRPr>
          </a:p>
          <a:p>
            <a:pPr algn="just"/>
            <a:r>
              <a:rPr lang="de-DE" altLang="de-DE" b="1" dirty="0">
                <a:latin typeface="Arial" panose="020B0604020202020204" pitchFamily="34" charset="0"/>
              </a:rPr>
              <a:t>Ein leistungsfähiges und leistungswilliges Kind hat in beiden Schulformen die Möglichkeit, das Abitur zu erlangen.</a:t>
            </a:r>
          </a:p>
          <a:p>
            <a:pPr marL="0" indent="0" algn="just">
              <a:buNone/>
            </a:pPr>
            <a:endParaRPr lang="de-DE" altLang="de-DE" b="1" dirty="0">
              <a:latin typeface="Arial" panose="020B0604020202020204" pitchFamily="34" charset="0"/>
            </a:endParaRPr>
          </a:p>
          <a:p>
            <a:pPr algn="just"/>
            <a:r>
              <a:rPr lang="de-DE" altLang="de-DE" u="sng" dirty="0">
                <a:latin typeface="Arial" panose="020B0604020202020204" pitchFamily="34" charset="0"/>
              </a:rPr>
              <a:t>Grundlage für die Wahl der weiterführenden Schule (</a:t>
            </a:r>
            <a:r>
              <a:rPr lang="de-DE" altLang="de-DE" u="sng" dirty="0" err="1">
                <a:latin typeface="Arial" panose="020B0604020202020204" pitchFamily="34" charset="0"/>
              </a:rPr>
              <a:t>Gym</a:t>
            </a:r>
            <a:r>
              <a:rPr lang="de-DE" altLang="de-DE" u="sng" dirty="0">
                <a:latin typeface="Arial" panose="020B0604020202020204" pitchFamily="34" charset="0"/>
              </a:rPr>
              <a:t> oder GemS) sind </a:t>
            </a:r>
          </a:p>
          <a:p>
            <a:pPr lvl="1" algn="just">
              <a:buFont typeface="Courier New" panose="02070309020205020404" pitchFamily="49" charset="0"/>
              <a:buChar char="o"/>
            </a:pPr>
            <a:r>
              <a:rPr lang="de-DE" altLang="de-DE" dirty="0">
                <a:latin typeface="Arial" panose="020B0604020202020204" pitchFamily="34" charset="0"/>
              </a:rPr>
              <a:t>neben den Noten vor allem auch die Lern- und Leistungsentwicklung, die Arbeitshaltung, das Sozialverhalten und das Denkvermögen des Kindes, wie sie im Entwicklungsbericht des Halbjahreszeugnisses der Klassenstufe 4 beschrieben sind.</a:t>
            </a:r>
          </a:p>
          <a:p>
            <a:pPr lvl="1" algn="just">
              <a:buFont typeface="Courier New" panose="02070309020205020404" pitchFamily="49" charset="0"/>
              <a:buChar char="o"/>
            </a:pPr>
            <a:r>
              <a:rPr lang="de-DE" altLang="de-DE" dirty="0">
                <a:latin typeface="Arial" panose="020B0604020202020204" pitchFamily="34" charset="0"/>
              </a:rPr>
              <a:t>das </a:t>
            </a:r>
            <a:r>
              <a:rPr lang="de-DE" altLang="de-DE" dirty="0">
                <a:latin typeface="Arial" panose="020B0604020202020204" pitchFamily="34" charset="0"/>
                <a:sym typeface="Wingdings" panose="05000000000000000000" pitchFamily="2" charset="2"/>
              </a:rPr>
              <a:t>Beratungsgespräch mit der Klassenlehrkraft zum Schulhalbjahr der Klassenstufe 4 </a:t>
            </a:r>
          </a:p>
          <a:p>
            <a:pPr marL="176213" lvl="1" indent="0" algn="just">
              <a:buNone/>
            </a:pPr>
            <a:r>
              <a:rPr lang="de-DE" altLang="de-DE" dirty="0">
                <a:latin typeface="Arial" panose="020B0604020202020204" pitchFamily="34" charset="0"/>
                <a:sym typeface="Wingdings" panose="05000000000000000000" pitchFamily="2" charset="2"/>
              </a:rPr>
              <a:t>Die Teilnahme an den Informationsveranstaltungen der beiden Schulformen (GemS und </a:t>
            </a:r>
            <a:r>
              <a:rPr lang="de-DE" altLang="de-DE" dirty="0" err="1">
                <a:latin typeface="Arial" panose="020B0604020202020204" pitchFamily="34" charset="0"/>
                <a:sym typeface="Wingdings" panose="05000000000000000000" pitchFamily="2" charset="2"/>
              </a:rPr>
              <a:t>Gym</a:t>
            </a:r>
            <a:r>
              <a:rPr lang="de-DE" altLang="de-DE" dirty="0">
                <a:latin typeface="Arial" panose="020B0604020202020204" pitchFamily="34" charset="0"/>
                <a:sym typeface="Wingdings" panose="05000000000000000000" pitchFamily="2" charset="2"/>
              </a:rPr>
              <a:t>) wird empfohlen, ebenso die dort angebotenen individuellen Beratungsgespräche, um die geeignete Schulform für das Kind zu finden</a:t>
            </a:r>
            <a:endParaRPr lang="de-DE" altLang="de-DE" dirty="0">
              <a:latin typeface="Arial" panose="020B0604020202020204" pitchFamily="34" charset="0"/>
            </a:endParaRPr>
          </a:p>
        </p:txBody>
      </p:sp>
      <p:sp>
        <p:nvSpPr>
          <p:cNvPr id="2048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ar" pitchFamily="2" charset="0"/>
              </a:defRPr>
            </a:lvl1pPr>
            <a:lvl2pPr marL="742950" indent="-285750">
              <a:defRPr>
                <a:solidFill>
                  <a:schemeClr val="tx1"/>
                </a:solidFill>
                <a:latin typeface="Saar" pitchFamily="2" charset="0"/>
              </a:defRPr>
            </a:lvl2pPr>
            <a:lvl3pPr marL="1143000" indent="-228600">
              <a:defRPr>
                <a:solidFill>
                  <a:schemeClr val="tx1"/>
                </a:solidFill>
                <a:latin typeface="Saar" pitchFamily="2" charset="0"/>
              </a:defRPr>
            </a:lvl3pPr>
            <a:lvl4pPr marL="1600200" indent="-228600">
              <a:defRPr>
                <a:solidFill>
                  <a:schemeClr val="tx1"/>
                </a:solidFill>
                <a:latin typeface="Saar" pitchFamily="2" charset="0"/>
              </a:defRPr>
            </a:lvl4pPr>
            <a:lvl5pPr marL="2057400" indent="-228600">
              <a:defRPr>
                <a:solidFill>
                  <a:schemeClr val="tx1"/>
                </a:solidFill>
                <a:latin typeface="Saar" pitchFamily="2" charset="0"/>
              </a:defRPr>
            </a:lvl5pPr>
            <a:lvl6pPr marL="2514600" indent="-228600" fontAlgn="base">
              <a:spcBef>
                <a:spcPct val="0"/>
              </a:spcBef>
              <a:spcAft>
                <a:spcPct val="0"/>
              </a:spcAft>
              <a:defRPr>
                <a:solidFill>
                  <a:schemeClr val="tx1"/>
                </a:solidFill>
                <a:latin typeface="Saar" pitchFamily="2" charset="0"/>
              </a:defRPr>
            </a:lvl6pPr>
            <a:lvl7pPr marL="2971800" indent="-228600" fontAlgn="base">
              <a:spcBef>
                <a:spcPct val="0"/>
              </a:spcBef>
              <a:spcAft>
                <a:spcPct val="0"/>
              </a:spcAft>
              <a:defRPr>
                <a:solidFill>
                  <a:schemeClr val="tx1"/>
                </a:solidFill>
                <a:latin typeface="Saar" pitchFamily="2" charset="0"/>
              </a:defRPr>
            </a:lvl7pPr>
            <a:lvl8pPr marL="3429000" indent="-228600" fontAlgn="base">
              <a:spcBef>
                <a:spcPct val="0"/>
              </a:spcBef>
              <a:spcAft>
                <a:spcPct val="0"/>
              </a:spcAft>
              <a:defRPr>
                <a:solidFill>
                  <a:schemeClr val="tx1"/>
                </a:solidFill>
                <a:latin typeface="Saar" pitchFamily="2" charset="0"/>
              </a:defRPr>
            </a:lvl8pPr>
            <a:lvl9pPr marL="3886200" indent="-228600" fontAlgn="base">
              <a:spcBef>
                <a:spcPct val="0"/>
              </a:spcBef>
              <a:spcAft>
                <a:spcPct val="0"/>
              </a:spcAft>
              <a:defRPr>
                <a:solidFill>
                  <a:schemeClr val="tx1"/>
                </a:solidFill>
                <a:latin typeface="Saar" pitchFamily="2" charset="0"/>
              </a:defRPr>
            </a:lvl9pPr>
          </a:lstStyle>
          <a:p>
            <a:pPr fontAlgn="base">
              <a:spcBef>
                <a:spcPct val="0"/>
              </a:spcBef>
              <a:spcAft>
                <a:spcPct val="0"/>
              </a:spcAft>
            </a:pPr>
            <a:fld id="{B4034C2A-4E54-4D68-89E5-1076F32B45B5}" type="slidenum">
              <a:rPr lang="de-DE" altLang="de-DE"/>
              <a:pPr fontAlgn="base">
                <a:spcBef>
                  <a:spcPct val="0"/>
                </a:spcBef>
                <a:spcAft>
                  <a:spcPct val="0"/>
                </a:spcAft>
              </a:pPr>
              <a:t>2</a:t>
            </a:fld>
            <a:endParaRPr lang="de-DE" altLang="de-DE"/>
          </a:p>
        </p:txBody>
      </p:sp>
    </p:spTree>
    <p:extLst>
      <p:ext uri="{BB962C8B-B14F-4D97-AF65-F5344CB8AC3E}">
        <p14:creationId xmlns:p14="http://schemas.microsoft.com/office/powerpoint/2010/main" val="429340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None/>
            </a:pPr>
            <a:r>
              <a:rPr lang="de-DE" altLang="de-DE" b="1" dirty="0">
                <a:latin typeface="Arial" panose="020B0604020202020204" pitchFamily="34" charset="0"/>
              </a:rPr>
              <a:t>Zweijährige Berufsfachschule </a:t>
            </a:r>
            <a:r>
              <a:rPr lang="de-DE" altLang="de-DE" dirty="0">
                <a:latin typeface="Arial" panose="020B0604020202020204" pitchFamily="34" charset="0"/>
              </a:rPr>
              <a:t>sind Gewerbeschule, Sozialpflegeschule</a:t>
            </a:r>
            <a:r>
              <a:rPr lang="de-DE" altLang="de-DE" baseline="0" dirty="0">
                <a:latin typeface="Arial" panose="020B0604020202020204" pitchFamily="34" charset="0"/>
              </a:rPr>
              <a:t> und Handelsschule.</a:t>
            </a:r>
          </a:p>
          <a:p>
            <a:pPr marL="0" indent="0">
              <a:lnSpc>
                <a:spcPct val="90000"/>
              </a:lnSpc>
              <a:buNone/>
            </a:pPr>
            <a:endParaRPr lang="de-DE" altLang="de-DE" dirty="0">
              <a:latin typeface="Arial" panose="020B0604020202020204" pitchFamily="34" charset="0"/>
            </a:endParaRPr>
          </a:p>
          <a:p>
            <a:pPr marL="0" indent="0">
              <a:lnSpc>
                <a:spcPct val="90000"/>
              </a:lnSpc>
              <a:buNone/>
            </a:pPr>
            <a:r>
              <a:rPr lang="de-DE" altLang="de-DE" dirty="0">
                <a:latin typeface="Arial" panose="020B0604020202020204" pitchFamily="34" charset="0"/>
              </a:rPr>
              <a:t>Zugangsvoraussetzung:</a:t>
            </a:r>
          </a:p>
          <a:p>
            <a:pPr marL="0" indent="0">
              <a:lnSpc>
                <a:spcPct val="90000"/>
              </a:lnSpc>
              <a:buNone/>
            </a:pPr>
            <a:endParaRPr lang="de-DE" altLang="de-DE" dirty="0">
              <a:latin typeface="Arial" panose="020B0604020202020204" pitchFamily="34" charset="0"/>
            </a:endParaRPr>
          </a:p>
          <a:p>
            <a:pPr marL="0" indent="0">
              <a:lnSpc>
                <a:spcPct val="90000"/>
              </a:lnSpc>
              <a:buNone/>
            </a:pPr>
            <a:r>
              <a:rPr lang="de-DE" altLang="de-DE" dirty="0">
                <a:latin typeface="Arial" panose="020B0604020202020204" pitchFamily="34" charset="0"/>
              </a:rPr>
              <a:t>Über</a:t>
            </a:r>
            <a:r>
              <a:rPr lang="de-DE" altLang="de-DE" baseline="0" dirty="0">
                <a:latin typeface="Arial" panose="020B0604020202020204" pitchFamily="34" charset="0"/>
              </a:rPr>
              <a:t> </a:t>
            </a:r>
            <a:r>
              <a:rPr lang="de-DE" altLang="de-DE" b="1" baseline="0" dirty="0">
                <a:latin typeface="Arial" panose="020B0604020202020204" pitchFamily="34" charset="0"/>
              </a:rPr>
              <a:t>Gemeinschaftsschule</a:t>
            </a:r>
            <a:r>
              <a:rPr lang="de-DE" altLang="de-DE" baseline="0" dirty="0">
                <a:latin typeface="Arial" panose="020B0604020202020204" pitchFamily="34" charset="0"/>
              </a:rPr>
              <a:t>:</a:t>
            </a:r>
          </a:p>
          <a:p>
            <a:pPr marL="177552" indent="-177552">
              <a:lnSpc>
                <a:spcPct val="90000"/>
              </a:lnSpc>
              <a:buFontTx/>
              <a:buChar char="-"/>
            </a:pPr>
            <a:r>
              <a:rPr lang="de-DE" altLang="de-DE" baseline="0" dirty="0">
                <a:latin typeface="Arial" panose="020B0604020202020204" pitchFamily="34" charset="0"/>
              </a:rPr>
              <a:t>Hauptschulabschluss mit bestimmtem Notenprofil </a:t>
            </a:r>
          </a:p>
          <a:p>
            <a:pPr marL="363101" lvl="1" indent="-177552">
              <a:lnSpc>
                <a:spcPct val="90000"/>
              </a:lnSpc>
              <a:buFontTx/>
              <a:buChar char="-"/>
            </a:pPr>
            <a:r>
              <a:rPr lang="de-DE" altLang="de-DE" baseline="0" dirty="0">
                <a:latin typeface="Arial" panose="020B0604020202020204" pitchFamily="34" charset="0"/>
              </a:rPr>
              <a:t>Notenprofil:</a:t>
            </a:r>
          </a:p>
          <a:p>
            <a:pPr marL="542251" lvl="2" indent="-177552">
              <a:lnSpc>
                <a:spcPct val="90000"/>
              </a:lnSpc>
              <a:buFontTx/>
              <a:buChar char="-"/>
            </a:pPr>
            <a:r>
              <a:rPr lang="de-DE" altLang="de-DE" baseline="0" dirty="0">
                <a:latin typeface="Arial" panose="020B0604020202020204" pitchFamily="34" charset="0"/>
              </a:rPr>
              <a:t>in den Fächern Deutsch, Mathematik, 1. Fremdsprache min. 07 Punkte im Durchschnitt bezogen auf das Grundkursniveau</a:t>
            </a:r>
          </a:p>
          <a:p>
            <a:pPr marL="719803" lvl="3" indent="-177552">
              <a:lnSpc>
                <a:spcPct val="90000"/>
              </a:lnSpc>
              <a:buFontTx/>
              <a:buChar char="-"/>
            </a:pPr>
            <a:r>
              <a:rPr lang="de-DE" altLang="de-DE" baseline="0" dirty="0">
                <a:latin typeface="Arial" panose="020B0604020202020204" pitchFamily="34" charset="0"/>
              </a:rPr>
              <a:t>keines dieser Fächer schlechter als 04 Punkte</a:t>
            </a:r>
          </a:p>
          <a:p>
            <a:pPr marL="542251" lvl="2" indent="-177552">
              <a:lnSpc>
                <a:spcPct val="90000"/>
              </a:lnSpc>
              <a:buFontTx/>
              <a:buChar char="-"/>
            </a:pPr>
            <a:r>
              <a:rPr lang="de-DE" altLang="de-DE" baseline="0" dirty="0">
                <a:latin typeface="Arial" panose="020B0604020202020204" pitchFamily="34" charset="0"/>
              </a:rPr>
              <a:t>Leistungen in Gesellschaftswissenschaften, den Wahlpflichtfächern (ohne vierstündige 2. Fremdsprache, wenn diese schlechter als 04 ist), Physik, Chemie, Biologie min. 07 Punkte im Durchschnitt</a:t>
            </a:r>
          </a:p>
          <a:p>
            <a:pPr marL="719803" lvl="3" indent="-177552">
              <a:lnSpc>
                <a:spcPct val="90000"/>
              </a:lnSpc>
              <a:buFontTx/>
              <a:buChar char="-"/>
            </a:pPr>
            <a:r>
              <a:rPr lang="de-DE" altLang="de-DE" baseline="0" dirty="0">
                <a:latin typeface="Arial" panose="020B0604020202020204" pitchFamily="34" charset="0"/>
              </a:rPr>
              <a:t>keines dieser Fächer 00 Punkte</a:t>
            </a:r>
          </a:p>
          <a:p>
            <a:pPr marL="719803" lvl="3" indent="-177552">
              <a:lnSpc>
                <a:spcPct val="90000"/>
              </a:lnSpc>
              <a:buFontTx/>
              <a:buChar char="-"/>
            </a:pPr>
            <a:r>
              <a:rPr lang="de-DE" altLang="de-DE" baseline="0" dirty="0">
                <a:latin typeface="Arial" panose="020B0604020202020204" pitchFamily="34" charset="0"/>
              </a:rPr>
              <a:t>max. eines dieser Fächer schlechter als 04 Punkte</a:t>
            </a:r>
          </a:p>
          <a:p>
            <a:pPr marL="177552" indent="-177552">
              <a:lnSpc>
                <a:spcPct val="90000"/>
              </a:lnSpc>
              <a:buFontTx/>
              <a:buChar char="-"/>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Über das </a:t>
            </a:r>
            <a:r>
              <a:rPr lang="de-DE" altLang="de-DE" b="1" baseline="0" dirty="0">
                <a:latin typeface="Arial" panose="020B0604020202020204" pitchFamily="34" charset="0"/>
              </a:rPr>
              <a:t>Gymnasium</a:t>
            </a:r>
            <a:r>
              <a:rPr lang="de-DE" altLang="de-DE" baseline="0" dirty="0">
                <a:latin typeface="Arial" panose="020B0604020202020204" pitchFamily="34" charset="0"/>
              </a:rPr>
              <a:t>:</a:t>
            </a:r>
          </a:p>
          <a:p>
            <a:pPr marL="177552" indent="-177552">
              <a:lnSpc>
                <a:spcPct val="90000"/>
              </a:lnSpc>
              <a:buFontTx/>
              <a:buChar char="-"/>
            </a:pPr>
            <a:r>
              <a:rPr lang="de-DE" altLang="de-DE" baseline="0" dirty="0">
                <a:solidFill>
                  <a:srgbClr val="FF0000"/>
                </a:solidFill>
                <a:latin typeface="Arial" panose="020B0604020202020204" pitchFamily="34" charset="0"/>
              </a:rPr>
              <a:t>Versetzung in die Einführungsphase</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Abschluss:</a:t>
            </a:r>
          </a:p>
          <a:p>
            <a:pPr marL="177552" indent="-177552">
              <a:lnSpc>
                <a:spcPct val="90000"/>
              </a:lnSpc>
              <a:buFontTx/>
              <a:buChar char="-"/>
            </a:pPr>
            <a:r>
              <a:rPr lang="de-DE" altLang="de-DE" baseline="0" dirty="0">
                <a:latin typeface="Arial" panose="020B0604020202020204" pitchFamily="34" charset="0"/>
              </a:rPr>
              <a:t>Abschluss der Berufsfachschule</a:t>
            </a:r>
          </a:p>
          <a:p>
            <a:pPr marL="177552" indent="-177552">
              <a:lnSpc>
                <a:spcPct val="90000"/>
              </a:lnSpc>
              <a:buFontTx/>
              <a:buChar char="-"/>
            </a:pPr>
            <a:r>
              <a:rPr lang="de-DE" altLang="de-DE" baseline="0" dirty="0">
                <a:latin typeface="Arial" panose="020B0604020202020204" pitchFamily="34" charset="0"/>
              </a:rPr>
              <a:t>Mittlerer Bildungsabschluss</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Nach dem Besuch einer Berufsfachschule besteht die Möglichkeit einer Berufsausbildung, des Besuchs einer Fachoberschule oder des Beruflichen Gymnasiums (bei bestimmtem Notenprofil).</a:t>
            </a:r>
          </a:p>
          <a:p>
            <a:pPr marL="542251" lvl="2" indent="-177552">
              <a:lnSpc>
                <a:spcPct val="90000"/>
              </a:lnSpc>
              <a:buFont typeface="Symbol" panose="05050102010706020507" pitchFamily="18" charset="2"/>
              <a:buChar char="-"/>
            </a:pPr>
            <a:r>
              <a:rPr lang="de-DE" altLang="de-DE" baseline="0" dirty="0">
                <a:latin typeface="Arial" panose="020B0604020202020204" pitchFamily="34" charset="0"/>
              </a:rPr>
              <a:t> Notenprofil für das </a:t>
            </a:r>
            <a:r>
              <a:rPr lang="de-DE" altLang="de-DE" b="1" baseline="0" dirty="0">
                <a:latin typeface="Arial" panose="020B0604020202020204" pitchFamily="34" charset="0"/>
              </a:rPr>
              <a:t>Berufliche Oberstufengymnasium</a:t>
            </a:r>
            <a:r>
              <a:rPr lang="de-DE" altLang="de-DE" baseline="0" dirty="0">
                <a:latin typeface="Arial" panose="020B0604020202020204" pitchFamily="34" charset="0"/>
              </a:rPr>
              <a:t>:</a:t>
            </a:r>
          </a:p>
          <a:p>
            <a:pPr marL="719803" lvl="3" indent="-177552">
              <a:lnSpc>
                <a:spcPct val="90000"/>
              </a:lnSpc>
              <a:buFont typeface="Symbol" panose="05050102010706020507" pitchFamily="18" charset="2"/>
              <a:buChar char="-"/>
            </a:pPr>
            <a:r>
              <a:rPr lang="de-DE" altLang="de-DE" baseline="0" dirty="0">
                <a:latin typeface="Arial" panose="020B0604020202020204" pitchFamily="34" charset="0"/>
              </a:rPr>
              <a:t>Durchschnittsnote in Deutsch, Mathematik, Fremdsprache, fachrichtungsbezogenes Fach min. 2,5</a:t>
            </a:r>
          </a:p>
          <a:p>
            <a:pPr marL="905351" lvl="4" indent="-177552">
              <a:lnSpc>
                <a:spcPct val="90000"/>
              </a:lnSpc>
              <a:buFont typeface="Symbol" panose="05050102010706020507" pitchFamily="18" charset="2"/>
              <a:buChar char="-"/>
            </a:pPr>
            <a:r>
              <a:rPr lang="de-DE" altLang="de-DE" baseline="0" dirty="0">
                <a:latin typeface="Arial" panose="020B0604020202020204" pitchFamily="34" charset="0"/>
              </a:rPr>
              <a:t>in keinem dieser Fächer Note schlechter als befriedigend</a:t>
            </a:r>
          </a:p>
          <a:p>
            <a:pPr marL="719803" lvl="3" indent="-177552">
              <a:lnSpc>
                <a:spcPct val="90000"/>
              </a:lnSpc>
              <a:buFont typeface="Symbol" panose="05050102010706020507" pitchFamily="18" charset="2"/>
              <a:buChar char="-"/>
            </a:pPr>
            <a:r>
              <a:rPr lang="de-DE" altLang="de-DE" baseline="0" dirty="0">
                <a:latin typeface="Arial" panose="020B0604020202020204" pitchFamily="34" charset="0"/>
              </a:rPr>
              <a:t>Durchschnittsnote in den übrigen Fächern min. 2,75</a:t>
            </a:r>
          </a:p>
          <a:p>
            <a:pPr marL="905351" lvl="4" indent="-177552">
              <a:lnSpc>
                <a:spcPct val="90000"/>
              </a:lnSpc>
              <a:buFont typeface="Symbol" panose="05050102010706020507" pitchFamily="18" charset="2"/>
              <a:buChar char="-"/>
            </a:pPr>
            <a:r>
              <a:rPr lang="de-DE" altLang="de-DE" baseline="0" dirty="0">
                <a:latin typeface="Arial" panose="020B0604020202020204" pitchFamily="34" charset="0"/>
              </a:rPr>
              <a:t>max. in einem dieser Fächer die Note mangelhaft</a:t>
            </a:r>
          </a:p>
          <a:p>
            <a:pPr marL="542250" lvl="3" indent="0">
              <a:lnSpc>
                <a:spcPct val="90000"/>
              </a:lnSpc>
              <a:buNone/>
            </a:pPr>
            <a:r>
              <a:rPr lang="de-DE" altLang="de-DE" baseline="0" dirty="0">
                <a:latin typeface="Arial" panose="020B0604020202020204" pitchFamily="34" charset="0"/>
              </a:rPr>
              <a:t>oder</a:t>
            </a:r>
          </a:p>
          <a:p>
            <a:pPr marL="719803" lvl="3" indent="-177552">
              <a:lnSpc>
                <a:spcPct val="90000"/>
              </a:lnSpc>
              <a:buFont typeface="Symbol" panose="05050102010706020507" pitchFamily="18" charset="2"/>
              <a:buChar char="-"/>
            </a:pPr>
            <a:r>
              <a:rPr lang="de-DE" altLang="de-DE" baseline="0" dirty="0">
                <a:latin typeface="Arial" panose="020B0604020202020204" pitchFamily="34" charset="0"/>
              </a:rPr>
              <a:t>Durchschnittsnote in Deutsch, Mathematik, Fremdsprache und fachrichtungsbezogenes Fach min. 2,0</a:t>
            </a:r>
          </a:p>
          <a:p>
            <a:pPr marL="905351" lvl="4" indent="-177552">
              <a:lnSpc>
                <a:spcPct val="90000"/>
              </a:lnSpc>
              <a:buFont typeface="Symbol" panose="05050102010706020507" pitchFamily="18" charset="2"/>
              <a:buChar char="-"/>
            </a:pPr>
            <a:r>
              <a:rPr lang="de-DE" altLang="de-DE" baseline="0" dirty="0">
                <a:latin typeface="Arial" panose="020B0604020202020204" pitchFamily="34" charset="0"/>
              </a:rPr>
              <a:t>max. in einem dieser Fächer die Note ausreichend</a:t>
            </a:r>
          </a:p>
          <a:p>
            <a:pPr marL="719803" lvl="3" indent="-177552">
              <a:lnSpc>
                <a:spcPct val="90000"/>
              </a:lnSpc>
              <a:buFont typeface="Symbol" panose="05050102010706020507" pitchFamily="18" charset="2"/>
              <a:buChar char="-"/>
            </a:pPr>
            <a:r>
              <a:rPr lang="de-DE" altLang="de-DE" baseline="0" dirty="0">
                <a:latin typeface="Arial" panose="020B0604020202020204" pitchFamily="34" charset="0"/>
              </a:rPr>
              <a:t>Durchschnittsnote in allen übrigen Fächern min. 2,75</a:t>
            </a:r>
          </a:p>
          <a:p>
            <a:pPr marL="905351" lvl="4" indent="-177552">
              <a:lnSpc>
                <a:spcPct val="90000"/>
              </a:lnSpc>
              <a:buFont typeface="Symbol" panose="05050102010706020507" pitchFamily="18" charset="2"/>
              <a:buChar char="-"/>
            </a:pPr>
            <a:r>
              <a:rPr lang="de-DE" altLang="de-DE" baseline="0" dirty="0">
                <a:latin typeface="Arial" panose="020B0604020202020204" pitchFamily="34" charset="0"/>
              </a:rPr>
              <a:t>max. in einem dieser Fächer die Note mangelhaft</a:t>
            </a:r>
          </a:p>
          <a:p>
            <a:pPr marL="905351" lvl="4" indent="-177552">
              <a:lnSpc>
                <a:spcPct val="90000"/>
              </a:lnSpc>
              <a:buFont typeface="Symbol" panose="05050102010706020507" pitchFamily="18" charset="2"/>
              <a:buChar char="-"/>
            </a:pPr>
            <a:endParaRPr lang="de-DE" altLang="de-DE" baseline="0" dirty="0">
              <a:latin typeface="Arial" panose="020B0604020202020204" pitchFamily="34" charset="0"/>
            </a:endParaRPr>
          </a:p>
          <a:p>
            <a:pPr marL="0" indent="0">
              <a:lnSpc>
                <a:spcPct val="90000"/>
              </a:lnSpc>
              <a:buNone/>
            </a:pPr>
            <a:r>
              <a:rPr lang="de-DE" altLang="de-DE" b="1" dirty="0">
                <a:latin typeface="Arial" panose="020B0604020202020204" pitchFamily="34" charset="0"/>
              </a:rPr>
              <a:t>Fachoberschulen</a:t>
            </a:r>
            <a:r>
              <a:rPr lang="de-DE" altLang="de-DE" dirty="0">
                <a:latin typeface="Arial" panose="020B0604020202020204" pitchFamily="34" charset="0"/>
              </a:rPr>
              <a:t> existieren in den Fachbereichen Wirtschaft, Design, Ernährung</a:t>
            </a:r>
            <a:r>
              <a:rPr lang="de-DE" altLang="de-DE" baseline="0" dirty="0">
                <a:latin typeface="Arial" panose="020B0604020202020204" pitchFamily="34" charset="0"/>
              </a:rPr>
              <a:t> und Hauswirtschaft, Gesundheit und Soziales und Ingenieurwesen.</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Zugangsvoraussetzungen:</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Über die </a:t>
            </a:r>
            <a:r>
              <a:rPr lang="de-DE" altLang="de-DE" b="1" baseline="0" dirty="0">
                <a:latin typeface="Arial" panose="020B0604020202020204" pitchFamily="34" charset="0"/>
              </a:rPr>
              <a:t>Gemeinschaftsschule</a:t>
            </a:r>
            <a:r>
              <a:rPr lang="de-DE" altLang="de-DE" baseline="0" dirty="0">
                <a:latin typeface="Arial" panose="020B0604020202020204" pitchFamily="34" charset="0"/>
              </a:rPr>
              <a:t>:</a:t>
            </a:r>
          </a:p>
          <a:p>
            <a:pPr marL="177552" indent="-177552">
              <a:lnSpc>
                <a:spcPct val="90000"/>
              </a:lnSpc>
              <a:buFontTx/>
              <a:buChar char="-"/>
            </a:pPr>
            <a:r>
              <a:rPr lang="de-DE" altLang="de-DE" dirty="0">
                <a:latin typeface="Arial" panose="020B0604020202020204" pitchFamily="34" charset="0"/>
              </a:rPr>
              <a:t>Mittlerer Bildungsabschluss</a:t>
            </a:r>
          </a:p>
          <a:p>
            <a:pPr marL="0" indent="0">
              <a:lnSpc>
                <a:spcPct val="90000"/>
              </a:lnSpc>
              <a:buNone/>
            </a:pPr>
            <a:endParaRPr lang="de-DE" altLang="de-DE" dirty="0">
              <a:latin typeface="Arial" panose="020B0604020202020204" pitchFamily="34" charset="0"/>
            </a:endParaRPr>
          </a:p>
          <a:p>
            <a:pPr marL="0" indent="0">
              <a:lnSpc>
                <a:spcPct val="90000"/>
              </a:lnSpc>
              <a:buNone/>
            </a:pPr>
            <a:r>
              <a:rPr lang="de-DE" altLang="de-DE" dirty="0">
                <a:latin typeface="Arial" panose="020B0604020202020204" pitchFamily="34" charset="0"/>
              </a:rPr>
              <a:t>Über das</a:t>
            </a:r>
            <a:r>
              <a:rPr lang="de-DE" altLang="de-DE" b="1" dirty="0">
                <a:latin typeface="Arial" panose="020B0604020202020204" pitchFamily="34" charset="0"/>
              </a:rPr>
              <a:t> Gymnasium</a:t>
            </a:r>
            <a:r>
              <a:rPr lang="de-DE" altLang="de-DE" dirty="0">
                <a:latin typeface="Arial" panose="020B0604020202020204" pitchFamily="34" charset="0"/>
              </a:rPr>
              <a:t>:</a:t>
            </a:r>
          </a:p>
          <a:p>
            <a:pPr marL="177552" indent="-177552">
              <a:lnSpc>
                <a:spcPct val="90000"/>
              </a:lnSpc>
              <a:buFontTx/>
              <a:buChar char="-"/>
            </a:pPr>
            <a:r>
              <a:rPr lang="de-DE" altLang="de-DE" dirty="0">
                <a:solidFill>
                  <a:srgbClr val="FF0000"/>
                </a:solidFill>
                <a:latin typeface="Arial" panose="020B0604020202020204" pitchFamily="34" charset="0"/>
              </a:rPr>
              <a:t>Versetzung in </a:t>
            </a:r>
            <a:r>
              <a:rPr lang="de-DE" altLang="de-DE" baseline="0" dirty="0">
                <a:solidFill>
                  <a:srgbClr val="FF0000"/>
                </a:solidFill>
                <a:latin typeface="Arial" panose="020B0604020202020204" pitchFamily="34" charset="0"/>
              </a:rPr>
              <a:t>die Einführungsphase</a:t>
            </a:r>
            <a:endParaRPr lang="de-DE" altLang="de-DE" dirty="0">
              <a:solidFill>
                <a:srgbClr val="FF0000"/>
              </a:solidFill>
              <a:latin typeface="Arial" panose="020B0604020202020204" pitchFamily="34" charset="0"/>
            </a:endParaRPr>
          </a:p>
          <a:p>
            <a:pPr marL="0" indent="0">
              <a:lnSpc>
                <a:spcPct val="90000"/>
              </a:lnSpc>
              <a:buNone/>
            </a:pPr>
            <a:endParaRPr lang="de-DE" altLang="de-DE" dirty="0">
              <a:latin typeface="Arial" panose="020B0604020202020204" pitchFamily="34" charset="0"/>
            </a:endParaRPr>
          </a:p>
          <a:p>
            <a:pPr marL="0" indent="0">
              <a:lnSpc>
                <a:spcPct val="90000"/>
              </a:lnSpc>
              <a:buNone/>
            </a:pPr>
            <a:r>
              <a:rPr lang="de-DE" altLang="de-DE" dirty="0">
                <a:latin typeface="Arial" panose="020B0604020202020204" pitchFamily="34" charset="0"/>
              </a:rPr>
              <a:t>Abschluss:</a:t>
            </a:r>
          </a:p>
          <a:p>
            <a:pPr marL="177552" indent="-177552">
              <a:lnSpc>
                <a:spcPct val="90000"/>
              </a:lnSpc>
              <a:buFontTx/>
              <a:buChar char="-"/>
            </a:pPr>
            <a:r>
              <a:rPr lang="de-DE" altLang="de-DE" baseline="0" dirty="0">
                <a:latin typeface="Arial" panose="020B0604020202020204" pitchFamily="34" charset="0"/>
              </a:rPr>
              <a:t>Fachhochschulreife</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Nach Abschluss der Fachoberschule besteht die Möglichkeit der Berufsausbildung, des Besuchs eines Beruflichen Oberstufengymnasiums oder einer Höheren Berufsfachschule (für Automatisierungstechnik, für Fremdsprachen in Wirtschaft und Verwaltung, für das Hotel-, Gaststätten- und Fremdenverkehrsgewerbe, für Wirtschaftsinformatik) sowie des Studiums an einer Fachhochschule.</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Abschluss berechtigt zur Aufnahme eines beliebigen Studiums an einer Fachhochschule und nicht nur in der Fachrichtung der besuchten Fachoberschule.</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dirty="0">
                <a:latin typeface="Arial" panose="020B0604020202020204" pitchFamily="34" charset="0"/>
              </a:rPr>
              <a:t>Berufliche</a:t>
            </a:r>
            <a:r>
              <a:rPr lang="de-DE" altLang="de-DE" baseline="0" dirty="0">
                <a:latin typeface="Arial" panose="020B0604020202020204" pitchFamily="34" charset="0"/>
              </a:rPr>
              <a:t> Oberstufengymnasien existieren in den Fachrichtungen Gesundheit und Soziales, Technik und Wirtschaft.</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Zugangsvoraussetzungen:</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Über die </a:t>
            </a:r>
            <a:r>
              <a:rPr lang="de-DE" altLang="de-DE" b="1" baseline="0" dirty="0">
                <a:latin typeface="Arial" panose="020B0604020202020204" pitchFamily="34" charset="0"/>
              </a:rPr>
              <a:t>Gemeinschaftsschule</a:t>
            </a:r>
            <a:r>
              <a:rPr lang="de-DE" altLang="de-DE" baseline="0" dirty="0">
                <a:latin typeface="Arial" panose="020B0604020202020204" pitchFamily="34" charset="0"/>
              </a:rPr>
              <a:t>:</a:t>
            </a:r>
          </a:p>
          <a:p>
            <a:pPr marL="177552" indent="-177552">
              <a:lnSpc>
                <a:spcPct val="90000"/>
              </a:lnSpc>
              <a:buFontTx/>
              <a:buChar char="-"/>
            </a:pPr>
            <a:r>
              <a:rPr lang="de-DE" altLang="de-DE" dirty="0">
                <a:latin typeface="Arial" panose="020B0604020202020204" pitchFamily="34" charset="0"/>
              </a:rPr>
              <a:t>Mittlerer Bildungsabschluss mit bestimmtem Notenprofil</a:t>
            </a:r>
          </a:p>
          <a:p>
            <a:pPr marL="363101" lvl="1" indent="-177552">
              <a:lnSpc>
                <a:spcPct val="90000"/>
              </a:lnSpc>
              <a:buFontTx/>
              <a:buChar char="-"/>
            </a:pPr>
            <a:r>
              <a:rPr lang="de-DE" altLang="de-DE" dirty="0">
                <a:latin typeface="Arial" panose="020B0604020202020204" pitchFamily="34" charset="0"/>
              </a:rPr>
              <a:t>Notenprofil:</a:t>
            </a:r>
          </a:p>
          <a:p>
            <a:pPr marL="542251" lvl="2" indent="-177552">
              <a:lnSpc>
                <a:spcPct val="90000"/>
              </a:lnSpc>
              <a:buFontTx/>
              <a:buChar char="-"/>
            </a:pPr>
            <a:r>
              <a:rPr lang="de-DE" altLang="de-DE" dirty="0">
                <a:latin typeface="Arial" panose="020B0604020202020204" pitchFamily="34" charset="0"/>
              </a:rPr>
              <a:t>Teilnahme von min. 3 Aufbaukursen der Fächergruppe III</a:t>
            </a:r>
            <a:endParaRPr lang="de-DE" altLang="de-DE" baseline="0" dirty="0">
              <a:latin typeface="Arial" panose="020B0604020202020204" pitchFamily="34" charset="0"/>
            </a:endParaRPr>
          </a:p>
          <a:p>
            <a:pPr marL="542251" lvl="2" indent="-177552">
              <a:lnSpc>
                <a:spcPct val="90000"/>
              </a:lnSpc>
              <a:buFontTx/>
              <a:buChar char="-"/>
            </a:pPr>
            <a:r>
              <a:rPr lang="de-DE" altLang="de-DE" baseline="0" dirty="0">
                <a:latin typeface="Arial" panose="020B0604020202020204" pitchFamily="34" charset="0"/>
              </a:rPr>
              <a:t>Noten in jedem Aufbaukursen min. 04 Punkte</a:t>
            </a:r>
          </a:p>
          <a:p>
            <a:pPr marL="542251" lvl="2" indent="-177552">
              <a:lnSpc>
                <a:spcPct val="90000"/>
              </a:lnSpc>
              <a:buFontTx/>
              <a:buChar char="-"/>
            </a:pPr>
            <a:r>
              <a:rPr lang="de-DE" altLang="de-DE" baseline="0" dirty="0">
                <a:latin typeface="Arial" panose="020B0604020202020204" pitchFamily="34" charset="0"/>
              </a:rPr>
              <a:t>im verbleibenden Fach der Fächergruppe III (auf Erweiterungsniveau) und in den Fächern der Fächergruppe IV Durchschnittspunktzahl min. 07</a:t>
            </a:r>
          </a:p>
          <a:p>
            <a:pPr marL="719803" lvl="3" indent="-177552">
              <a:lnSpc>
                <a:spcPct val="90000"/>
              </a:lnSpc>
              <a:buFontTx/>
              <a:buChar char="-"/>
            </a:pPr>
            <a:r>
              <a:rPr lang="de-DE" altLang="de-DE" baseline="0" dirty="0">
                <a:latin typeface="Arial" panose="020B0604020202020204" pitchFamily="34" charset="0"/>
              </a:rPr>
              <a:t>max. eines dieser Fächer weniger als 04 Punkte</a:t>
            </a:r>
          </a:p>
          <a:p>
            <a:pPr marL="719803" lvl="3" indent="-177552">
              <a:lnSpc>
                <a:spcPct val="90000"/>
              </a:lnSpc>
              <a:buFontTx/>
              <a:buChar char="-"/>
            </a:pPr>
            <a:r>
              <a:rPr lang="de-DE" altLang="de-DE" baseline="0" dirty="0">
                <a:latin typeface="Arial" panose="020B0604020202020204" pitchFamily="34" charset="0"/>
              </a:rPr>
              <a:t>keines dieser Fächer 00 Punkte</a:t>
            </a:r>
          </a:p>
          <a:p>
            <a:pPr marL="185549" lvl="1"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Über das </a:t>
            </a:r>
            <a:r>
              <a:rPr lang="de-DE" altLang="de-DE" b="1" baseline="0" dirty="0">
                <a:latin typeface="Arial" panose="020B0604020202020204" pitchFamily="34" charset="0"/>
              </a:rPr>
              <a:t>Gymnasium</a:t>
            </a:r>
            <a:r>
              <a:rPr lang="de-DE" altLang="de-DE" baseline="0" dirty="0">
                <a:latin typeface="Arial" panose="020B0604020202020204" pitchFamily="34" charset="0"/>
              </a:rPr>
              <a:t>:</a:t>
            </a:r>
          </a:p>
          <a:p>
            <a:pPr marL="172752" indent="-172752">
              <a:lnSpc>
                <a:spcPct val="90000"/>
              </a:lnSpc>
              <a:buFontTx/>
              <a:buChar char="-"/>
            </a:pPr>
            <a:r>
              <a:rPr lang="de-DE" altLang="de-DE" baseline="0" dirty="0">
                <a:solidFill>
                  <a:srgbClr val="FF0000"/>
                </a:solidFill>
                <a:latin typeface="Arial" panose="020B0604020202020204" pitchFamily="34" charset="0"/>
              </a:rPr>
              <a:t>Versetzung in die Einführungsphase</a:t>
            </a:r>
          </a:p>
          <a:p>
            <a:pPr marL="172752" indent="-172752">
              <a:lnSpc>
                <a:spcPct val="90000"/>
              </a:lnSpc>
              <a:buFontTx/>
              <a:buChar char="-"/>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Abschluss:</a:t>
            </a:r>
          </a:p>
          <a:p>
            <a:pPr marL="172752" indent="-172752">
              <a:lnSpc>
                <a:spcPct val="90000"/>
              </a:lnSpc>
              <a:buFontTx/>
              <a:buChar char="-"/>
            </a:pPr>
            <a:r>
              <a:rPr lang="de-DE" altLang="de-DE" baseline="0" dirty="0">
                <a:latin typeface="Arial" panose="020B0604020202020204" pitchFamily="34" charset="0"/>
              </a:rPr>
              <a:t>Allgemeine Hochschulreife (Abitur)</a:t>
            </a:r>
          </a:p>
          <a:p>
            <a:pPr marL="185549" lvl="1"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Nach erfolgreichem Abschluss an einem Beruflichen Oberstufengymnasium besteht die Möglichkeit einer Berufsausbildung, des Besuchs einer Höheren Berufsfachschule (für Automatisierungstechnik, für Fremdsprachen in Wirtschaft und Verwaltung, für das Hotel-, Gaststätten- und Fremdenverkehrsgewerbe, für Wirtschaftsinformatik) sowie des Studiums an einer Fachhochschule oder Universität.</a:t>
            </a:r>
          </a:p>
          <a:p>
            <a:pPr marL="185549" lvl="1"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Abschluss berechtigt zur Aufnahme eines beliebigen Studiums und nicht nur in der Fachrichtung des besuchten Beruflichen Oberstufengymnasiums.</a:t>
            </a:r>
          </a:p>
          <a:p>
            <a:pPr marL="0" indent="0">
              <a:lnSpc>
                <a:spcPct val="90000"/>
              </a:lnSpc>
              <a:buNone/>
            </a:pPr>
            <a:endParaRPr lang="de-DE" altLang="de-DE" baseline="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22</a:t>
            </a:fld>
            <a:endParaRPr lang="de-DE" dirty="0"/>
          </a:p>
        </p:txBody>
      </p:sp>
    </p:spTree>
    <p:extLst>
      <p:ext uri="{BB962C8B-B14F-4D97-AF65-F5344CB8AC3E}">
        <p14:creationId xmlns:p14="http://schemas.microsoft.com/office/powerpoint/2010/main" val="786598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Text der Folie</a:t>
            </a:r>
          </a:p>
        </p:txBody>
      </p:sp>
      <p:sp>
        <p:nvSpPr>
          <p:cNvPr id="4" name="Foliennummernplatzhalter 3"/>
          <p:cNvSpPr>
            <a:spLocks noGrp="1"/>
          </p:cNvSpPr>
          <p:nvPr>
            <p:ph type="sldNum" sz="quarter" idx="10"/>
          </p:nvPr>
        </p:nvSpPr>
        <p:spPr/>
        <p:txBody>
          <a:bodyPr/>
          <a:lstStyle/>
          <a:p>
            <a:fld id="{97C3CEC3-BA94-4CCC-9A7E-BE39DA97434D}" type="slidenum">
              <a:rPr lang="de-DE" smtClean="0"/>
              <a:t>24</a:t>
            </a:fld>
            <a:endParaRPr lang="de-DE" dirty="0"/>
          </a:p>
        </p:txBody>
      </p:sp>
    </p:spTree>
    <p:extLst>
      <p:ext uri="{BB962C8B-B14F-4D97-AF65-F5344CB8AC3E}">
        <p14:creationId xmlns:p14="http://schemas.microsoft.com/office/powerpoint/2010/main" val="424313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xfrm>
            <a:off x="662533" y="4819327"/>
            <a:ext cx="5400600" cy="448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Halbjahreszeugnis – Beratungsgespräch</a:t>
            </a:r>
          </a:p>
          <a:p>
            <a:endParaRPr lang="de-DE" altLang="de-DE" dirty="0">
              <a:latin typeface="Arial" panose="020B0604020202020204" pitchFamily="34" charset="0"/>
            </a:endParaRPr>
          </a:p>
          <a:p>
            <a:pPr marL="0" indent="0" algn="just">
              <a:buNone/>
            </a:pPr>
            <a:r>
              <a:rPr lang="de-DE" altLang="de-DE" dirty="0">
                <a:latin typeface="Arial" panose="020B0604020202020204" pitchFamily="34" charset="0"/>
              </a:rPr>
              <a:t>Die Zeugnis- und Versetzungsordnung für die Grundschule stärkt das Wahlrecht der Erziehungsberechtigten. Die Rechtsverbindlichkeit der Empfehlung und damit auch das Übergangsverfahren sind entfallen. </a:t>
            </a:r>
          </a:p>
          <a:p>
            <a:pPr algn="just">
              <a:buFont typeface="Wingdings" panose="05000000000000000000" pitchFamily="2" charset="2"/>
              <a:buNone/>
            </a:pPr>
            <a:endParaRPr lang="de-DE" altLang="de-DE" dirty="0">
              <a:latin typeface="Arial" panose="020B0604020202020204" pitchFamily="34" charset="0"/>
              <a:sym typeface="Wingdings" panose="05000000000000000000" pitchFamily="2" charset="2"/>
            </a:endParaRPr>
          </a:p>
          <a:p>
            <a:pPr marL="0" indent="0" algn="just">
              <a:buFont typeface="Wingdings" panose="05000000000000000000" pitchFamily="2" charset="2"/>
              <a:buNone/>
            </a:pPr>
            <a:r>
              <a:rPr lang="de-DE" altLang="de-DE" dirty="0">
                <a:latin typeface="Arial" panose="020B0604020202020204" pitchFamily="34" charset="0"/>
                <a:sym typeface="Wingdings" panose="05000000000000000000" pitchFamily="2" charset="2"/>
              </a:rPr>
              <a:t>Damit kommt den Beratungsgesprächen durch die Grundschullehrkräfte eine wichtige</a:t>
            </a:r>
            <a:r>
              <a:rPr lang="de-DE" altLang="de-DE" baseline="0" dirty="0">
                <a:latin typeface="Arial" panose="020B0604020202020204" pitchFamily="34" charset="0"/>
                <a:sym typeface="Wingdings" panose="05000000000000000000" pitchFamily="2" charset="2"/>
              </a:rPr>
              <a:t> </a:t>
            </a:r>
            <a:r>
              <a:rPr lang="de-DE" altLang="de-DE" dirty="0">
                <a:latin typeface="Arial" panose="020B0604020202020204" pitchFamily="34" charset="0"/>
                <a:sym typeface="Wingdings" panose="05000000000000000000" pitchFamily="2" charset="2"/>
              </a:rPr>
              <a:t>Bedeutung zu.</a:t>
            </a:r>
          </a:p>
          <a:p>
            <a:pPr algn="just">
              <a:buNone/>
              <a:tabLst>
                <a:tab pos="268726" algn="l"/>
              </a:tabLst>
            </a:pPr>
            <a:endParaRPr lang="de-DE" altLang="de-DE" dirty="0">
              <a:latin typeface="Arial" panose="020B0604020202020204" pitchFamily="34" charset="0"/>
              <a:sym typeface="Wingdings" panose="05000000000000000000" pitchFamily="2" charset="2"/>
            </a:endParaRPr>
          </a:p>
          <a:p>
            <a:pPr marL="0" indent="0">
              <a:buNone/>
            </a:pPr>
            <a:r>
              <a:rPr lang="de-DE" altLang="de-DE" b="1" dirty="0">
                <a:latin typeface="Arial" panose="020B0604020202020204" pitchFamily="34" charset="0"/>
              </a:rPr>
              <a:t>Hinweis: </a:t>
            </a:r>
            <a:br>
              <a:rPr lang="de-DE" altLang="de-DE" b="1" dirty="0">
                <a:latin typeface="Arial" panose="020B0604020202020204" pitchFamily="34" charset="0"/>
              </a:rPr>
            </a:br>
            <a:r>
              <a:rPr lang="de-DE" altLang="de-DE" b="1" dirty="0">
                <a:latin typeface="Arial" panose="020B0604020202020204" pitchFamily="34" charset="0"/>
              </a:rPr>
              <a:t>Der Anmeldezeitraum an privaten Schulen und der Europäischen Schule liegt </a:t>
            </a:r>
            <a:r>
              <a:rPr lang="de-DE" altLang="de-DE" b="1" u="sng" dirty="0">
                <a:latin typeface="Arial" panose="020B0604020202020204" pitchFamily="34" charset="0"/>
              </a:rPr>
              <a:t>vor </a:t>
            </a:r>
            <a:r>
              <a:rPr lang="de-DE" altLang="de-DE" b="1" dirty="0">
                <a:latin typeface="Arial" panose="020B0604020202020204" pitchFamily="34" charset="0"/>
              </a:rPr>
              <a:t>dem o. g. Termin!</a:t>
            </a:r>
          </a:p>
        </p:txBody>
      </p:sp>
      <p:sp>
        <p:nvSpPr>
          <p:cNvPr id="2" name="Foliennummernplatzhalter 1"/>
          <p:cNvSpPr>
            <a:spLocks noGrp="1"/>
          </p:cNvSpPr>
          <p:nvPr>
            <p:ph type="sldNum" sz="quarter" idx="10"/>
          </p:nvPr>
        </p:nvSpPr>
        <p:spPr/>
        <p:txBody>
          <a:bodyPr/>
          <a:lstStyle/>
          <a:p>
            <a:fld id="{97C3CEC3-BA94-4CCC-9A7E-BE39DA97434D}" type="slidenum">
              <a:rPr lang="de-DE" smtClean="0"/>
              <a:t>25</a:t>
            </a:fld>
            <a:endParaRPr lang="de-DE" dirty="0"/>
          </a:p>
        </p:txBody>
      </p:sp>
    </p:spTree>
    <p:extLst>
      <p:ext uri="{BB962C8B-B14F-4D97-AF65-F5344CB8AC3E}">
        <p14:creationId xmlns:p14="http://schemas.microsoft.com/office/powerpoint/2010/main" val="208223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xfrm>
            <a:off x="662533" y="4819327"/>
            <a:ext cx="5400600" cy="448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Anmeldung</a:t>
            </a:r>
          </a:p>
          <a:p>
            <a:endParaRPr lang="de-DE" altLang="de-DE" dirty="0">
              <a:latin typeface="Arial" panose="020B0604020202020204" pitchFamily="34" charset="0"/>
            </a:endParaRPr>
          </a:p>
          <a:p>
            <a:pPr algn="just"/>
            <a:r>
              <a:rPr lang="de-DE" altLang="de-DE" b="1" dirty="0">
                <a:latin typeface="Arial" panose="020B0604020202020204" pitchFamily="34" charset="0"/>
              </a:rPr>
              <a:t>Jedes Kind muss angemeldet werden!</a:t>
            </a:r>
          </a:p>
          <a:p>
            <a:pPr algn="just"/>
            <a:r>
              <a:rPr lang="de-DE" altLang="de-DE" dirty="0">
                <a:latin typeface="Arial" panose="020B0604020202020204" pitchFamily="34" charset="0"/>
              </a:rPr>
              <a:t>An keiner Schulform erfolgt die Anmeldung automatisch.</a:t>
            </a:r>
          </a:p>
          <a:p>
            <a:pPr algn="just"/>
            <a:r>
              <a:rPr lang="de-DE" altLang="de-DE" dirty="0">
                <a:latin typeface="Arial" panose="020B0604020202020204" pitchFamily="34" charset="0"/>
              </a:rPr>
              <a:t>Erziehungsberechtigte müssen im Anmeldezeitraum ihr Kind mit dem Originalzeugnis an der weiterführenden Schule anmelden.</a:t>
            </a:r>
          </a:p>
          <a:p>
            <a:pPr algn="just"/>
            <a:r>
              <a:rPr lang="de-DE" altLang="de-DE" dirty="0">
                <a:latin typeface="Arial" panose="020B0604020202020204" pitchFamily="34" charset="0"/>
              </a:rPr>
              <a:t>Mehrfachanmeldungen sind nicht möglich.</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Der Einzugsbereich der Gemeinschaftsschulen ist die jeweilige Sitzgemeinde. </a:t>
            </a:r>
          </a:p>
          <a:p>
            <a:pPr marL="0" indent="0" algn="just">
              <a:buNone/>
            </a:pPr>
            <a:r>
              <a:rPr lang="de-DE" altLang="de-DE" u="sng" dirty="0">
                <a:latin typeface="Arial" panose="020B0604020202020204" pitchFamily="34" charset="0"/>
              </a:rPr>
              <a:t>Beispiel</a:t>
            </a:r>
            <a:r>
              <a:rPr lang="de-DE" altLang="de-DE" dirty="0">
                <a:latin typeface="Arial" panose="020B0604020202020204" pitchFamily="34" charset="0"/>
              </a:rPr>
              <a:t>: </a:t>
            </a:r>
          </a:p>
          <a:p>
            <a:pPr marL="182350" indent="0" algn="just">
              <a:buNone/>
            </a:pPr>
            <a:r>
              <a:rPr lang="de-DE" altLang="de-DE" dirty="0">
                <a:latin typeface="Arial" panose="020B0604020202020204" pitchFamily="34" charset="0"/>
              </a:rPr>
              <a:t>Für die Landeshauptstadt Saarbrücken bedeutet dies, dass alle Schülerinnen und Schüler, die ihren Wohnsitz in einem der Saarbrücker Stadtteile haben, - gemäß § 4(2) der Aufnahmeverordnung – grundsätzlich vorrangig gegenüber Schülerinnen und Schülern, die außerhalb der Landeshauptstadt wohnen, in </a:t>
            </a:r>
            <a:r>
              <a:rPr lang="de-DE" altLang="de-DE" u="sng" dirty="0">
                <a:latin typeface="Arial" panose="020B0604020202020204" pitchFamily="34" charset="0"/>
              </a:rPr>
              <a:t>jeder</a:t>
            </a:r>
            <a:r>
              <a:rPr lang="de-DE" altLang="de-DE" dirty="0">
                <a:latin typeface="Arial" panose="020B0604020202020204" pitchFamily="34" charset="0"/>
              </a:rPr>
              <a:t> der Gemeinschaftsschulen im </a:t>
            </a:r>
            <a:r>
              <a:rPr lang="de-DE" altLang="de-DE" u="sng" dirty="0">
                <a:latin typeface="Arial" panose="020B0604020202020204" pitchFamily="34" charset="0"/>
              </a:rPr>
              <a:t>gesamten Gebiet</a:t>
            </a:r>
            <a:r>
              <a:rPr lang="de-DE" altLang="de-DE" dirty="0">
                <a:latin typeface="Arial" panose="020B0604020202020204" pitchFamily="34" charset="0"/>
              </a:rPr>
              <a:t> der Landeshauptstadt Saarbrücken aufgenommen werden.</a:t>
            </a:r>
          </a:p>
        </p:txBody>
      </p:sp>
      <p:sp>
        <p:nvSpPr>
          <p:cNvPr id="2" name="Foliennummernplatzhalter 1"/>
          <p:cNvSpPr>
            <a:spLocks noGrp="1"/>
          </p:cNvSpPr>
          <p:nvPr>
            <p:ph type="sldNum" sz="quarter" idx="10"/>
          </p:nvPr>
        </p:nvSpPr>
        <p:spPr/>
        <p:txBody>
          <a:bodyPr/>
          <a:lstStyle/>
          <a:p>
            <a:fld id="{97C3CEC3-BA94-4CCC-9A7E-BE39DA97434D}" type="slidenum">
              <a:rPr lang="de-DE" smtClean="0"/>
              <a:t>26</a:t>
            </a:fld>
            <a:endParaRPr lang="de-DE" dirty="0"/>
          </a:p>
        </p:txBody>
      </p:sp>
    </p:spTree>
    <p:extLst>
      <p:ext uri="{BB962C8B-B14F-4D97-AF65-F5344CB8AC3E}">
        <p14:creationId xmlns:p14="http://schemas.microsoft.com/office/powerpoint/2010/main" val="3827010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Schlussbemerkungen</a:t>
            </a:r>
            <a:endParaRPr lang="de-DE" altLang="de-DE" sz="1400" b="1" dirty="0">
              <a:latin typeface="Arial" panose="020B0604020202020204" pitchFamily="34" charset="0"/>
            </a:endParaRPr>
          </a:p>
          <a:p>
            <a:pPr marL="0" indent="0">
              <a:buNone/>
            </a:pPr>
            <a:endParaRPr lang="de-DE" altLang="de-DE" sz="1400" b="1" dirty="0">
              <a:latin typeface="Arial" panose="020B0604020202020204" pitchFamily="34" charset="0"/>
            </a:endParaRPr>
          </a:p>
          <a:p>
            <a:pPr marL="0" indent="0">
              <a:buNone/>
            </a:pPr>
            <a:r>
              <a:rPr lang="de-DE" altLang="de-DE" sz="1400" dirty="0">
                <a:latin typeface="Arial" panose="020B0604020202020204" pitchFamily="34" charset="0"/>
              </a:rPr>
              <a:t>TEXT der FOLIE</a:t>
            </a:r>
          </a:p>
          <a:p>
            <a:pPr marL="0" indent="0">
              <a:buNone/>
            </a:pPr>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Die</a:t>
            </a:r>
            <a:r>
              <a:rPr lang="de-DE" altLang="de-DE" sz="1400" baseline="0" dirty="0">
                <a:latin typeface="Arial" panose="020B0604020202020204" pitchFamily="34" charset="0"/>
              </a:rPr>
              <a:t> Broschüre befindet sich aktuell in Überarbeitung</a:t>
            </a:r>
            <a:r>
              <a:rPr lang="de-DE" altLang="de-DE" sz="1400" baseline="0">
                <a:latin typeface="Arial" panose="020B0604020202020204" pitchFamily="34" charset="0"/>
              </a:rPr>
              <a:t>. </a:t>
            </a:r>
          </a:p>
          <a:p>
            <a:pPr marL="0" indent="0">
              <a:buNone/>
            </a:pPr>
            <a:r>
              <a:rPr lang="de-DE" altLang="de-DE" sz="1400" baseline="0" dirty="0">
                <a:latin typeface="Arial" panose="020B0604020202020204" pitchFamily="34" charset="0"/>
              </a:rPr>
              <a:t>Sobald sie fertig ist, wird der Link allen Schulleiter*innen zur Verfügung gestellt, die diesen an die Erziehungsberechtigten weiterleiten. </a:t>
            </a:r>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27</a:t>
            </a:fld>
            <a:endParaRPr lang="de-DE" dirty="0"/>
          </a:p>
        </p:txBody>
      </p:sp>
    </p:spTree>
    <p:extLst>
      <p:ext uri="{BB962C8B-B14F-4D97-AF65-F5344CB8AC3E}">
        <p14:creationId xmlns:p14="http://schemas.microsoft.com/office/powerpoint/2010/main" val="3588591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Schlussfolie</a:t>
            </a:r>
          </a:p>
        </p:txBody>
      </p:sp>
      <p:sp>
        <p:nvSpPr>
          <p:cNvPr id="2" name="Foliennummernplatzhalter 1"/>
          <p:cNvSpPr>
            <a:spLocks noGrp="1"/>
          </p:cNvSpPr>
          <p:nvPr>
            <p:ph type="sldNum" sz="quarter" idx="10"/>
          </p:nvPr>
        </p:nvSpPr>
        <p:spPr/>
        <p:txBody>
          <a:bodyPr/>
          <a:lstStyle/>
          <a:p>
            <a:fld id="{97C3CEC3-BA94-4CCC-9A7E-BE39DA97434D}" type="slidenum">
              <a:rPr lang="de-DE" smtClean="0"/>
              <a:t>28</a:t>
            </a:fld>
            <a:endParaRPr lang="de-DE" dirty="0"/>
          </a:p>
        </p:txBody>
      </p:sp>
    </p:spTree>
    <p:extLst>
      <p:ext uri="{BB962C8B-B14F-4D97-AF65-F5344CB8AC3E}">
        <p14:creationId xmlns:p14="http://schemas.microsoft.com/office/powerpoint/2010/main" val="3957940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sz="1400" b="1" dirty="0">
                <a:latin typeface="Arial" panose="020B0604020202020204" pitchFamily="34" charset="0"/>
              </a:rPr>
              <a:t>Auswahlfolie</a:t>
            </a:r>
          </a:p>
          <a:p>
            <a:pPr marL="0" indent="0">
              <a:buNone/>
            </a:pPr>
            <a:endParaRPr lang="de-DE" altLang="de-DE" sz="1400" b="1" dirty="0">
              <a:latin typeface="Arial" panose="020B0604020202020204" pitchFamily="34" charset="0"/>
            </a:endParaRPr>
          </a:p>
          <a:p>
            <a:pPr marL="0" indent="0">
              <a:buNone/>
            </a:pPr>
            <a:r>
              <a:rPr lang="de-DE" altLang="de-DE" sz="1400" dirty="0">
                <a:latin typeface="Arial" panose="020B0604020202020204" pitchFamily="34" charset="0"/>
              </a:rPr>
              <a:t>Für interessierte Eltern (auf Nachfrage) oder für</a:t>
            </a:r>
            <a:r>
              <a:rPr lang="de-DE" altLang="de-DE" sz="1400" baseline="0" dirty="0">
                <a:latin typeface="Arial" panose="020B0604020202020204" pitchFamily="34" charset="0"/>
              </a:rPr>
              <a:t> Info 4 Veranstaltungen an GS, in dem jeweiligen Einzugsgebiet: RV SB, LK MZG-</a:t>
            </a:r>
            <a:r>
              <a:rPr lang="de-DE" altLang="de-DE" sz="1400" baseline="0" dirty="0" err="1">
                <a:latin typeface="Arial" panose="020B0604020202020204" pitchFamily="34" charset="0"/>
              </a:rPr>
              <a:t>Wadern</a:t>
            </a:r>
            <a:endParaRPr lang="de-DE" altLang="de-DE" sz="1400"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29</a:t>
            </a:fld>
            <a:endParaRPr lang="de-DE" dirty="0"/>
          </a:p>
        </p:txBody>
      </p:sp>
    </p:spTree>
    <p:extLst>
      <p:ext uri="{BB962C8B-B14F-4D97-AF65-F5344CB8AC3E}">
        <p14:creationId xmlns:p14="http://schemas.microsoft.com/office/powerpoint/2010/main" val="4149522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DFG/LFA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30</a:t>
            </a:fld>
            <a:endParaRPr lang="de-DE" dirty="0"/>
          </a:p>
        </p:txBody>
      </p:sp>
    </p:spTree>
    <p:extLst>
      <p:ext uri="{BB962C8B-B14F-4D97-AF65-F5344CB8AC3E}">
        <p14:creationId xmlns:p14="http://schemas.microsoft.com/office/powerpoint/2010/main" val="3368193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(2/3)</a:t>
            </a:r>
          </a:p>
          <a:p>
            <a:endParaRPr lang="de-DE" altLang="de-DE" dirty="0">
              <a:latin typeface="Arial" panose="020B0604020202020204" pitchFamily="34" charset="0"/>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397" indent="-287461" eaLnBrk="0" hangingPunct="0">
              <a:spcAft>
                <a:spcPts val="604"/>
              </a:spcAft>
              <a:defRPr sz="1200">
                <a:solidFill>
                  <a:schemeClr val="tx1"/>
                </a:solidFill>
                <a:latin typeface="Arial" panose="020B0604020202020204" pitchFamily="34" charset="0"/>
                <a:ea typeface="Geneva" pitchFamily="47" charset="-128"/>
              </a:defRPr>
            </a:lvl2pPr>
            <a:lvl3pPr marL="1149841" indent="-229968" eaLnBrk="0" hangingPunct="0">
              <a:spcAft>
                <a:spcPts val="604"/>
              </a:spcAft>
              <a:defRPr sz="1200">
                <a:solidFill>
                  <a:schemeClr val="tx1"/>
                </a:solidFill>
                <a:latin typeface="Arial" panose="020B0604020202020204" pitchFamily="34" charset="0"/>
                <a:ea typeface="Geneva" pitchFamily="47" charset="-128"/>
              </a:defRPr>
            </a:lvl3pPr>
            <a:lvl4pPr marL="1609778" indent="-229968" eaLnBrk="0" hangingPunct="0">
              <a:spcAft>
                <a:spcPts val="604"/>
              </a:spcAft>
              <a:defRPr sz="1200">
                <a:solidFill>
                  <a:schemeClr val="tx1"/>
                </a:solidFill>
                <a:latin typeface="Arial" panose="020B0604020202020204" pitchFamily="34" charset="0"/>
                <a:ea typeface="Geneva" pitchFamily="47" charset="-128"/>
              </a:defRPr>
            </a:lvl4pPr>
            <a:lvl5pPr marL="2069714" indent="-229968" eaLnBrk="0" hangingPunct="0">
              <a:spcAft>
                <a:spcPts val="604"/>
              </a:spcAft>
              <a:defRPr sz="1200">
                <a:solidFill>
                  <a:schemeClr val="tx1"/>
                </a:solidFill>
                <a:latin typeface="Arial" panose="020B0604020202020204" pitchFamily="34" charset="0"/>
                <a:ea typeface="Geneva" pitchFamily="47" charset="-128"/>
              </a:defRPr>
            </a:lvl5pPr>
            <a:lvl6pPr marL="2529652"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89588"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49525"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09461"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5162A280-8FD0-4DF7-A745-363EF39D517C}" type="slidenum">
              <a:rPr lang="de-DE" altLang="de-DE">
                <a:solidFill>
                  <a:srgbClr val="000000"/>
                </a:solidFill>
                <a:latin typeface="Saar" panose="00000500000000000000" pitchFamily="2" charset="0"/>
              </a:rPr>
              <a:pPr eaLnBrk="1" hangingPunct="1">
                <a:spcAft>
                  <a:spcPct val="0"/>
                </a:spcAft>
              </a:pPr>
              <a:t>31</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1616560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(3/3)</a:t>
            </a:r>
          </a:p>
          <a:p>
            <a:endParaRPr lang="de-DE" altLang="de-DE" dirty="0">
              <a:latin typeface="Arial" panose="020B0604020202020204" pitchFamily="34" charset="0"/>
            </a:endParaRP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397" indent="-287461" eaLnBrk="0" hangingPunct="0">
              <a:spcAft>
                <a:spcPts val="604"/>
              </a:spcAft>
              <a:defRPr sz="1200">
                <a:solidFill>
                  <a:schemeClr val="tx1"/>
                </a:solidFill>
                <a:latin typeface="Arial" panose="020B0604020202020204" pitchFamily="34" charset="0"/>
                <a:ea typeface="Geneva" pitchFamily="47" charset="-128"/>
              </a:defRPr>
            </a:lvl2pPr>
            <a:lvl3pPr marL="1149841" indent="-229968" eaLnBrk="0" hangingPunct="0">
              <a:spcAft>
                <a:spcPts val="604"/>
              </a:spcAft>
              <a:defRPr sz="1200">
                <a:solidFill>
                  <a:schemeClr val="tx1"/>
                </a:solidFill>
                <a:latin typeface="Arial" panose="020B0604020202020204" pitchFamily="34" charset="0"/>
                <a:ea typeface="Geneva" pitchFamily="47" charset="-128"/>
              </a:defRPr>
            </a:lvl3pPr>
            <a:lvl4pPr marL="1609778" indent="-229968" eaLnBrk="0" hangingPunct="0">
              <a:spcAft>
                <a:spcPts val="604"/>
              </a:spcAft>
              <a:defRPr sz="1200">
                <a:solidFill>
                  <a:schemeClr val="tx1"/>
                </a:solidFill>
                <a:latin typeface="Arial" panose="020B0604020202020204" pitchFamily="34" charset="0"/>
                <a:ea typeface="Geneva" pitchFamily="47" charset="-128"/>
              </a:defRPr>
            </a:lvl4pPr>
            <a:lvl5pPr marL="2069714" indent="-229968" eaLnBrk="0" hangingPunct="0">
              <a:spcAft>
                <a:spcPts val="604"/>
              </a:spcAft>
              <a:defRPr sz="1200">
                <a:solidFill>
                  <a:schemeClr val="tx1"/>
                </a:solidFill>
                <a:latin typeface="Arial" panose="020B0604020202020204" pitchFamily="34" charset="0"/>
                <a:ea typeface="Geneva" pitchFamily="47" charset="-128"/>
              </a:defRPr>
            </a:lvl5pPr>
            <a:lvl6pPr marL="2529652"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89588"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49525"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09461"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9AF21BDD-5D68-4D07-8F41-AEFE3D643FA7}" type="slidenum">
              <a:rPr lang="de-DE" altLang="de-DE">
                <a:solidFill>
                  <a:srgbClr val="000000"/>
                </a:solidFill>
                <a:latin typeface="Saar" panose="00000500000000000000" pitchFamily="2" charset="0"/>
              </a:rPr>
              <a:pPr eaLnBrk="1" hangingPunct="1">
                <a:spcAft>
                  <a:spcPct val="0"/>
                </a:spcAft>
              </a:pPr>
              <a:t>32</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7055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12026">
              <a:buNone/>
              <a:tabLst>
                <a:tab pos="2711709" algn="l"/>
              </a:tabLst>
            </a:pPr>
            <a:r>
              <a:rPr lang="de-DE" altLang="de-DE" u="sng" dirty="0">
                <a:latin typeface="Arial" panose="020B0604020202020204" pitchFamily="34" charset="0"/>
              </a:rPr>
              <a:t>Struktur der beiden Säulen GemS und </a:t>
            </a:r>
            <a:r>
              <a:rPr lang="de-DE" altLang="de-DE" u="sng" dirty="0" err="1">
                <a:latin typeface="Arial" panose="020B0604020202020204" pitchFamily="34" charset="0"/>
              </a:rPr>
              <a:t>Gym</a:t>
            </a:r>
            <a:endParaRPr lang="de-DE" altLang="de-DE" u="sng" dirty="0">
              <a:latin typeface="Arial" panose="020B0604020202020204" pitchFamily="34" charset="0"/>
            </a:endParaRPr>
          </a:p>
          <a:p>
            <a:pPr marL="0" indent="0" defTabSz="412026">
              <a:buNone/>
              <a:tabLst>
                <a:tab pos="2711709" algn="l"/>
              </a:tabLst>
            </a:pPr>
            <a:r>
              <a:rPr lang="de-DE" altLang="de-DE" dirty="0">
                <a:latin typeface="Arial" panose="020B0604020202020204" pitchFamily="34" charset="0"/>
              </a:rPr>
              <a:t>Der neunjährige Bildungsgang </a:t>
            </a:r>
            <a:r>
              <a:rPr lang="de-DE" altLang="de-DE" u="none" dirty="0">
                <a:solidFill>
                  <a:srgbClr val="FF0000"/>
                </a:solidFill>
                <a:latin typeface="Arial" panose="020B0604020202020204" pitchFamily="34" charset="0"/>
              </a:rPr>
              <a:t>am</a:t>
            </a:r>
            <a:r>
              <a:rPr lang="de-DE" altLang="de-DE" baseline="0" dirty="0">
                <a:latin typeface="Arial" panose="020B0604020202020204" pitchFamily="34" charset="0"/>
              </a:rPr>
              <a:t> </a:t>
            </a:r>
            <a:r>
              <a:rPr lang="de-DE" altLang="de-DE" dirty="0">
                <a:latin typeface="Arial" panose="020B0604020202020204" pitchFamily="34" charset="0"/>
              </a:rPr>
              <a:t>Gymnasium im Saarland ist zum Schuljahr 2023/24 eingeführt worden. Betroffen davon sind aktuell die Schülerinnen und Schüler, welche</a:t>
            </a:r>
            <a:r>
              <a:rPr lang="de-DE" altLang="de-DE" baseline="0" dirty="0">
                <a:latin typeface="Arial" panose="020B0604020202020204" pitchFamily="34" charset="0"/>
              </a:rPr>
              <a:t> </a:t>
            </a:r>
            <a:r>
              <a:rPr lang="de-DE" altLang="de-DE" dirty="0">
                <a:latin typeface="Arial" panose="020B0604020202020204" pitchFamily="34" charset="0"/>
              </a:rPr>
              <a:t>die Klassenstufen 5, 6,</a:t>
            </a:r>
            <a:r>
              <a:rPr lang="de-DE" altLang="de-DE" baseline="0" dirty="0">
                <a:latin typeface="Arial" panose="020B0604020202020204" pitchFamily="34" charset="0"/>
              </a:rPr>
              <a:t> 7 </a:t>
            </a:r>
            <a:r>
              <a:rPr lang="de-DE" altLang="de-DE" dirty="0">
                <a:latin typeface="Arial" panose="020B0604020202020204" pitchFamily="34" charset="0"/>
              </a:rPr>
              <a:t>und 8 des Gymnasiums besuchen.</a:t>
            </a:r>
            <a:r>
              <a:rPr lang="de-DE" altLang="de-DE" baseline="0" dirty="0">
                <a:latin typeface="Arial" panose="020B0604020202020204" pitchFamily="34" charset="0"/>
              </a:rPr>
              <a:t> </a:t>
            </a:r>
          </a:p>
          <a:p>
            <a:pPr marL="0" indent="0" defTabSz="412026">
              <a:buNone/>
              <a:tabLst>
                <a:tab pos="2711709" algn="l"/>
              </a:tabLst>
            </a:pPr>
            <a:r>
              <a:rPr lang="de-DE" altLang="de-DE" baseline="0" dirty="0">
                <a:latin typeface="Arial" panose="020B0604020202020204" pitchFamily="34" charset="0"/>
              </a:rPr>
              <a:t>Wie an den GemS umfasst dann die Sekundarstufe I</a:t>
            </a:r>
            <a:r>
              <a:rPr lang="de-DE" altLang="de-DE" dirty="0">
                <a:latin typeface="Arial" panose="020B0604020202020204" pitchFamily="34" charset="0"/>
              </a:rPr>
              <a:t> im</a:t>
            </a:r>
            <a:r>
              <a:rPr lang="de-DE" altLang="de-DE" baseline="0" dirty="0">
                <a:latin typeface="Arial" panose="020B0604020202020204" pitchFamily="34" charset="0"/>
              </a:rPr>
              <a:t> neunjährigen Gymnasium die Klassenstufen 5 bis 10 und somit nun sechs Klassenstufen mit einem Schuljahr mehr als bei G 8 (5 bis 9). Die dreijährige gymnasiale Oberstufe mit Einführungs- und Hauptphase ist an den Gemeinschaftsschulen und den Gymnasien mit der Einführungsphase und Hauptphase identisch. </a:t>
            </a:r>
          </a:p>
          <a:p>
            <a:pPr marL="0" indent="0" defTabSz="412026">
              <a:buNone/>
              <a:tabLst>
                <a:tab pos="2711709" algn="l"/>
              </a:tabLst>
            </a:pPr>
            <a:r>
              <a:rPr lang="de-DE" altLang="de-DE" baseline="0" dirty="0">
                <a:latin typeface="Arial" panose="020B0604020202020204" pitchFamily="34" charset="0"/>
              </a:rPr>
              <a:t>Zukünftig schließen beide Schulformen mit dem Zentralabitur am Ende der Klassenstufe 13 ab.</a:t>
            </a:r>
          </a:p>
          <a:p>
            <a:pPr marL="0" marR="0" indent="0" algn="l" defTabSz="412026" rtl="0" eaLnBrk="1" fontAlgn="auto" latinLnBrk="0" hangingPunct="1">
              <a:lnSpc>
                <a:spcPct val="105000"/>
              </a:lnSpc>
              <a:spcBef>
                <a:spcPts val="0"/>
              </a:spcBef>
              <a:spcAft>
                <a:spcPts val="0"/>
              </a:spcAft>
              <a:buClrTx/>
              <a:buSzTx/>
              <a:buFont typeface="Arial" panose="020B0604020202020204" pitchFamily="34" charset="0"/>
              <a:buNone/>
              <a:tabLst>
                <a:tab pos="2711709" algn="l"/>
              </a:tabLst>
              <a:defRPr/>
            </a:pPr>
            <a:r>
              <a:rPr lang="de-DE" altLang="de-DE" dirty="0">
                <a:latin typeface="Arial" panose="020B0604020202020204" pitchFamily="34" charset="0"/>
              </a:rPr>
              <a:t>Die Gemeinschaftsschulen verfügen wie die Gymnasien</a:t>
            </a:r>
            <a:r>
              <a:rPr lang="de-DE" altLang="de-DE" baseline="0" dirty="0">
                <a:latin typeface="Arial" panose="020B0604020202020204" pitchFamily="34" charset="0"/>
              </a:rPr>
              <a:t> </a:t>
            </a:r>
            <a:r>
              <a:rPr lang="de-DE" altLang="de-DE" dirty="0">
                <a:latin typeface="Arial" panose="020B0604020202020204" pitchFamily="34" charset="0"/>
              </a:rPr>
              <a:t>über eine eigene gymnasiale Oberstufe am Standort oder kooperieren in Oberstufenverbünden.</a:t>
            </a:r>
          </a:p>
        </p:txBody>
      </p:sp>
      <p:sp>
        <p:nvSpPr>
          <p:cNvPr id="4" name="Foliennummernplatzhalter 3"/>
          <p:cNvSpPr>
            <a:spLocks noGrp="1"/>
          </p:cNvSpPr>
          <p:nvPr>
            <p:ph type="sldNum" sz="quarter" idx="10"/>
          </p:nvPr>
        </p:nvSpPr>
        <p:spPr/>
        <p:txBody>
          <a:bodyPr/>
          <a:lstStyle/>
          <a:p>
            <a:pPr>
              <a:defRPr/>
            </a:pPr>
            <a:fld id="{75809E44-8EAF-42C4-92AC-587AEE9B232F}" type="slidenum">
              <a:rPr lang="de-DE" smtClean="0"/>
              <a:pPr>
                <a:defRPr/>
              </a:pPr>
              <a:t>3</a:t>
            </a:fld>
            <a:endParaRPr lang="de-DE"/>
          </a:p>
        </p:txBody>
      </p:sp>
    </p:spTree>
    <p:extLst>
      <p:ext uri="{BB962C8B-B14F-4D97-AF65-F5344CB8AC3E}">
        <p14:creationId xmlns:p14="http://schemas.microsoft.com/office/powerpoint/2010/main" val="1402625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33</a:t>
            </a:fld>
            <a:endParaRPr lang="de-DE" dirty="0"/>
          </a:p>
        </p:txBody>
      </p:sp>
    </p:spTree>
    <p:extLst>
      <p:ext uri="{BB962C8B-B14F-4D97-AF65-F5344CB8AC3E}">
        <p14:creationId xmlns:p14="http://schemas.microsoft.com/office/powerpoint/2010/main" val="4025329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34</a:t>
            </a:fld>
            <a:endParaRPr lang="de-DE" dirty="0"/>
          </a:p>
        </p:txBody>
      </p:sp>
    </p:spTree>
    <p:extLst>
      <p:ext uri="{BB962C8B-B14F-4D97-AF65-F5344CB8AC3E}">
        <p14:creationId xmlns:p14="http://schemas.microsoft.com/office/powerpoint/2010/main" val="3271735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4"/>
          <p:cNvSpPr>
            <a:spLocks noGrp="1"/>
          </p:cNvSpPr>
          <p:nvPr>
            <p:ph type="body" idx="1"/>
          </p:nvPr>
        </p:nvSpPr>
        <p:spPr bwMode="auto">
          <a:xfrm>
            <a:off x="662533" y="5107313"/>
            <a:ext cx="5400600" cy="41945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(2/3)</a:t>
            </a:r>
          </a:p>
          <a:p>
            <a:endParaRPr lang="de-DE" altLang="de-DE" dirty="0">
              <a:latin typeface="Arial" panose="020B0604020202020204" pitchFamily="34" charset="0"/>
            </a:endParaRPr>
          </a:p>
          <a:p>
            <a:pPr algn="ctr"/>
            <a:r>
              <a:rPr lang="de-DE" altLang="de-DE" dirty="0">
                <a:latin typeface="Arial" panose="020B0604020202020204" pitchFamily="34" charset="0"/>
              </a:rPr>
              <a:t>TEXT der FOLIE</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35</a:t>
            </a:fld>
            <a:endParaRPr lang="de-DE" dirty="0"/>
          </a:p>
        </p:txBody>
      </p:sp>
    </p:spTree>
    <p:extLst>
      <p:ext uri="{BB962C8B-B14F-4D97-AF65-F5344CB8AC3E}">
        <p14:creationId xmlns:p14="http://schemas.microsoft.com/office/powerpoint/2010/main" val="4009256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a:p>
            <a:r>
              <a:rPr lang="de-DE" altLang="de-DE" sz="1400" dirty="0">
                <a:latin typeface="Arial" panose="020B0604020202020204" pitchFamily="34" charset="0"/>
              </a:rPr>
              <a:t>Schengen-Lyzeum (3/3): Abschlüsse</a:t>
            </a:r>
          </a:p>
          <a:p>
            <a:pPr marL="0" indent="0" algn="just">
              <a:buNone/>
              <a:tabLst>
                <a:tab pos="182350" algn="l"/>
              </a:tabLst>
            </a:pPr>
            <a:r>
              <a:rPr lang="de-DE" altLang="de-DE" dirty="0">
                <a:latin typeface="Arial" panose="020B0604020202020204" pitchFamily="34" charset="0"/>
              </a:rPr>
              <a:t>		Das Schengen-Lyzeum vergibt </a:t>
            </a:r>
            <a:r>
              <a:rPr lang="de-DE" altLang="de-DE" b="1" dirty="0">
                <a:latin typeface="Arial" panose="020B0604020202020204" pitchFamily="34" charset="0"/>
              </a:rPr>
              <a:t>alle</a:t>
            </a:r>
            <a:r>
              <a:rPr lang="de-DE" altLang="de-DE" dirty="0">
                <a:latin typeface="Arial" panose="020B0604020202020204" pitchFamily="34" charset="0"/>
              </a:rPr>
              <a:t> Abschlüsse von Gemeinschaftsschule und Gymnasium.</a:t>
            </a:r>
          </a:p>
          <a:p>
            <a:pPr marL="0" indent="0" algn="just">
              <a:buNone/>
              <a:tabLst>
                <a:tab pos="182350" algn="l"/>
              </a:tabLst>
            </a:pPr>
            <a:r>
              <a:rPr lang="de-DE" altLang="de-DE" dirty="0">
                <a:latin typeface="Arial" panose="020B0604020202020204" pitchFamily="34" charset="0"/>
              </a:rPr>
              <a:t>		Wer nach 8 Jahren die </a:t>
            </a:r>
            <a:r>
              <a:rPr lang="de-DE" altLang="de-DE" b="1" dirty="0">
                <a:latin typeface="Arial" panose="020B0604020202020204" pitchFamily="34" charset="0"/>
              </a:rPr>
              <a:t>Hochschulreife (Abitur)</a:t>
            </a:r>
            <a:r>
              <a:rPr lang="de-DE" altLang="de-DE" dirty="0">
                <a:latin typeface="Arial" panose="020B0604020202020204" pitchFamily="34" charset="0"/>
              </a:rPr>
              <a:t> erreicht, hat </a:t>
            </a:r>
            <a:r>
              <a:rPr lang="de-DE" altLang="de-DE" b="1" dirty="0">
                <a:latin typeface="Arial" panose="020B0604020202020204" pitchFamily="34" charset="0"/>
              </a:rPr>
              <a:t>gleichzeitig</a:t>
            </a:r>
            <a:r>
              <a:rPr lang="de-DE" altLang="de-DE" dirty="0">
                <a:latin typeface="Arial" panose="020B0604020202020204" pitchFamily="34" charset="0"/>
              </a:rPr>
              <a:t> das luxemburgische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dirty="0">
                <a:latin typeface="Arial" panose="020B0604020202020204" pitchFamily="34" charset="0"/>
              </a:rPr>
              <a:t>‘ erworben und erhält ein deutsches 			und ein luxemburgisches Zeugnis.</a:t>
            </a:r>
          </a:p>
          <a:p>
            <a:pPr marL="0" indent="0" algn="just">
              <a:buNone/>
              <a:tabLst>
                <a:tab pos="182350" algn="l"/>
              </a:tabLst>
            </a:pPr>
            <a:r>
              <a:rPr lang="de-DE" altLang="de-DE" dirty="0">
                <a:latin typeface="Arial" panose="020B0604020202020204" pitchFamily="34" charset="0"/>
              </a:rPr>
              <a:t>		Der Erwerb des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b="1" dirty="0">
                <a:latin typeface="Arial" panose="020B0604020202020204" pitchFamily="34" charset="0"/>
              </a:rPr>
              <a:t> </a:t>
            </a:r>
            <a:r>
              <a:rPr lang="de-DE" altLang="de-DE" b="1" dirty="0" err="1">
                <a:latin typeface="Arial" panose="020B0604020202020204" pitchFamily="34" charset="0"/>
              </a:rPr>
              <a:t>techniques</a:t>
            </a:r>
            <a:r>
              <a:rPr lang="de-DE" altLang="de-DE" dirty="0">
                <a:latin typeface="Arial" panose="020B0604020202020204" pitchFamily="34" charset="0"/>
              </a:rPr>
              <a:t>‘ führt in Verbindung mit dem erforderlichen Praktikum zur </a:t>
            </a:r>
            <a:r>
              <a:rPr lang="de-DE" altLang="de-DE" b="1" dirty="0">
                <a:latin typeface="Arial" panose="020B0604020202020204" pitchFamily="34" charset="0"/>
              </a:rPr>
              <a:t>Fachhochschulreife (Fachabitur)</a:t>
            </a:r>
            <a:r>
              <a:rPr lang="de-DE" altLang="de-DE" dirty="0">
                <a:latin typeface="Arial" panose="020B0604020202020204" pitchFamily="34" charset="0"/>
              </a:rPr>
              <a:t>.</a:t>
            </a:r>
          </a:p>
        </p:txBody>
      </p:sp>
      <p:sp>
        <p:nvSpPr>
          <p:cNvPr id="2" name="Foliennummernplatzhalter 1"/>
          <p:cNvSpPr>
            <a:spLocks noGrp="1"/>
          </p:cNvSpPr>
          <p:nvPr>
            <p:ph type="sldNum" sz="quarter" idx="10"/>
          </p:nvPr>
        </p:nvSpPr>
        <p:spPr/>
        <p:txBody>
          <a:bodyPr/>
          <a:lstStyle/>
          <a:p>
            <a:fld id="{97C3CEC3-BA94-4CCC-9A7E-BE39DA97434D}" type="slidenum">
              <a:rPr lang="de-DE" smtClean="0"/>
              <a:t>36</a:t>
            </a:fld>
            <a:endParaRPr lang="de-DE" dirty="0"/>
          </a:p>
        </p:txBody>
      </p:sp>
    </p:spTree>
    <p:extLst>
      <p:ext uri="{BB962C8B-B14F-4D97-AF65-F5344CB8AC3E}">
        <p14:creationId xmlns:p14="http://schemas.microsoft.com/office/powerpoint/2010/main" val="3751613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37</a:t>
            </a:fld>
            <a:endParaRPr lang="de-DE" dirty="0"/>
          </a:p>
        </p:txBody>
      </p:sp>
    </p:spTree>
    <p:extLst>
      <p:ext uri="{BB962C8B-B14F-4D97-AF65-F5344CB8AC3E}">
        <p14:creationId xmlns:p14="http://schemas.microsoft.com/office/powerpoint/2010/main" val="2105665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38</a:t>
            </a:fld>
            <a:endParaRPr lang="de-DE" dirty="0"/>
          </a:p>
        </p:txBody>
      </p:sp>
    </p:spTree>
    <p:extLst>
      <p:ext uri="{BB962C8B-B14F-4D97-AF65-F5344CB8AC3E}">
        <p14:creationId xmlns:p14="http://schemas.microsoft.com/office/powerpoint/2010/main" val="4024213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39</a:t>
            </a:fld>
            <a:endParaRPr lang="de-DE" dirty="0"/>
          </a:p>
        </p:txBody>
      </p:sp>
    </p:spTree>
    <p:extLst>
      <p:ext uri="{BB962C8B-B14F-4D97-AF65-F5344CB8AC3E}">
        <p14:creationId xmlns:p14="http://schemas.microsoft.com/office/powerpoint/2010/main" val="3554936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40</a:t>
            </a:fld>
            <a:endParaRPr lang="de-DE" dirty="0"/>
          </a:p>
        </p:txBody>
      </p:sp>
    </p:spTree>
    <p:extLst>
      <p:ext uri="{BB962C8B-B14F-4D97-AF65-F5344CB8AC3E}">
        <p14:creationId xmlns:p14="http://schemas.microsoft.com/office/powerpoint/2010/main" val="984168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41</a:t>
            </a:fld>
            <a:endParaRPr lang="de-DE" dirty="0"/>
          </a:p>
        </p:txBody>
      </p:sp>
    </p:spTree>
    <p:extLst>
      <p:ext uri="{BB962C8B-B14F-4D97-AF65-F5344CB8AC3E}">
        <p14:creationId xmlns:p14="http://schemas.microsoft.com/office/powerpoint/2010/main" val="427767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Schlussfolie</a:t>
            </a:r>
          </a:p>
        </p:txBody>
      </p:sp>
      <p:sp>
        <p:nvSpPr>
          <p:cNvPr id="2" name="Foliennummernplatzhalter 1"/>
          <p:cNvSpPr>
            <a:spLocks noGrp="1"/>
          </p:cNvSpPr>
          <p:nvPr>
            <p:ph type="sldNum" sz="quarter" idx="10"/>
          </p:nvPr>
        </p:nvSpPr>
        <p:spPr/>
        <p:txBody>
          <a:bodyPr/>
          <a:lstStyle/>
          <a:p>
            <a:fld id="{97C3CEC3-BA94-4CCC-9A7E-BE39DA97434D}" type="slidenum">
              <a:rPr lang="de-DE" smtClean="0"/>
              <a:t>42</a:t>
            </a:fld>
            <a:endParaRPr lang="de-DE" dirty="0"/>
          </a:p>
        </p:txBody>
      </p:sp>
    </p:spTree>
    <p:extLst>
      <p:ext uri="{BB962C8B-B14F-4D97-AF65-F5344CB8AC3E}">
        <p14:creationId xmlns:p14="http://schemas.microsoft.com/office/powerpoint/2010/main" val="139678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661988" y="571500"/>
            <a:ext cx="5389562"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xfrm>
            <a:off x="662533" y="4715154"/>
            <a:ext cx="5400600" cy="45866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0" indent="0">
              <a:lnSpc>
                <a:spcPct val="90000"/>
              </a:lnSpc>
              <a:buNone/>
              <a:defRPr/>
            </a:pPr>
            <a:endParaRPr lang="de-DE" altLang="de-DE" b="1" dirty="0">
              <a:solidFill>
                <a:srgbClr val="FF0000"/>
              </a:solidFill>
            </a:endParaRPr>
          </a:p>
          <a:p>
            <a:pPr marL="0" indent="0">
              <a:lnSpc>
                <a:spcPct val="90000"/>
              </a:lnSpc>
              <a:buNone/>
              <a:defRPr/>
            </a:pPr>
            <a:r>
              <a:rPr lang="de-DE" altLang="de-DE" b="1" dirty="0">
                <a:latin typeface="Arial" panose="020B0604020202020204" pitchFamily="34" charset="0"/>
                <a:cs typeface="Arial" panose="020B0604020202020204" pitchFamily="34" charset="0"/>
              </a:rPr>
              <a:t>Abschlüsse</a:t>
            </a:r>
          </a:p>
          <a:p>
            <a:pPr>
              <a:lnSpc>
                <a:spcPct val="90000"/>
              </a:lnSpc>
              <a:defRPr/>
            </a:pPr>
            <a:endParaRPr lang="de-DE" altLang="de-DE" dirty="0">
              <a:latin typeface="Arial" panose="020B0604020202020204" pitchFamily="34" charset="0"/>
              <a:cs typeface="Arial" panose="020B0604020202020204" pitchFamily="34" charset="0"/>
            </a:endParaRPr>
          </a:p>
          <a:p>
            <a:pPr marL="176213" marR="0" lvl="0" indent="-176213" algn="just" defTabSz="914400" rtl="0" eaLnBrk="1" fontAlgn="base" latinLnBrk="0" hangingPunct="1">
              <a:lnSpc>
                <a:spcPct val="90000"/>
              </a:lnSpc>
              <a:spcBef>
                <a:spcPct val="30000"/>
              </a:spcBef>
              <a:spcAft>
                <a:spcPct val="0"/>
              </a:spcAft>
              <a:buClrTx/>
              <a:buSzTx/>
              <a:buFont typeface="Arial" charset="0"/>
              <a:buChar char="•"/>
              <a:tabLst/>
              <a:defRPr/>
            </a:pPr>
            <a:r>
              <a:rPr lang="de-DE" altLang="de-DE" dirty="0">
                <a:latin typeface="Arial" panose="020B0604020202020204" pitchFamily="34" charset="0"/>
                <a:cs typeface="Arial" panose="020B0604020202020204" pitchFamily="34" charset="0"/>
              </a:rPr>
              <a:t>An der G</a:t>
            </a:r>
            <a:r>
              <a:rPr lang="de-DE" altLang="de-DE" u="sng" dirty="0">
                <a:latin typeface="Arial" panose="020B0604020202020204" pitchFamily="34" charset="0"/>
                <a:cs typeface="Arial" panose="020B0604020202020204" pitchFamily="34" charset="0"/>
              </a:rPr>
              <a:t>emeinschaftsschule</a:t>
            </a:r>
            <a:r>
              <a:rPr lang="de-DE" altLang="de-DE" dirty="0">
                <a:latin typeface="Arial" panose="020B0604020202020204" pitchFamily="34" charset="0"/>
                <a:cs typeface="Arial" panose="020B0604020202020204" pitchFamily="34" charset="0"/>
              </a:rPr>
              <a:t> werden drei Abschlüsse angeboten: der Hauptschulabschluss, der mittlere Bildungsabschluss und das Abitur.</a:t>
            </a:r>
          </a:p>
          <a:p>
            <a:pPr algn="just">
              <a:lnSpc>
                <a:spcPct val="90000"/>
              </a:lnSpc>
              <a:defRPr/>
            </a:pPr>
            <a:r>
              <a:rPr lang="de-DE" altLang="de-DE" u="sng" dirty="0">
                <a:latin typeface="Arial" panose="020B0604020202020204" pitchFamily="34" charset="0"/>
                <a:cs typeface="Arial" panose="020B0604020202020204" pitchFamily="34" charset="0"/>
              </a:rPr>
              <a:t>Ziel des Gymnasiums</a:t>
            </a:r>
            <a:r>
              <a:rPr lang="de-DE" altLang="de-DE" dirty="0">
                <a:latin typeface="Arial" panose="020B0604020202020204" pitchFamily="34" charset="0"/>
                <a:cs typeface="Arial" panose="020B0604020202020204" pitchFamily="34" charset="0"/>
              </a:rPr>
              <a:t> ist das Abitur. Der Hauptschulabschluss (HSA) und der mittlere Bildungsabschluss (MBA) können am Gymnasium im Verlauf des Bildungsgangs zuerkannt</a:t>
            </a:r>
            <a:r>
              <a:rPr lang="de-DE" altLang="de-DE" baseline="0"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werden.</a:t>
            </a:r>
          </a:p>
          <a:p>
            <a:pPr algn="just">
              <a:lnSpc>
                <a:spcPct val="90000"/>
              </a:lnSpc>
              <a:defRPr/>
            </a:pPr>
            <a:r>
              <a:rPr lang="de-DE" altLang="de-DE" dirty="0">
                <a:latin typeface="Arial" panose="020B0604020202020204" pitchFamily="34" charset="0"/>
                <a:cs typeface="Arial" panose="020B0604020202020204" pitchFamily="34" charset="0"/>
              </a:rPr>
              <a:t>Der Wechsel zwischen beiden Schulformen ist möglich, jedoch nur an eine Schule, die einen freien Schulplatz zur Verfügung stellen kann, der darüber hinaus der Fremdsprachenfolge des Kindes entspricht.</a:t>
            </a:r>
          </a:p>
          <a:p>
            <a:pPr algn="just">
              <a:lnSpc>
                <a:spcPct val="90000"/>
              </a:lnSpc>
              <a:defRPr/>
            </a:pPr>
            <a:r>
              <a:rPr lang="de-DE" altLang="de-DE" dirty="0">
                <a:latin typeface="Arial" panose="020B0604020202020204" pitchFamily="34" charset="0"/>
                <a:cs typeface="Arial" panose="020B0604020202020204" pitchFamily="34" charset="0"/>
              </a:rPr>
              <a:t>Der Aufbau der gymnasialen Oberstufe sowie die Abiturprüfung (Zentralabitur) sind für alle Schulformen mit gymnasialer Oberstufe identisch.</a:t>
            </a:r>
          </a:p>
          <a:p>
            <a:pPr algn="just">
              <a:lnSpc>
                <a:spcPct val="90000"/>
              </a:lnSpc>
              <a:defRPr/>
            </a:pPr>
            <a:r>
              <a:rPr lang="de-DE" altLang="de-DE" dirty="0">
                <a:latin typeface="Arial" panose="020B0604020202020204" pitchFamily="34" charset="0"/>
                <a:cs typeface="Arial" panose="020B0604020202020204" pitchFamily="34" charset="0"/>
              </a:rPr>
              <a:t>Das Abitur („Allgemeine Hochschulreife“) ist in allen Schulformen mit den gleichen Berechtigungen verbunden.</a:t>
            </a:r>
          </a:p>
          <a:p>
            <a:pPr algn="just">
              <a:lnSpc>
                <a:spcPct val="90000"/>
              </a:lnSpc>
              <a:defRPr/>
            </a:pPr>
            <a:endParaRPr lang="de-DE" altLang="de-DE" dirty="0">
              <a:latin typeface="Arial" panose="020B0604020202020204" pitchFamily="34" charset="0"/>
              <a:cs typeface="Arial" panose="020B0604020202020204" pitchFamily="34" charset="0"/>
            </a:endParaRPr>
          </a:p>
          <a:p>
            <a:pPr marL="0" indent="0" algn="just">
              <a:lnSpc>
                <a:spcPct val="90000"/>
              </a:lnSpc>
              <a:buNone/>
              <a:defRPr/>
            </a:pPr>
            <a:r>
              <a:rPr lang="de-DE" altLang="de-DE" dirty="0">
                <a:latin typeface="Arial" panose="020B0604020202020204" pitchFamily="34" charset="0"/>
                <a:cs typeface="Arial" panose="020B0604020202020204" pitchFamily="34" charset="0"/>
              </a:rPr>
              <a:t>Bei Nachfragen ansprechen:</a:t>
            </a:r>
          </a:p>
          <a:p>
            <a:pPr marL="144863" indent="-144863" algn="just">
              <a:lnSpc>
                <a:spcPct val="90000"/>
              </a:lnSpc>
              <a:spcBef>
                <a:spcPct val="50000"/>
              </a:spcBef>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Klassenstufe 9 und hat Leistungen erreicht, die den Kriterien eines Hauptschulabschlusses entsprechen, so erhält er/sie auf dem Abgangszeugnis den Vermerk: „Dieses Zeugnis ist dem Zeugnis über den Hauptschulabschluss gleichgestellt.“</a:t>
            </a:r>
          </a:p>
          <a:p>
            <a:pPr marL="144863" indent="-144863"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Klassenstufe 10 und hat Leistungen erreicht, die den Kriterien eines mittleren Bildungsabschlusses entsprechen, so erhält er/sie auf dem Abgangszeugnis den Vermerk: „Dieses Zeugnis ist dem Zeugnis über den mittleren Bildungsabschluss gleichgestellt.“</a:t>
            </a:r>
          </a:p>
          <a:p>
            <a:pPr marL="144863" indent="-144863"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die gymnasiale Oberstufe ohne Abitur, so kann er/sie bei entsprechenden Leistungen ein Zeugnis über den schulischen Teil der Fachhochschulreife erhalten.</a:t>
            </a:r>
          </a:p>
        </p:txBody>
      </p:sp>
      <p:sp>
        <p:nvSpPr>
          <p:cNvPr id="2" name="Foliennummernplatzhalter 1"/>
          <p:cNvSpPr>
            <a:spLocks noGrp="1"/>
          </p:cNvSpPr>
          <p:nvPr>
            <p:ph type="sldNum" sz="quarter" idx="10"/>
          </p:nvPr>
        </p:nvSpPr>
        <p:spPr/>
        <p:txBody>
          <a:bodyPr/>
          <a:lstStyle/>
          <a:p>
            <a:fld id="{97C3CEC3-BA94-4CCC-9A7E-BE39DA97434D}" type="slidenum">
              <a:rPr lang="de-DE" smtClean="0"/>
              <a:t>4</a:t>
            </a:fld>
            <a:endParaRPr lang="de-DE" dirty="0"/>
          </a:p>
        </p:txBody>
      </p:sp>
    </p:spTree>
    <p:extLst>
      <p:ext uri="{BB962C8B-B14F-4D97-AF65-F5344CB8AC3E}">
        <p14:creationId xmlns:p14="http://schemas.microsoft.com/office/powerpoint/2010/main" val="112437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ea typeface="Geneva"/>
                <a:cs typeface="Geneva"/>
              </a:rPr>
              <a:t>Unterrichtsorganisation</a:t>
            </a:r>
          </a:p>
          <a:p>
            <a:pPr marL="0" indent="0" algn="just">
              <a:buNone/>
            </a:pPr>
            <a:endParaRPr lang="de-DE" altLang="de-DE" dirty="0">
              <a:latin typeface="Arial" panose="020B0604020202020204" pitchFamily="34" charset="0"/>
              <a:ea typeface="Geneva"/>
              <a:cs typeface="Geneva"/>
            </a:endParaRPr>
          </a:p>
          <a:p>
            <a:pPr marL="0" indent="0" algn="just">
              <a:buNone/>
            </a:pPr>
            <a:r>
              <a:rPr lang="de-DE" altLang="de-DE" dirty="0">
                <a:latin typeface="Arial" panose="020B0604020202020204" pitchFamily="34" charset="0"/>
                <a:ea typeface="Geneva"/>
                <a:cs typeface="Geneva"/>
              </a:rPr>
              <a:t>In der GemS erfolgt in Klassenstufen 5 und 6 der Unterricht im Klassenverband. </a:t>
            </a:r>
          </a:p>
          <a:p>
            <a:pPr marL="0" indent="0" algn="just">
              <a:buNone/>
            </a:pPr>
            <a:r>
              <a:rPr lang="de-DE" altLang="de-DE" dirty="0">
                <a:latin typeface="Arial" panose="020B0604020202020204" pitchFamily="34" charset="0"/>
                <a:ea typeface="Geneva"/>
                <a:cs typeface="Geneva"/>
              </a:rPr>
              <a:t>Ab Klassenstufe 7 setzt in einem Teil der Fächer die sogenannte äußere Fachleistungsdifferenzierung ein (bis Klassenstufe 10). Diese Fächer werden auf zwei bis drei unterschiedlichen Anforderungsebenen erteilt. Es</a:t>
            </a:r>
            <a:r>
              <a:rPr lang="de-DE" altLang="de-DE" baseline="0" dirty="0">
                <a:latin typeface="Arial" panose="020B0604020202020204" pitchFamily="34" charset="0"/>
                <a:ea typeface="Geneva"/>
                <a:cs typeface="Geneva"/>
              </a:rPr>
              <a:t> kann in </a:t>
            </a:r>
            <a:r>
              <a:rPr lang="de-DE" altLang="de-DE" dirty="0">
                <a:latin typeface="Arial" panose="020B0604020202020204" pitchFamily="34" charset="0"/>
                <a:ea typeface="Geneva"/>
                <a:cs typeface="Geneva"/>
              </a:rPr>
              <a:t>klasseninternen Lerngruppen im Klassenverband oder in Kursen unterrichtet werden. 	</a:t>
            </a:r>
          </a:p>
          <a:p>
            <a:pPr marL="0" indent="0" algn="just">
              <a:buNone/>
            </a:pPr>
            <a:r>
              <a:rPr lang="de-DE" altLang="de-DE" dirty="0">
                <a:latin typeface="Arial" panose="020B0604020202020204" pitchFamily="34" charset="0"/>
                <a:ea typeface="Geneva"/>
                <a:cs typeface="Geneva"/>
              </a:rPr>
              <a:t>Durch diese Differenzierungen auf verschiedenen Anforderungsebenen lernen die Schülerinnen und Schüler individuell nach ihrem eigenen Tempo. Sie werden zusätzlich gefördert aber auch gefordert und nach Interessen und Begabungen unterstützt. Der Wechsel zwischen den einzelnen Anforderungsebenen ist im Regelfall nach jedem Halbjahr möglich, um die Lern- und Persönlichkeitsentwicklung angemessen zu berücksichtigen. So bleibt der Bildungsweg mit den verschiedenen Abschlüssen für alle Schülerinnen und Schüler an der Gemeinschaftsschule lange offen. Sie lernen länger gemeinsam, da erst gegen Ende der Sekundarstufe I der weitere Bildungsweg festgelegt wird. </a:t>
            </a:r>
          </a:p>
          <a:p>
            <a:pPr marL="0" indent="0" algn="just">
              <a:buNone/>
            </a:pPr>
            <a:endParaRPr lang="de-DE" altLang="de-DE" dirty="0">
              <a:latin typeface="Arial" panose="020B0604020202020204" pitchFamily="34" charset="0"/>
              <a:ea typeface="Geneva"/>
              <a:cs typeface="Geneva"/>
            </a:endParaRPr>
          </a:p>
          <a:p>
            <a:endParaRPr lang="de-DE" altLang="de-DE" dirty="0">
              <a:latin typeface="Arial" panose="020B0604020202020204" pitchFamily="34" charset="0"/>
              <a:ea typeface="Geneva"/>
              <a:cs typeface="Geneva"/>
            </a:endParaRPr>
          </a:p>
        </p:txBody>
      </p:sp>
    </p:spTree>
    <p:extLst>
      <p:ext uri="{BB962C8B-B14F-4D97-AF65-F5344CB8AC3E}">
        <p14:creationId xmlns:p14="http://schemas.microsoft.com/office/powerpoint/2010/main" val="84256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ea typeface="Geneva"/>
                <a:cs typeface="Geneva"/>
              </a:rPr>
              <a:t>Unterrichtsorganisation</a:t>
            </a:r>
          </a:p>
          <a:p>
            <a:pPr marL="0" indent="0">
              <a:buNone/>
            </a:pPr>
            <a:endParaRPr lang="de-DE" altLang="de-DE" sz="1400" dirty="0">
              <a:latin typeface="Arial" panose="020B0604020202020204" pitchFamily="34" charset="0"/>
              <a:ea typeface="Geneva"/>
              <a:cs typeface="Geneva"/>
            </a:endParaRPr>
          </a:p>
          <a:p>
            <a:pPr algn="just"/>
            <a:r>
              <a:rPr lang="de-DE" altLang="de-DE" dirty="0">
                <a:latin typeface="Arial" panose="020B0604020202020204" pitchFamily="34" charset="0"/>
                <a:ea typeface="Geneva"/>
                <a:cs typeface="Geneva"/>
              </a:rPr>
              <a:t>Am Gymnasium findet der Unterricht in der Sekundarstufe</a:t>
            </a:r>
            <a:r>
              <a:rPr lang="de-DE" altLang="de-DE" baseline="0" dirty="0">
                <a:latin typeface="Arial" panose="020B0604020202020204" pitchFamily="34" charset="0"/>
                <a:ea typeface="Geneva"/>
                <a:cs typeface="Geneva"/>
              </a:rPr>
              <a:t> I </a:t>
            </a:r>
            <a:r>
              <a:rPr lang="de-DE" altLang="de-DE" dirty="0">
                <a:latin typeface="Arial" panose="020B0604020202020204" pitchFamily="34" charset="0"/>
                <a:ea typeface="Geneva"/>
                <a:cs typeface="Geneva"/>
              </a:rPr>
              <a:t>überwiegend im Klassenverband statt. </a:t>
            </a:r>
          </a:p>
          <a:p>
            <a:pPr algn="just"/>
            <a:r>
              <a:rPr lang="de-DE" altLang="de-DE" dirty="0">
                <a:latin typeface="Arial" panose="020B0604020202020204" pitchFamily="34" charset="0"/>
                <a:ea typeface="Geneva"/>
                <a:cs typeface="Geneva"/>
              </a:rPr>
              <a:t>Hier</a:t>
            </a:r>
            <a:r>
              <a:rPr lang="de-DE" altLang="de-DE" baseline="0" dirty="0">
                <a:latin typeface="Arial" panose="020B0604020202020204" pitchFamily="34" charset="0"/>
                <a:ea typeface="Geneva"/>
                <a:cs typeface="Geneva"/>
              </a:rPr>
              <a:t> werden alle Schülerinnen und Schüler ab der Klassenstufe 5 zielgleich auf erhöhtem Anforderungsniveau unterrichtet.</a:t>
            </a:r>
            <a:r>
              <a:rPr lang="de-DE" altLang="de-DE" dirty="0">
                <a:latin typeface="Arial" panose="020B0604020202020204" pitchFamily="34" charset="0"/>
                <a:ea typeface="Geneva"/>
                <a:cs typeface="Geneva"/>
              </a:rPr>
              <a:t> </a:t>
            </a:r>
          </a:p>
          <a:p>
            <a:pPr algn="just"/>
            <a:r>
              <a:rPr lang="de-DE" altLang="de-DE" dirty="0">
                <a:latin typeface="Arial" panose="020B0604020202020204" pitchFamily="34" charset="0"/>
                <a:ea typeface="Geneva"/>
                <a:cs typeface="Geneva"/>
              </a:rPr>
              <a:t>In der Hauptphase der gymnasialen Oberstufe erfolgt der Unterricht in Kursen.</a:t>
            </a:r>
          </a:p>
          <a:p>
            <a:pPr algn="just"/>
            <a:endParaRPr lang="de-DE" altLang="de-DE" dirty="0">
              <a:latin typeface="Arial" panose="020B0604020202020204" pitchFamily="34" charset="0"/>
              <a:ea typeface="Geneva"/>
              <a:cs typeface="Geneva"/>
            </a:endParaRPr>
          </a:p>
        </p:txBody>
      </p:sp>
    </p:spTree>
    <p:extLst>
      <p:ext uri="{BB962C8B-B14F-4D97-AF65-F5344CB8AC3E}">
        <p14:creationId xmlns:p14="http://schemas.microsoft.com/office/powerpoint/2010/main" val="153598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xfrm>
            <a:off x="662533" y="4768440"/>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pPr marL="0" indent="0">
              <a:buNone/>
            </a:pPr>
            <a:r>
              <a:rPr lang="de-DE" altLang="de-DE" b="1" dirty="0">
                <a:latin typeface="Arial" panose="020B0604020202020204" pitchFamily="34" charset="0"/>
              </a:rPr>
              <a:t>Fächer an GS – </a:t>
            </a:r>
            <a:r>
              <a:rPr lang="de-DE" altLang="de-DE" b="1" dirty="0" err="1">
                <a:latin typeface="Arial" panose="020B0604020202020204" pitchFamily="34" charset="0"/>
              </a:rPr>
              <a:t>GemS</a:t>
            </a:r>
            <a:r>
              <a:rPr lang="de-DE" altLang="de-DE" b="1" dirty="0">
                <a:latin typeface="Arial" panose="020B0604020202020204" pitchFamily="34" charset="0"/>
              </a:rPr>
              <a:t> – </a:t>
            </a:r>
            <a:r>
              <a:rPr lang="de-DE" altLang="de-DE" b="1" dirty="0" err="1">
                <a:latin typeface="Arial" panose="020B0604020202020204" pitchFamily="34" charset="0"/>
              </a:rPr>
              <a:t>Gym</a:t>
            </a:r>
            <a:endParaRPr lang="de-DE" altLang="de-DE" b="1" dirty="0">
              <a:latin typeface="Arial" panose="020B0604020202020204" pitchFamily="34" charset="0"/>
            </a:endParaRPr>
          </a:p>
          <a:p>
            <a:endParaRPr lang="de-DE" altLang="de-DE" sz="1000" dirty="0">
              <a:latin typeface="Arial" panose="020B0604020202020204" pitchFamily="34" charset="0"/>
            </a:endParaRPr>
          </a:p>
          <a:p>
            <a:pPr algn="just"/>
            <a:r>
              <a:rPr lang="de-DE" altLang="de-DE" dirty="0">
                <a:latin typeface="Arial" panose="020B0604020202020204" pitchFamily="34" charset="0"/>
              </a:rPr>
              <a:t>Erklärungen:</a:t>
            </a:r>
          </a:p>
          <a:p>
            <a:pPr marL="361501" lvl="1" indent="-180751" algn="just">
              <a:buFontTx/>
              <a:buChar char="-"/>
            </a:pPr>
            <a:r>
              <a:rPr lang="de-DE" altLang="de-DE" dirty="0">
                <a:latin typeface="Arial" panose="020B0604020202020204" pitchFamily="34" charset="0"/>
              </a:rPr>
              <a:t>Klassenrat dient der Demokratieerziehung und Partizipation (vgl. Schulmitbestimmungsgesetz) sowie der Besprechung von klasseninternen Angelegenheiten</a:t>
            </a:r>
          </a:p>
          <a:p>
            <a:pPr marL="361501" lvl="1" indent="-180751" algn="just">
              <a:buFontTx/>
              <a:buChar char="-"/>
            </a:pPr>
            <a:r>
              <a:rPr lang="de-DE" altLang="de-DE" dirty="0">
                <a:latin typeface="Arial" panose="020B0604020202020204" pitchFamily="34" charset="0"/>
              </a:rPr>
              <a:t>Inhalte</a:t>
            </a:r>
            <a:r>
              <a:rPr lang="de-DE" altLang="de-DE" baseline="0" dirty="0">
                <a:latin typeface="Arial" panose="020B0604020202020204" pitchFamily="34" charset="0"/>
              </a:rPr>
              <a:t> </a:t>
            </a:r>
            <a:r>
              <a:rPr lang="de-DE" altLang="de-DE" dirty="0">
                <a:latin typeface="Arial" panose="020B0604020202020204" pitchFamily="34" charset="0"/>
              </a:rPr>
              <a:t>aus dem Fach Sachunterricht der Grundschule fließen an den GemS in die Natur- und Gesellschaftswissenschaften ein, am </a:t>
            </a:r>
            <a:r>
              <a:rPr lang="de-DE" altLang="de-DE" dirty="0" err="1">
                <a:latin typeface="Arial" panose="020B0604020202020204" pitchFamily="34" charset="0"/>
              </a:rPr>
              <a:t>Gym</a:t>
            </a:r>
            <a:r>
              <a:rPr lang="de-DE" altLang="de-DE" dirty="0">
                <a:latin typeface="Arial" panose="020B0604020202020204" pitchFamily="34" charset="0"/>
              </a:rPr>
              <a:t> in die Naturwissenschaften und Erdkunde</a:t>
            </a:r>
          </a:p>
          <a:p>
            <a:pPr marL="361501" lvl="1" indent="-180751" algn="just">
              <a:buFontTx/>
              <a:buChar char="-"/>
            </a:pPr>
            <a:r>
              <a:rPr lang="de-DE" altLang="de-DE" dirty="0">
                <a:latin typeface="Arial" panose="020B0604020202020204" pitchFamily="34" charset="0"/>
              </a:rPr>
              <a:t>Arbeitslehre kommt als neues Fach in Klassenstufe 5 der </a:t>
            </a:r>
            <a:r>
              <a:rPr lang="de-DE" altLang="de-DE" dirty="0" err="1">
                <a:latin typeface="Arial" panose="020B0604020202020204" pitchFamily="34" charset="0"/>
              </a:rPr>
              <a:t>GemS</a:t>
            </a:r>
            <a:r>
              <a:rPr lang="de-DE" altLang="de-DE" dirty="0">
                <a:latin typeface="Arial" panose="020B0604020202020204" pitchFamily="34" charset="0"/>
              </a:rPr>
              <a:t> hinzu (Berufsorientierung)</a:t>
            </a:r>
          </a:p>
          <a:p>
            <a:pPr marL="361501" lvl="1" indent="-180751" algn="just">
              <a:buFontTx/>
              <a:buChar char="-"/>
            </a:pPr>
            <a:r>
              <a:rPr lang="de-DE" altLang="de-DE" dirty="0">
                <a:latin typeface="Arial" panose="020B0604020202020204" pitchFamily="34" charset="0"/>
              </a:rPr>
              <a:t>genauere Erklärungen zu den Fremdsprachen, dem Wahlpflichtbereich und den Profilen: siehe Folien 9 und 10</a:t>
            </a:r>
          </a:p>
          <a:p>
            <a:pPr marL="361501" lvl="1" indent="-180751" algn="just">
              <a:buFontTx/>
              <a:buChar char="-"/>
            </a:pPr>
            <a:r>
              <a:rPr lang="de-DE" altLang="de-DE" dirty="0">
                <a:latin typeface="Arial" panose="020B0604020202020204" pitchFamily="34" charset="0"/>
              </a:rPr>
              <a:t>Jede Schule hat die Aufgabe, ein schulspezifisches Förderkonzept zu entwickeln</a:t>
            </a:r>
          </a:p>
          <a:p>
            <a:pPr algn="just"/>
            <a:endParaRPr lang="de-DE" altLang="de-DE" dirty="0">
              <a:latin typeface="Arial" panose="020B0604020202020204" pitchFamily="34" charset="0"/>
            </a:endParaRPr>
          </a:p>
          <a:p>
            <a:pPr algn="just"/>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8</a:t>
            </a:fld>
            <a:endParaRPr lang="de-DE" dirty="0"/>
          </a:p>
        </p:txBody>
      </p:sp>
    </p:spTree>
    <p:extLst>
      <p:ext uri="{BB962C8B-B14F-4D97-AF65-F5344CB8AC3E}">
        <p14:creationId xmlns:p14="http://schemas.microsoft.com/office/powerpoint/2010/main" val="190409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12026">
              <a:buNone/>
              <a:tabLst>
                <a:tab pos="2711709" algn="l"/>
              </a:tabLst>
            </a:pPr>
            <a:r>
              <a:rPr lang="de-DE" altLang="de-DE" b="1" dirty="0">
                <a:latin typeface="Arial" panose="020B0604020202020204" pitchFamily="34" charset="0"/>
              </a:rPr>
              <a:t>Fremdsprachen lernen – Klassenstufen 5 und 6</a:t>
            </a:r>
          </a:p>
          <a:p>
            <a:pPr marL="0" indent="0" defTabSz="412026">
              <a:buNone/>
              <a:tabLst>
                <a:tab pos="2711709" algn="l"/>
              </a:tabLst>
            </a:pPr>
            <a:endParaRPr lang="de-DE" altLang="de-DE" dirty="0">
              <a:latin typeface="Arial" panose="020B0604020202020204" pitchFamily="34" charset="0"/>
            </a:endParaRPr>
          </a:p>
          <a:p>
            <a:pPr marL="0" indent="0" defTabSz="412026">
              <a:buNone/>
              <a:tabLst>
                <a:tab pos="2711709" algn="l"/>
              </a:tabLst>
            </a:pPr>
            <a:r>
              <a:rPr lang="de-DE" altLang="de-DE" u="sng" dirty="0" err="1">
                <a:latin typeface="Arial" panose="020B0604020202020204" pitchFamily="34" charset="0"/>
              </a:rPr>
              <a:t>GemS</a:t>
            </a:r>
            <a:r>
              <a:rPr lang="de-DE" altLang="de-DE" u="sng" dirty="0">
                <a:latin typeface="Arial" panose="020B0604020202020204" pitchFamily="34" charset="0"/>
              </a:rPr>
              <a:t>:</a:t>
            </a:r>
          </a:p>
          <a:p>
            <a:pPr algn="just" defTabSz="412026">
              <a:tabLst>
                <a:tab pos="2711709" algn="l"/>
              </a:tabLst>
            </a:pPr>
            <a:r>
              <a:rPr lang="de-DE" altLang="de-DE" dirty="0">
                <a:latin typeface="Arial" panose="020B0604020202020204" pitchFamily="34" charset="0"/>
              </a:rPr>
              <a:t>Der Fremdsprachenunterricht beginnt in der GemS bereits ab Klassenstufe 5 mit 2 Fremdsprachen (En oder Fr). Je nach Angebot der Schule wird mit einer Sprache als erste Fremdsprache</a:t>
            </a:r>
            <a:r>
              <a:rPr lang="de-DE" altLang="de-DE" baseline="0" dirty="0">
                <a:latin typeface="Arial" panose="020B0604020202020204" pitchFamily="34" charset="0"/>
              </a:rPr>
              <a:t> </a:t>
            </a:r>
            <a:r>
              <a:rPr lang="de-DE" altLang="de-DE" dirty="0">
                <a:latin typeface="Arial" panose="020B0604020202020204" pitchFamily="34" charset="0"/>
              </a:rPr>
              <a:t>mit 4 Wochenstunden</a:t>
            </a:r>
            <a:r>
              <a:rPr lang="de-DE" altLang="de-DE" baseline="0" dirty="0">
                <a:latin typeface="Arial" panose="020B0604020202020204" pitchFamily="34" charset="0"/>
              </a:rPr>
              <a:t> und</a:t>
            </a:r>
            <a:r>
              <a:rPr lang="de-DE" altLang="de-DE" dirty="0">
                <a:latin typeface="Arial" panose="020B0604020202020204" pitchFamily="34" charset="0"/>
              </a:rPr>
              <a:t> mit einer</a:t>
            </a:r>
            <a:r>
              <a:rPr lang="de-DE" altLang="de-DE" baseline="0" dirty="0">
                <a:latin typeface="Arial" panose="020B0604020202020204" pitchFamily="34" charset="0"/>
              </a:rPr>
              <a:t> weiteren</a:t>
            </a:r>
            <a:r>
              <a:rPr lang="de-DE" altLang="de-DE" dirty="0">
                <a:latin typeface="Arial" panose="020B0604020202020204" pitchFamily="34" charset="0"/>
              </a:rPr>
              <a:t> Fremdsprache im</a:t>
            </a:r>
            <a:r>
              <a:rPr lang="de-DE" altLang="de-DE" baseline="0" dirty="0">
                <a:latin typeface="Arial" panose="020B0604020202020204" pitchFamily="34" charset="0"/>
              </a:rPr>
              <a:t> </a:t>
            </a:r>
            <a:r>
              <a:rPr lang="de-DE" altLang="de-DE" b="0" u="none" baseline="0" dirty="0">
                <a:solidFill>
                  <a:srgbClr val="FF0000"/>
                </a:solidFill>
                <a:latin typeface="Arial" panose="020B0604020202020204" pitchFamily="34" charset="0"/>
              </a:rPr>
              <a:t>Sprachbildenden Unterricht </a:t>
            </a:r>
            <a:r>
              <a:rPr lang="de-DE" altLang="de-DE" dirty="0">
                <a:latin typeface="Arial" panose="020B0604020202020204" pitchFamily="34" charset="0"/>
              </a:rPr>
              <a:t>(2 Wochenstunden pro Jahrgang;</a:t>
            </a:r>
            <a:r>
              <a:rPr lang="de-DE" altLang="de-DE" baseline="0" dirty="0">
                <a:latin typeface="Arial" panose="020B0604020202020204" pitchFamily="34" charset="0"/>
              </a:rPr>
              <a:t> Klasse 5 und 6 also ebenfalls 4 </a:t>
            </a:r>
            <a:r>
              <a:rPr lang="de-DE" altLang="de-DE" baseline="0" dirty="0" err="1">
                <a:latin typeface="Arial" panose="020B0604020202020204" pitchFamily="34" charset="0"/>
              </a:rPr>
              <a:t>Wstd</a:t>
            </a:r>
            <a:r>
              <a:rPr lang="de-DE" altLang="de-DE" baseline="0" dirty="0">
                <a:latin typeface="Arial" panose="020B0604020202020204" pitchFamily="34" charset="0"/>
              </a:rPr>
              <a:t> wie am </a:t>
            </a:r>
            <a:r>
              <a:rPr lang="de-DE" altLang="de-DE" baseline="0" dirty="0" err="1">
                <a:latin typeface="Arial" panose="020B0604020202020204" pitchFamily="34" charset="0"/>
              </a:rPr>
              <a:t>Gym</a:t>
            </a:r>
            <a:r>
              <a:rPr lang="de-DE" altLang="de-DE" dirty="0">
                <a:latin typeface="Arial" panose="020B0604020202020204" pitchFamily="34" charset="0"/>
              </a:rPr>
              <a:t>) begonnen.  </a:t>
            </a:r>
            <a:r>
              <a:rPr lang="de-DE" altLang="de-DE" u="none" dirty="0">
                <a:latin typeface="Arial" panose="020B0604020202020204" pitchFamily="34" charset="0"/>
              </a:rPr>
              <a:t>In diesem Unterricht soll die Freude am Erlernen einer weiteren Fremdsprache geweckt</a:t>
            </a:r>
            <a:r>
              <a:rPr lang="de-DE" altLang="de-DE" u="none" baseline="0" dirty="0">
                <a:latin typeface="Arial" panose="020B0604020202020204" pitchFamily="34" charset="0"/>
              </a:rPr>
              <a:t> und für die Belegung der 2. FS ab Klassenstufe 7 geworben werden. (In besonders begründeten Fällen können diese Stunden auch zu einer individuellen Sprachförderung in Deutsch genutzt werden.)</a:t>
            </a:r>
          </a:p>
          <a:p>
            <a:pPr algn="just" defTabSz="412026">
              <a:tabLst>
                <a:tab pos="2711709" algn="l"/>
              </a:tabLst>
            </a:pPr>
            <a:r>
              <a:rPr lang="de-DE" altLang="de-DE" u="none" baseline="0" dirty="0">
                <a:latin typeface="Arial" panose="020B0604020202020204" pitchFamily="34" charset="0"/>
              </a:rPr>
              <a:t>Hinweis: Die für das Abitur abschlussrelevante 2. Fremdsprache kann auch erst in der Einführungsphase der GOS einsetzen.</a:t>
            </a:r>
            <a:endParaRPr lang="de-DE" altLang="de-DE" u="none" dirty="0">
              <a:latin typeface="Arial" panose="020B0604020202020204" pitchFamily="34" charset="0"/>
            </a:endParaRPr>
          </a:p>
          <a:p>
            <a:pPr algn="just" defTabSz="412026">
              <a:tabLst>
                <a:tab pos="2711709" algn="l"/>
              </a:tabLst>
            </a:pPr>
            <a:endParaRPr lang="de-DE" altLang="de-DE" dirty="0">
              <a:latin typeface="Arial" panose="020B0604020202020204" pitchFamily="34" charset="0"/>
            </a:endParaRPr>
          </a:p>
          <a:p>
            <a:pPr marL="0" indent="0" algn="just" defTabSz="412026">
              <a:buNone/>
              <a:tabLst>
                <a:tab pos="2711709" algn="l"/>
              </a:tabLst>
            </a:pPr>
            <a:r>
              <a:rPr lang="de-DE" altLang="de-DE" u="sng" dirty="0" err="1">
                <a:latin typeface="Arial" panose="020B0604020202020204" pitchFamily="34" charset="0"/>
              </a:rPr>
              <a:t>Gym</a:t>
            </a:r>
            <a:r>
              <a:rPr lang="de-DE" altLang="de-DE" u="sng" dirty="0">
                <a:latin typeface="Arial" panose="020B0604020202020204" pitchFamily="34" charset="0"/>
              </a:rPr>
              <a:t>:</a:t>
            </a:r>
          </a:p>
          <a:p>
            <a:pPr algn="just" defTabSz="412026">
              <a:tabLst>
                <a:tab pos="2711709" algn="l"/>
              </a:tabLst>
            </a:pPr>
            <a:r>
              <a:rPr lang="de-DE" altLang="de-DE" dirty="0">
                <a:latin typeface="Arial" panose="020B0604020202020204" pitchFamily="34" charset="0"/>
              </a:rPr>
              <a:t>An den Gymnasien wird in der Klassenstufe 5 mit der ersten Fremdsprache begonnen. Die zweite Fremdsprache kommt als Hauptfach/schriftliches Fach in Klassenstufe 6 hinzu. Die Sprachenfolge ist standortbezogen unterschiedlich. </a:t>
            </a:r>
          </a:p>
          <a:p>
            <a:pPr marL="176213" marR="0" indent="-176213" algn="just" defTabSz="412026" rtl="0" eaLnBrk="1" fontAlgn="auto" latinLnBrk="0" hangingPunct="1">
              <a:lnSpc>
                <a:spcPct val="105000"/>
              </a:lnSpc>
              <a:spcBef>
                <a:spcPts val="0"/>
              </a:spcBef>
              <a:spcAft>
                <a:spcPts val="0"/>
              </a:spcAft>
              <a:buClrTx/>
              <a:buSzTx/>
              <a:buFont typeface="Arial" panose="020B0604020202020204" pitchFamily="34" charset="0"/>
              <a:buChar char="•"/>
              <a:tabLst>
                <a:tab pos="2711709" algn="l"/>
              </a:tabLst>
              <a:defRPr/>
            </a:pPr>
            <a:r>
              <a:rPr lang="de-DE" altLang="de-DE" dirty="0">
                <a:latin typeface="Arial" panose="020B0604020202020204" pitchFamily="34" charset="0"/>
              </a:rPr>
              <a:t>Eine besondere Form ist der Latein-plus-Zweig: Latein und Englisch ab Klasse 5,</a:t>
            </a:r>
            <a:r>
              <a:rPr lang="de-DE" altLang="de-DE" baseline="0" dirty="0">
                <a:latin typeface="Arial" panose="020B0604020202020204" pitchFamily="34" charset="0"/>
              </a:rPr>
              <a:t> </a:t>
            </a:r>
            <a:r>
              <a:rPr lang="de-DE" altLang="de-DE" dirty="0">
                <a:latin typeface="Arial" panose="020B0604020202020204" pitchFamily="34" charset="0"/>
              </a:rPr>
              <a:t>3. Fremdsprache Französisch ab Klasse 8 </a:t>
            </a:r>
            <a:r>
              <a:rPr lang="de-DE" altLang="de-DE" baseline="0" dirty="0">
                <a:latin typeface="Arial" panose="020B0604020202020204" pitchFamily="34" charset="0"/>
              </a:rPr>
              <a:t>am</a:t>
            </a:r>
            <a:r>
              <a:rPr lang="de-DE" altLang="de-DE" dirty="0">
                <a:latin typeface="Arial" panose="020B0604020202020204" pitchFamily="34" charset="0"/>
              </a:rPr>
              <a:t> Gym. am Stadtgarten Saarlouis</a:t>
            </a:r>
            <a:r>
              <a:rPr lang="de-DE" altLang="de-DE" baseline="0" dirty="0">
                <a:latin typeface="Arial" panose="020B0604020202020204" pitchFamily="34" charset="0"/>
              </a:rPr>
              <a:t> und</a:t>
            </a:r>
            <a:r>
              <a:rPr lang="de-DE" altLang="de-DE" dirty="0">
                <a:latin typeface="Arial" panose="020B0604020202020204" pitchFamily="34" charset="0"/>
              </a:rPr>
              <a:t> </a:t>
            </a:r>
            <a:r>
              <a:rPr lang="de-DE" altLang="de-DE" baseline="0" dirty="0">
                <a:latin typeface="Arial" panose="020B0604020202020204" pitchFamily="34" charset="0"/>
              </a:rPr>
              <a:t>am</a:t>
            </a:r>
            <a:r>
              <a:rPr lang="de-DE" altLang="de-DE" dirty="0">
                <a:latin typeface="Arial" panose="020B0604020202020204" pitchFamily="34" charset="0"/>
              </a:rPr>
              <a:t> Marie-Luise-Kaschnitz-Gym. Völklingen</a:t>
            </a:r>
            <a:r>
              <a:rPr lang="de-DE" altLang="de-DE" baseline="0" dirty="0">
                <a:latin typeface="Arial" panose="020B0604020202020204" pitchFamily="34" charset="0"/>
              </a:rPr>
              <a:t> (in Abhängigkeit von schulorganisatorischen Gegebenheiten). </a:t>
            </a:r>
            <a:r>
              <a:rPr lang="de-DE" altLang="de-DE" dirty="0">
                <a:latin typeface="Arial" panose="020B0604020202020204" pitchFamily="34" charset="0"/>
              </a:rPr>
              <a:t>Weitergehende Informationen sind der Broschüre „Welche Schule für mein Kind“ zu entnehmen.</a:t>
            </a:r>
          </a:p>
          <a:p>
            <a:pPr algn="just" defTabSz="412026">
              <a:tabLst>
                <a:tab pos="2711709"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9</a:t>
            </a:fld>
            <a:endParaRPr lang="de-DE" dirty="0"/>
          </a:p>
        </p:txBody>
      </p:sp>
    </p:spTree>
    <p:extLst>
      <p:ext uri="{BB962C8B-B14F-4D97-AF65-F5344CB8AC3E}">
        <p14:creationId xmlns:p14="http://schemas.microsoft.com/office/powerpoint/2010/main" val="28429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661988" y="571500"/>
            <a:ext cx="5389562"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xfrm>
            <a:off x="662533" y="4715154"/>
            <a:ext cx="5400600" cy="45866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marL="0" indent="0" defTabSz="412026">
              <a:buNone/>
              <a:tabLst>
                <a:tab pos="182057" algn="l"/>
              </a:tabLst>
              <a:defRPr/>
            </a:pPr>
            <a:r>
              <a:rPr lang="de-DE" altLang="de-DE" sz="1400" b="1" dirty="0">
                <a:latin typeface="Arial" panose="020B0604020202020204" pitchFamily="34" charset="0"/>
                <a:cs typeface="Arial" panose="020B0604020202020204" pitchFamily="34" charset="0"/>
              </a:rPr>
              <a:t>Fremdsprachen lernen und </a:t>
            </a:r>
            <a:r>
              <a:rPr lang="de-DE" altLang="de-DE" sz="1400" b="1" u="sng" dirty="0">
                <a:latin typeface="Arial" panose="020B0604020202020204" pitchFamily="34" charset="0"/>
                <a:cs typeface="Arial" panose="020B0604020202020204" pitchFamily="34" charset="0"/>
              </a:rPr>
              <a:t>Profilbereich</a:t>
            </a:r>
          </a:p>
          <a:p>
            <a:pPr marL="0" indent="0" defTabSz="412026">
              <a:buNone/>
              <a:tabLst>
                <a:tab pos="182057" algn="l"/>
              </a:tabLst>
              <a:defRPr/>
            </a:pPr>
            <a:r>
              <a:rPr lang="de-DE" altLang="de-DE" u="sng" dirty="0">
                <a:latin typeface="Arial" panose="020B0604020202020204" pitchFamily="34" charset="0"/>
                <a:cs typeface="Arial" panose="020B0604020202020204" pitchFamily="34" charset="0"/>
              </a:rPr>
              <a:t>GemS: Fremdsprachen lernen und </a:t>
            </a:r>
            <a:r>
              <a:rPr lang="de-DE" altLang="de-DE" b="0" u="sng" dirty="0">
                <a:latin typeface="Arial" panose="020B0604020202020204" pitchFamily="34" charset="0"/>
                <a:cs typeface="Arial" panose="020B0604020202020204" pitchFamily="34" charset="0"/>
              </a:rPr>
              <a:t>Profilbereich</a:t>
            </a:r>
            <a:r>
              <a:rPr lang="de-DE" altLang="de-DE" u="sng" dirty="0">
                <a:latin typeface="Arial" panose="020B0604020202020204" pitchFamily="34" charset="0"/>
                <a:cs typeface="Arial" panose="020B0604020202020204" pitchFamily="34" charset="0"/>
              </a:rPr>
              <a:t> – ab Klassenstufe 7</a:t>
            </a:r>
          </a:p>
          <a:p>
            <a:pPr algn="just" defTabSz="412026">
              <a:tabLst>
                <a:tab pos="182057" algn="l"/>
              </a:tabLst>
              <a:defRPr/>
            </a:pPr>
            <a:r>
              <a:rPr lang="de-DE" altLang="de-DE" dirty="0">
                <a:latin typeface="Arial" panose="020B0604020202020204" pitchFamily="34" charset="0"/>
                <a:cs typeface="Arial" panose="020B0604020202020204" pitchFamily="34" charset="0"/>
              </a:rPr>
              <a:t>In der GemS wird in der Klassenstufe 7 die erste Fremdsprache (FS) verpflichtend fortgesetzt. Hinzu kommt der </a:t>
            </a:r>
            <a:r>
              <a:rPr lang="de-DE" altLang="de-DE" u="none" dirty="0">
                <a:solidFill>
                  <a:srgbClr val="FF0000"/>
                </a:solidFill>
                <a:latin typeface="Arial" panose="020B0604020202020204" pitchFamily="34" charset="0"/>
                <a:cs typeface="Arial" panose="020B0604020202020204" pitchFamily="34" charset="0"/>
              </a:rPr>
              <a:t>drei- bzw.</a:t>
            </a:r>
            <a:r>
              <a:rPr lang="de-DE" altLang="de-DE" u="none"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vierstündige </a:t>
            </a:r>
            <a:r>
              <a:rPr lang="de-DE" altLang="de-DE" b="0" u="none" dirty="0">
                <a:latin typeface="Arial" panose="020B0604020202020204" pitchFamily="34" charset="0"/>
                <a:cs typeface="Arial" panose="020B0604020202020204" pitchFamily="34" charset="0"/>
              </a:rPr>
              <a:t>Profilbereich</a:t>
            </a:r>
            <a:r>
              <a:rPr lang="de-DE" altLang="de-DE" u="none"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(WPB).</a:t>
            </a:r>
          </a:p>
          <a:p>
            <a:pPr algn="just" defTabSz="412026">
              <a:tabLst>
                <a:tab pos="182057" algn="l"/>
              </a:tabLst>
              <a:defRPr/>
            </a:pPr>
            <a:r>
              <a:rPr lang="de-DE" altLang="de-DE" u="none" dirty="0">
                <a:latin typeface="Arial" panose="020B0604020202020204" pitchFamily="34" charset="0"/>
                <a:cs typeface="Arial" panose="020B0604020202020204" pitchFamily="34" charset="0"/>
              </a:rPr>
              <a:t>Im </a:t>
            </a:r>
            <a:r>
              <a:rPr lang="de-DE" altLang="de-DE" b="0" u="none" dirty="0">
                <a:latin typeface="Arial" panose="020B0604020202020204" pitchFamily="34" charset="0"/>
                <a:cs typeface="Arial" panose="020B0604020202020204" pitchFamily="34" charset="0"/>
              </a:rPr>
              <a:t>Profilbereich</a:t>
            </a:r>
            <a:r>
              <a:rPr lang="de-DE" altLang="de-DE" u="none" dirty="0">
                <a:latin typeface="Arial" panose="020B0604020202020204" pitchFamily="34" charset="0"/>
                <a:cs typeface="Arial" panose="020B0604020202020204" pitchFamily="34" charset="0"/>
              </a:rPr>
              <a:t> (WPB) </a:t>
            </a:r>
            <a:r>
              <a:rPr lang="de-DE" altLang="de-DE" dirty="0">
                <a:latin typeface="Arial" panose="020B0604020202020204" pitchFamily="34" charset="0"/>
                <a:cs typeface="Arial" panose="020B0604020202020204" pitchFamily="34" charset="0"/>
              </a:rPr>
              <a:t>kann die abschlussrelevante 2. FS (Übergang in die Sek II) als </a:t>
            </a:r>
            <a:r>
              <a:rPr lang="de-DE" altLang="de-DE" u="none" dirty="0">
                <a:latin typeface="Arial" panose="020B0604020202020204" pitchFamily="34" charset="0"/>
                <a:cs typeface="Arial" panose="020B0604020202020204" pitchFamily="34" charset="0"/>
              </a:rPr>
              <a:t>drei- bzw. vierstündiges</a:t>
            </a:r>
            <a:r>
              <a:rPr lang="de-DE" altLang="de-DE" u="none" baseline="0" dirty="0">
                <a:latin typeface="Arial" panose="020B0604020202020204" pitchFamily="34" charset="0"/>
                <a:cs typeface="Arial" panose="020B0604020202020204" pitchFamily="34" charset="0"/>
              </a:rPr>
              <a:t> Fach</a:t>
            </a:r>
            <a:r>
              <a:rPr lang="de-DE" altLang="de-DE" u="none"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belegt werden. Alternativ zur 2. FS gibt es </a:t>
            </a:r>
            <a:r>
              <a:rPr lang="de-DE" altLang="de-DE" u="none" dirty="0">
                <a:latin typeface="Arial" panose="020B0604020202020204" pitchFamily="34" charset="0"/>
                <a:cs typeface="Arial" panose="020B0604020202020204" pitchFamily="34" charset="0"/>
              </a:rPr>
              <a:t>verschiedene </a:t>
            </a:r>
            <a:r>
              <a:rPr lang="de-DE" altLang="de-DE" b="0" u="none" dirty="0">
                <a:latin typeface="Arial" panose="020B0604020202020204" pitchFamily="34" charset="0"/>
                <a:cs typeface="Arial" panose="020B0604020202020204" pitchFamily="34" charset="0"/>
              </a:rPr>
              <a:t>Profilfächer</a:t>
            </a:r>
            <a:r>
              <a:rPr lang="de-DE" altLang="de-DE" u="none" baseline="0" dirty="0">
                <a:latin typeface="Arial" panose="020B0604020202020204" pitchFamily="34" charset="0"/>
                <a:cs typeface="Arial" panose="020B0604020202020204" pitchFamily="34" charset="0"/>
              </a:rPr>
              <a:t> zur Auswahl, je nach Angebot der Schule, z. B.</a:t>
            </a:r>
            <a:r>
              <a:rPr lang="de-DE" altLang="de-DE" u="none" dirty="0">
                <a:latin typeface="Arial" panose="020B0604020202020204" pitchFamily="34" charset="0"/>
                <a:cs typeface="Arial" panose="020B0604020202020204" pitchFamily="34" charset="0"/>
              </a:rPr>
              <a:t> Arbeitslehre, </a:t>
            </a:r>
            <a:r>
              <a:rPr lang="de-DE" altLang="de-DE" u="none" dirty="0" err="1">
                <a:latin typeface="Arial" panose="020B0604020202020204" pitchFamily="34" charset="0"/>
                <a:cs typeface="Arial" panose="020B0604020202020204" pitchFamily="34" charset="0"/>
              </a:rPr>
              <a:t>MuKu</a:t>
            </a:r>
            <a:r>
              <a:rPr lang="de-DE" altLang="de-DE" u="none" dirty="0">
                <a:latin typeface="Arial" panose="020B0604020202020204" pitchFamily="34" charset="0"/>
                <a:cs typeface="Arial" panose="020B0604020202020204" pitchFamily="34" charset="0"/>
              </a:rPr>
              <a:t>, BNE…)</a:t>
            </a:r>
          </a:p>
          <a:p>
            <a:pPr algn="just" defTabSz="412026">
              <a:tabLst>
                <a:tab pos="182057" algn="l"/>
              </a:tabLst>
              <a:defRPr/>
            </a:pPr>
            <a:endParaRPr lang="de-DE" altLang="de-DE" dirty="0">
              <a:latin typeface="Arial" panose="020B0604020202020204" pitchFamily="34" charset="0"/>
              <a:cs typeface="Arial" panose="020B0604020202020204" pitchFamily="34" charset="0"/>
            </a:endParaRPr>
          </a:p>
          <a:p>
            <a:pPr marL="0" indent="0" algn="just" defTabSz="412026">
              <a:buNone/>
              <a:tabLst>
                <a:tab pos="182057" algn="l"/>
              </a:tabLst>
              <a:defRPr/>
            </a:pPr>
            <a:r>
              <a:rPr lang="de-DE" altLang="de-DE" u="sng" dirty="0">
                <a:latin typeface="Arial" panose="020B0604020202020204" pitchFamily="34" charset="0"/>
                <a:cs typeface="Arial" panose="020B0604020202020204" pitchFamily="34" charset="0"/>
              </a:rPr>
              <a:t>Profilbildung in Zweigen </a:t>
            </a:r>
            <a:r>
              <a:rPr lang="de-DE" altLang="de-DE" u="sng" baseline="0" dirty="0">
                <a:latin typeface="Arial" panose="020B0604020202020204" pitchFamily="34" charset="0"/>
                <a:cs typeface="Arial" panose="020B0604020202020204" pitchFamily="34" charset="0"/>
              </a:rPr>
              <a:t>an Gymnasien</a:t>
            </a:r>
            <a:endParaRPr lang="de-DE" altLang="de-DE" u="sng" dirty="0">
              <a:latin typeface="Arial" panose="020B0604020202020204" pitchFamily="34" charset="0"/>
              <a:cs typeface="Arial" panose="020B0604020202020204" pitchFamily="34" charset="0"/>
            </a:endParaRP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Sprachenzweig an allen Gymnasien: 3. Fremdsprache ab Klasse 8</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MINT-/naturwissenschaftlicher Zweig an den meisten der 33 Gymnasien: </a:t>
            </a:r>
            <a:r>
              <a:rPr lang="de-DE" altLang="de-DE" dirty="0">
                <a:solidFill>
                  <a:srgbClr val="000000"/>
                </a:solidFill>
                <a:latin typeface="Saar" panose="00000500000000000000" pitchFamily="2" charset="0"/>
              </a:rPr>
              <a:t>verstärkter Unterricht in Physik, Chemie, Biologie, Informatik ab Klasse 8</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Informatikzweig: </a:t>
            </a:r>
            <a:r>
              <a:rPr lang="de-DE" altLang="de-DE" dirty="0">
                <a:solidFill>
                  <a:srgbClr val="000000"/>
                </a:solidFill>
                <a:latin typeface="Saar" panose="00000500000000000000" pitchFamily="2" charset="0"/>
              </a:rPr>
              <a:t>verstärkter Unterricht in Informatik ab Klasse 8 (</a:t>
            </a:r>
            <a:r>
              <a:rPr lang="de-DE" altLang="de-DE" dirty="0">
                <a:latin typeface="Arial" panose="020B0604020202020204" pitchFamily="34" charset="0"/>
                <a:cs typeface="Arial" panose="020B0604020202020204" pitchFamily="34" charset="0"/>
              </a:rPr>
              <a:t>Saar-Pfalz-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Homburg; Albert-Einstein-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Max-Planck-</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Steinwald Neunkirchen; Johannes-Kepler-</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Biowissenschaftlicher Zweig: </a:t>
            </a:r>
            <a:r>
              <a:rPr lang="de-DE" altLang="de-DE" dirty="0">
                <a:solidFill>
                  <a:srgbClr val="000000"/>
                </a:solidFill>
                <a:latin typeface="Saar" panose="00000500000000000000" pitchFamily="2" charset="0"/>
              </a:rPr>
              <a:t>verstärkter Unterricht in Biologie und Biologischen Techniken ab Klasse 8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Stefansberg</a:t>
            </a:r>
            <a:r>
              <a:rPr lang="de-DE" altLang="de-DE" dirty="0">
                <a:latin typeface="Arial" panose="020B0604020202020204" pitchFamily="34" charset="0"/>
                <a:cs typeface="Arial" panose="020B0604020202020204" pitchFamily="34" charset="0"/>
              </a:rPr>
              <a:t> Merzig)</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Deutsch-französischer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a:latin typeface="Arial" panose="020B0604020202020204" pitchFamily="34" charset="0"/>
                <a:cs typeface="Arial" panose="020B0604020202020204" pitchFamily="34" charset="0"/>
              </a:rPr>
              <a:t>Robert-Schuman-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Illtal-Gym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Illingen</a:t>
            </a:r>
            <a:r>
              <a:rPr lang="de-DE" altLang="de-DE" dirty="0">
                <a:latin typeface="Arial" panose="020B0604020202020204" pitchFamily="34" charset="0"/>
                <a:cs typeface="Arial" panose="020B0604020202020204" pitchFamily="34" charset="0"/>
              </a:rPr>
              <a:t>, Priv.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Johanneum</a:t>
            </a:r>
            <a:r>
              <a:rPr lang="de-DE" altLang="de-DE" dirty="0">
                <a:latin typeface="Arial" panose="020B0604020202020204" pitchFamily="34" charset="0"/>
                <a:cs typeface="Arial" panose="020B0604020202020204" pitchFamily="34" charset="0"/>
              </a:rPr>
              <a:t> Homburg, </a:t>
            </a:r>
            <a:r>
              <a:rPr lang="de-DE" altLang="de-DE" dirty="0" err="1">
                <a:latin typeface="Arial" panose="020B0604020202020204" pitchFamily="34" charset="0"/>
                <a:cs typeface="Arial" panose="020B0604020202020204" pitchFamily="34" charset="0"/>
              </a:rPr>
              <a:t>Warndt-Gym</a:t>
            </a:r>
            <a:r>
              <a:rPr lang="de-DE" altLang="de-DE" dirty="0">
                <a:latin typeface="Arial" panose="020B0604020202020204" pitchFamily="34" charset="0"/>
                <a:cs typeface="Arial" panose="020B0604020202020204" pitchFamily="34" charset="0"/>
              </a:rPr>
              <a:t>. Völklingen)</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Deutsch-englischer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Rotenbühl Saarbrücken, Christian von </a:t>
            </a:r>
            <a:r>
              <a:rPr lang="de-DE" altLang="de-DE" dirty="0" err="1">
                <a:latin typeface="Arial" panose="020B0604020202020204" pitchFamily="34" charset="0"/>
                <a:cs typeface="Arial" panose="020B0604020202020204" pitchFamily="34" charset="0"/>
              </a:rPr>
              <a:t>Mannlich</a:t>
            </a:r>
            <a:r>
              <a:rPr lang="de-DE" altLang="de-DE" dirty="0">
                <a:latin typeface="Arial" panose="020B0604020202020204" pitchFamily="34" charset="0"/>
                <a:cs typeface="Arial" panose="020B0604020202020204" pitchFamily="34" charset="0"/>
              </a:rPr>
              <a:t>-Gym. Homburg, Max-Planck-Gym. Saarlouis, Gym. am Stadtgarten Saarlouis)</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Musik-Zweig: </a:t>
            </a:r>
            <a:r>
              <a:rPr lang="de-DE" altLang="de-DE" dirty="0">
                <a:solidFill>
                  <a:srgbClr val="000000"/>
                </a:solidFill>
                <a:latin typeface="Saar" panose="00000500000000000000" pitchFamily="2" charset="0"/>
              </a:rPr>
              <a:t>verstärkter Unterricht in Musik ab Klasse 5 (</a:t>
            </a:r>
            <a:r>
              <a:rPr lang="de-DE" altLang="de-DE" dirty="0">
                <a:latin typeface="Arial" panose="020B0604020202020204" pitchFamily="34" charset="0"/>
                <a:cs typeface="Arial" panose="020B0604020202020204" pitchFamily="34" charset="0"/>
              </a:rPr>
              <a:t>Gymnasium am Schloss Saarbrücken, Robert-Schuman-Gym. Saarlouis)</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Latein-Plus-Zweig: </a:t>
            </a:r>
            <a:r>
              <a:rPr lang="de-DE" altLang="de-DE" dirty="0">
                <a:solidFill>
                  <a:srgbClr val="000000"/>
                </a:solidFill>
                <a:latin typeface="Saar" panose="00000500000000000000" pitchFamily="2" charset="0"/>
              </a:rPr>
              <a:t>Unterricht in Latein und Englisch ab Klasse 5 (</a:t>
            </a:r>
            <a:r>
              <a:rPr lang="de-DE" altLang="de-DE" dirty="0">
                <a:latin typeface="Arial" panose="020B0604020202020204" pitchFamily="34" charset="0"/>
                <a:cs typeface="Arial" panose="020B0604020202020204" pitchFamily="34" charset="0"/>
              </a:rPr>
              <a:t>Marie-Luise-Kaschnitz-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Stadtgarten Saarlouis)</a:t>
            </a: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0" indent="0" algn="just" defTabSz="412026">
              <a:buNone/>
              <a:tabLst>
                <a:tab pos="182057" algn="l"/>
              </a:tabLst>
              <a:defRPr/>
            </a:pPr>
            <a:r>
              <a:rPr lang="de-DE" altLang="de-DE" dirty="0">
                <a:latin typeface="Arial" panose="020B0604020202020204" pitchFamily="34" charset="0"/>
                <a:cs typeface="Arial" panose="020B0604020202020204" pitchFamily="34" charset="0"/>
              </a:rPr>
              <a:t>Gymnasien können an Schulversuchen teilnehmen:</a:t>
            </a:r>
          </a:p>
          <a:p>
            <a:pPr marL="358301" lvl="1" indent="-172752" algn="just" defTabSz="412026">
              <a:buFont typeface="Symbol" panose="05050102010706020507" pitchFamily="18" charset="2"/>
              <a:buChar char="-"/>
              <a:tabLst>
                <a:tab pos="182057" algn="l"/>
              </a:tabLst>
              <a:defRPr/>
            </a:pPr>
            <a:r>
              <a:rPr lang="de-DE" altLang="de-DE" dirty="0">
                <a:latin typeface="Arial" panose="020B0604020202020204" pitchFamily="34" charset="0"/>
                <a:cs typeface="Arial" panose="020B0604020202020204" pitchFamily="34" charset="0"/>
              </a:rPr>
              <a:t>Schulversuch „Schwerpunkt Sport“ (Gym. am </a:t>
            </a:r>
            <a:r>
              <a:rPr lang="de-DE" altLang="de-DE" dirty="0" err="1">
                <a:latin typeface="Arial" panose="020B0604020202020204" pitchFamily="34" charset="0"/>
                <a:cs typeface="Arial" panose="020B0604020202020204" pitchFamily="34" charset="0"/>
              </a:rPr>
              <a:t>Rotenbühl</a:t>
            </a:r>
            <a:r>
              <a:rPr lang="de-DE" altLang="de-DE" dirty="0">
                <a:latin typeface="Arial" panose="020B0604020202020204" pitchFamily="34" charset="0"/>
                <a:cs typeface="Arial" panose="020B0604020202020204" pitchFamily="34" charset="0"/>
              </a:rPr>
              <a:t> Saarbrücken)</a:t>
            </a: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10</a:t>
            </a:fld>
            <a:endParaRPr lang="de-DE" dirty="0"/>
          </a:p>
        </p:txBody>
      </p:sp>
    </p:spTree>
    <p:extLst>
      <p:ext uri="{BB962C8B-B14F-4D97-AF65-F5344CB8AC3E}">
        <p14:creationId xmlns:p14="http://schemas.microsoft.com/office/powerpoint/2010/main" val="3252363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Bild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5750" y="323850"/>
            <a:ext cx="21986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Fries\Logos_MBK\Saar_Min-BK-D_spz-L_3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213" y="406400"/>
            <a:ext cx="20002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a:t>Titelmasterformat durch Klicken bearbeiten</a:t>
            </a:r>
            <a:endParaRPr lang="de-DE" dirty="0"/>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201044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renner 4">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91AEB887-A996-438A-999E-A21666731726}" type="datetime1">
              <a:rPr lang="de-DE"/>
              <a:pPr>
                <a:defRPr/>
              </a:pPr>
              <a:t>31.10.2024</a:t>
            </a:fld>
            <a:endParaRPr lang="de-DE"/>
          </a:p>
        </p:txBody>
      </p:sp>
    </p:spTree>
    <p:extLst>
      <p:ext uri="{BB962C8B-B14F-4D97-AF65-F5344CB8AC3E}">
        <p14:creationId xmlns:p14="http://schemas.microsoft.com/office/powerpoint/2010/main" val="282597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renner 5">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835FC9B7-7F41-4F0A-B4C2-40BFD7945606}" type="datetime1">
              <a:rPr lang="de-DE"/>
              <a:pPr>
                <a:defRPr/>
              </a:pPr>
              <a:t>31.10.2024</a:t>
            </a:fld>
            <a:endParaRPr lang="de-DE"/>
          </a:p>
        </p:txBody>
      </p:sp>
    </p:spTree>
    <p:extLst>
      <p:ext uri="{BB962C8B-B14F-4D97-AF65-F5344CB8AC3E}">
        <p14:creationId xmlns:p14="http://schemas.microsoft.com/office/powerpoint/2010/main" val="212102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renner 6">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0C8CF6F7-E862-41D7-B06D-37969D7B5D9E}" type="datetime1">
              <a:rPr lang="de-DE"/>
              <a:pPr>
                <a:defRPr/>
              </a:pPr>
              <a:t>31.10.2024</a:t>
            </a:fld>
            <a:endParaRPr lang="de-DE"/>
          </a:p>
        </p:txBody>
      </p:sp>
    </p:spTree>
    <p:extLst>
      <p:ext uri="{BB962C8B-B14F-4D97-AF65-F5344CB8AC3E}">
        <p14:creationId xmlns:p14="http://schemas.microsoft.com/office/powerpoint/2010/main" val="290904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162D2188-202B-431B-B927-F84BEA3BDFE4}" type="datetime1">
              <a:rPr lang="de-DE"/>
              <a:pPr>
                <a:defRPr/>
              </a:pPr>
              <a:t>31.10.2024</a:t>
            </a:fld>
            <a:endParaRPr lang="de-DE" dirty="0"/>
          </a:p>
        </p:txBody>
      </p:sp>
    </p:spTree>
    <p:extLst>
      <p:ext uri="{BB962C8B-B14F-4D97-AF65-F5344CB8AC3E}">
        <p14:creationId xmlns:p14="http://schemas.microsoft.com/office/powerpoint/2010/main" val="332140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10" name="Fußzeilenplatzhalter 15"/>
          <p:cNvSpPr txBox="1">
            <a:spLocks noGrp="1"/>
          </p:cNvSpPr>
          <p:nvPr userDrawn="1"/>
        </p:nvSpPr>
        <p:spPr bwMode="auto">
          <a:xfrm>
            <a:off x="557213" y="6372225"/>
            <a:ext cx="4806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900">
                <a:solidFill>
                  <a:schemeClr val="tx1"/>
                </a:solidFill>
                <a:latin typeface="Frutiger 45 Light" pitchFamily="34" charset="0"/>
                <a:ea typeface="Geneva" pitchFamily="47" charset="-128"/>
              </a:defRPr>
            </a:lvl1pPr>
            <a:lvl2pPr marL="742950" indent="-285750">
              <a:defRPr sz="900">
                <a:solidFill>
                  <a:schemeClr val="tx1"/>
                </a:solidFill>
                <a:latin typeface="Frutiger 45 Light" pitchFamily="34" charset="0"/>
                <a:ea typeface="Geneva" pitchFamily="47" charset="-128"/>
              </a:defRPr>
            </a:lvl2pPr>
            <a:lvl3pPr marL="1143000" indent="-228600">
              <a:defRPr sz="900">
                <a:solidFill>
                  <a:schemeClr val="tx1"/>
                </a:solidFill>
                <a:latin typeface="Frutiger 45 Light" pitchFamily="34" charset="0"/>
                <a:ea typeface="Geneva" pitchFamily="47" charset="-128"/>
              </a:defRPr>
            </a:lvl3pPr>
            <a:lvl4pPr marL="1600200" indent="-228600">
              <a:defRPr sz="900">
                <a:solidFill>
                  <a:schemeClr val="tx1"/>
                </a:solidFill>
                <a:latin typeface="Frutiger 45 Light" pitchFamily="34" charset="0"/>
                <a:ea typeface="Geneva" pitchFamily="47" charset="-128"/>
              </a:defRPr>
            </a:lvl4pPr>
            <a:lvl5pPr marL="2057400" indent="-228600">
              <a:defRPr sz="900">
                <a:solidFill>
                  <a:schemeClr val="tx1"/>
                </a:solidFill>
                <a:latin typeface="Frutiger 45 Light" pitchFamily="34" charset="0"/>
                <a:ea typeface="Geneva" pitchFamily="47" charset="-128"/>
              </a:defRPr>
            </a:lvl5pPr>
            <a:lvl6pPr marL="2514600" indent="-228600" defTabSz="457200" fontAlgn="base">
              <a:spcBef>
                <a:spcPct val="0"/>
              </a:spcBef>
              <a:spcAft>
                <a:spcPct val="0"/>
              </a:spcAft>
              <a:defRPr sz="900">
                <a:solidFill>
                  <a:schemeClr val="tx1"/>
                </a:solidFill>
                <a:latin typeface="Frutiger 45 Light" pitchFamily="34" charset="0"/>
                <a:ea typeface="Geneva" pitchFamily="47" charset="-128"/>
              </a:defRPr>
            </a:lvl6pPr>
            <a:lvl7pPr marL="2971800" indent="-228600" defTabSz="457200" fontAlgn="base">
              <a:spcBef>
                <a:spcPct val="0"/>
              </a:spcBef>
              <a:spcAft>
                <a:spcPct val="0"/>
              </a:spcAft>
              <a:defRPr sz="900">
                <a:solidFill>
                  <a:schemeClr val="tx1"/>
                </a:solidFill>
                <a:latin typeface="Frutiger 45 Light" pitchFamily="34" charset="0"/>
                <a:ea typeface="Geneva" pitchFamily="47" charset="-128"/>
              </a:defRPr>
            </a:lvl7pPr>
            <a:lvl8pPr marL="3429000" indent="-228600" defTabSz="457200" fontAlgn="base">
              <a:spcBef>
                <a:spcPct val="0"/>
              </a:spcBef>
              <a:spcAft>
                <a:spcPct val="0"/>
              </a:spcAft>
              <a:defRPr sz="900">
                <a:solidFill>
                  <a:schemeClr val="tx1"/>
                </a:solidFill>
                <a:latin typeface="Frutiger 45 Light" pitchFamily="34" charset="0"/>
                <a:ea typeface="Geneva" pitchFamily="47" charset="-128"/>
              </a:defRPr>
            </a:lvl8pPr>
            <a:lvl9pPr marL="3886200" indent="-228600" defTabSz="457200" fontAlgn="base">
              <a:spcBef>
                <a:spcPct val="0"/>
              </a:spcBef>
              <a:spcAft>
                <a:spcPct val="0"/>
              </a:spcAft>
              <a:defRPr sz="900">
                <a:solidFill>
                  <a:schemeClr val="tx1"/>
                </a:solidFill>
                <a:latin typeface="Frutiger 45 Light" pitchFamily="34" charset="0"/>
                <a:ea typeface="Geneva" pitchFamily="47" charset="-128"/>
              </a:defRPr>
            </a:lvl9pPr>
          </a:lstStyle>
          <a:p>
            <a:pPr algn="l">
              <a:defRPr/>
            </a:pPr>
            <a:endParaRPr lang="de-DE" altLang="de-DE" dirty="0"/>
          </a:p>
        </p:txBody>
      </p:sp>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Textmasterformat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Textmasterformat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8434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entkoppeltes Logo)">
    <p:spTree>
      <p:nvGrpSpPr>
        <p:cNvPr id="1" name=""/>
        <p:cNvGrpSpPr/>
        <p:nvPr/>
      </p:nvGrpSpPr>
      <p:grpSpPr>
        <a:xfrm>
          <a:off x="0" y="0"/>
          <a:ext cx="0" cy="0"/>
          <a:chOff x="0" y="0"/>
          <a:chExt cx="0" cy="0"/>
        </a:xfrm>
      </p:grpSpPr>
      <p:pic>
        <p:nvPicPr>
          <p:cNvPr id="4" name="Picture 2" descr="C:\Users\Fries\Logos_MBK\Saar_MZ_Min-BK-D_spz-S_3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1863" y="328613"/>
            <a:ext cx="278288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a:t>Titelmasterformat durch Klicken bearbeiten</a:t>
            </a:r>
            <a:endParaRPr lang="de-DE" dirty="0"/>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314014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E8D44C40-61AF-4CEF-8F97-CE963309D56A}" type="datetime1">
              <a:rPr lang="de-DE"/>
              <a:pPr>
                <a:defRPr/>
              </a:pPr>
              <a:t>31.10.2024</a:t>
            </a:fld>
            <a:endParaRPr lang="de-DE" dirty="0"/>
          </a:p>
        </p:txBody>
      </p:sp>
    </p:spTree>
    <p:extLst>
      <p:ext uri="{BB962C8B-B14F-4D97-AF65-F5344CB8AC3E}">
        <p14:creationId xmlns:p14="http://schemas.microsoft.com/office/powerpoint/2010/main" val="316731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539948" y="1676627"/>
            <a:ext cx="3960615" cy="43446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2"/>
          <p:cNvSpPr>
            <a:spLocks noGrp="1"/>
          </p:cNvSpPr>
          <p:nvPr>
            <p:ph idx="11"/>
          </p:nvPr>
        </p:nvSpPr>
        <p:spPr bwMode="gray">
          <a:xfrm>
            <a:off x="4643438" y="1676627"/>
            <a:ext cx="3960812" cy="43446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3"/>
          <p:cNvSpPr>
            <a:spLocks noGrp="1"/>
          </p:cNvSpPr>
          <p:nvPr>
            <p:ph type="dt" sz="half" idx="12"/>
          </p:nvPr>
        </p:nvSpPr>
        <p:spPr/>
        <p:txBody>
          <a:bodyPr/>
          <a:lstStyle>
            <a:lvl1pPr>
              <a:defRPr/>
            </a:lvl1pPr>
          </a:lstStyle>
          <a:p>
            <a:pPr>
              <a:defRPr/>
            </a:pPr>
            <a:fld id="{9F520CF2-98D3-4AEC-A015-13B2ABF7ED95}" type="datetime1">
              <a:rPr lang="de-DE"/>
              <a:pPr>
                <a:defRPr/>
              </a:pPr>
              <a:t>31.10.2024</a:t>
            </a:fld>
            <a:endParaRPr lang="de-DE" dirty="0"/>
          </a:p>
        </p:txBody>
      </p:sp>
    </p:spTree>
    <p:extLst>
      <p:ext uri="{BB962C8B-B14F-4D97-AF65-F5344CB8AC3E}">
        <p14:creationId xmlns:p14="http://schemas.microsoft.com/office/powerpoint/2010/main" val="100974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Foto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4643438" y="1676627"/>
            <a:ext cx="3960812" cy="43446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6"/>
          <p:cNvSpPr>
            <a:spLocks noGrp="1"/>
          </p:cNvSpPr>
          <p:nvPr>
            <p:ph type="pic" sz="quarter" idx="11"/>
          </p:nvPr>
        </p:nvSpPr>
        <p:spPr bwMode="gray">
          <a:xfrm>
            <a:off x="539750" y="1700213"/>
            <a:ext cx="3960813" cy="2916237"/>
          </a:xfrm>
          <a:solidFill>
            <a:schemeClr val="bg1">
              <a:lumMod val="95000"/>
            </a:schemeClr>
          </a:solidFill>
          <a:ln>
            <a:noFill/>
          </a:ln>
        </p:spPr>
        <p:txBody>
          <a:bodyPr rtlCol="0" anchor="ctr">
            <a:noAutofit/>
          </a:bodyPr>
          <a:lstStyle>
            <a:lvl1pPr marL="0" indent="0" algn="ctr">
              <a:buNone/>
              <a:defRPr/>
            </a:lvl1pPr>
          </a:lstStyle>
          <a:p>
            <a:pPr lvl="0"/>
            <a:r>
              <a:rPr lang="de-DE" noProof="0"/>
              <a:t>Bild durch Klicken auf Symbol hinzufügen</a:t>
            </a:r>
          </a:p>
        </p:txBody>
      </p:sp>
      <p:sp>
        <p:nvSpPr>
          <p:cNvPr id="5" name="Datumsplatzhalter 3"/>
          <p:cNvSpPr>
            <a:spLocks noGrp="1"/>
          </p:cNvSpPr>
          <p:nvPr>
            <p:ph type="dt" sz="half" idx="12"/>
          </p:nvPr>
        </p:nvSpPr>
        <p:spPr/>
        <p:txBody>
          <a:bodyPr/>
          <a:lstStyle>
            <a:lvl1pPr>
              <a:defRPr/>
            </a:lvl1pPr>
          </a:lstStyle>
          <a:p>
            <a:pPr>
              <a:defRPr/>
            </a:pPr>
            <a:fld id="{E9877394-00DC-4EC0-9911-1FCD66E9983D}" type="datetime1">
              <a:rPr lang="de-DE"/>
              <a:pPr>
                <a:defRPr/>
              </a:pPr>
              <a:t>31.10.2024</a:t>
            </a:fld>
            <a:endParaRPr lang="de-DE" dirty="0"/>
          </a:p>
        </p:txBody>
      </p:sp>
    </p:spTree>
    <p:extLst>
      <p:ext uri="{BB962C8B-B14F-4D97-AF65-F5344CB8AC3E}">
        <p14:creationId xmlns:p14="http://schemas.microsoft.com/office/powerpoint/2010/main" val="409567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F4EC1D12-6EB6-4776-AB22-ACC626E1FF87}" type="datetime1">
              <a:rPr lang="de-DE"/>
              <a:pPr>
                <a:defRPr/>
              </a:pPr>
              <a:t>31.10.2024</a:t>
            </a:fld>
            <a:endParaRPr lang="de-DE" dirty="0"/>
          </a:p>
        </p:txBody>
      </p:sp>
    </p:spTree>
    <p:extLst>
      <p:ext uri="{BB962C8B-B14F-4D97-AF65-F5344CB8AC3E}">
        <p14:creationId xmlns:p14="http://schemas.microsoft.com/office/powerpoint/2010/main" val="243157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renner 1">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rgbClr val="8392B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4ECAAC76-93E2-455A-8CD3-6D917D1AD11A}" type="datetime1">
              <a:rPr lang="de-DE"/>
              <a:pPr>
                <a:defRPr/>
              </a:pPr>
              <a:t>31.10.2024</a:t>
            </a:fld>
            <a:endParaRPr lang="de-DE"/>
          </a:p>
        </p:txBody>
      </p:sp>
    </p:spTree>
    <p:extLst>
      <p:ext uri="{BB962C8B-B14F-4D97-AF65-F5344CB8AC3E}">
        <p14:creationId xmlns:p14="http://schemas.microsoft.com/office/powerpoint/2010/main" val="29638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renner 2">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19C4C532-F0D9-484E-9388-3FB85F4C3D9F}" type="datetime1">
              <a:rPr lang="de-DE"/>
              <a:pPr>
                <a:defRPr/>
              </a:pPr>
              <a:t>31.10.2024</a:t>
            </a:fld>
            <a:endParaRPr lang="de-DE"/>
          </a:p>
        </p:txBody>
      </p:sp>
    </p:spTree>
    <p:extLst>
      <p:ext uri="{BB962C8B-B14F-4D97-AF65-F5344CB8AC3E}">
        <p14:creationId xmlns:p14="http://schemas.microsoft.com/office/powerpoint/2010/main" val="15139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renner 3">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227101A6-6768-4361-83FE-F1147FC2160A}" type="datetime1">
              <a:rPr lang="de-DE"/>
              <a:pPr>
                <a:defRPr/>
              </a:pPr>
              <a:t>31.10.2024</a:t>
            </a:fld>
            <a:endParaRPr lang="de-DE"/>
          </a:p>
        </p:txBody>
      </p:sp>
    </p:spTree>
    <p:extLst>
      <p:ext uri="{BB962C8B-B14F-4D97-AF65-F5344CB8AC3E}">
        <p14:creationId xmlns:p14="http://schemas.microsoft.com/office/powerpoint/2010/main" val="219305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gray">
          <a:xfrm>
            <a:off x="539750" y="527050"/>
            <a:ext cx="80645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gray">
          <a:xfrm>
            <a:off x="539750" y="1676400"/>
            <a:ext cx="80645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bwMode="gray">
          <a:xfrm>
            <a:off x="539750" y="6438900"/>
            <a:ext cx="1152525" cy="217488"/>
          </a:xfrm>
          <a:prstGeom prst="rect">
            <a:avLst/>
          </a:prstGeom>
        </p:spPr>
        <p:txBody>
          <a:bodyPr vert="horz" wrap="none" lIns="0" tIns="0" rIns="0" bIns="0" rtlCol="0" anchor="ctr" anchorCtr="0">
            <a:noAutofit/>
          </a:bodyPr>
          <a:lstStyle>
            <a:lvl1pPr algn="l" fontAlgn="auto">
              <a:spcBef>
                <a:spcPts val="0"/>
              </a:spcBef>
              <a:spcAft>
                <a:spcPts val="0"/>
              </a:spcAft>
              <a:defRPr sz="1000" smtClean="0">
                <a:solidFill>
                  <a:schemeClr val="tx2"/>
                </a:solidFill>
                <a:latin typeface="+mn-lt"/>
              </a:defRPr>
            </a:lvl1pPr>
          </a:lstStyle>
          <a:p>
            <a:pPr>
              <a:defRPr/>
            </a:pPr>
            <a:fld id="{468A69CA-7400-40DA-8675-07C3EC3588EC}" type="datetime1">
              <a:rPr lang="de-DE"/>
              <a:pPr>
                <a:defRPr/>
              </a:pPr>
              <a:t>31.10.2024</a:t>
            </a:fld>
            <a:endParaRPr lang="de-DE" dirty="0"/>
          </a:p>
        </p:txBody>
      </p:sp>
      <p:sp>
        <p:nvSpPr>
          <p:cNvPr id="9" name="Textfeld 8"/>
          <p:cNvSpPr txBox="1"/>
          <p:nvPr/>
        </p:nvSpPr>
        <p:spPr bwMode="gray">
          <a:xfrm>
            <a:off x="1908175" y="6438900"/>
            <a:ext cx="1150938" cy="217488"/>
          </a:xfrm>
          <a:prstGeom prst="rect">
            <a:avLst/>
          </a:prstGeom>
          <a:noFill/>
        </p:spPr>
        <p:txBody>
          <a:bodyPr wrap="none" lIns="0" tIns="0" rIns="0" bIns="0" anchor="ctr"/>
          <a:lstStyle/>
          <a:p>
            <a:pPr fontAlgn="auto">
              <a:spcBef>
                <a:spcPts val="0"/>
              </a:spcBef>
              <a:spcAft>
                <a:spcPts val="0"/>
              </a:spcAft>
              <a:defRPr/>
            </a:pPr>
            <a:r>
              <a:rPr lang="de-DE" sz="1000" dirty="0">
                <a:solidFill>
                  <a:schemeClr val="tx2"/>
                </a:solidFill>
                <a:latin typeface="+mn-lt"/>
              </a:rPr>
              <a:t>Seite </a:t>
            </a:r>
            <a:fld id="{3A770878-0B52-467B-B67E-AE761F2841D8}" type="slidenum">
              <a:rPr lang="de-DE" sz="1000">
                <a:solidFill>
                  <a:schemeClr val="tx2"/>
                </a:solidFill>
                <a:latin typeface="+mn-lt"/>
              </a:rPr>
              <a:pPr fontAlgn="auto">
                <a:spcBef>
                  <a:spcPts val="0"/>
                </a:spcBef>
                <a:spcAft>
                  <a:spcPts val="0"/>
                </a:spcAft>
                <a:defRPr/>
              </a:pPr>
              <a:t>‹Nr.›</a:t>
            </a:fld>
            <a:r>
              <a:rPr lang="de-DE" sz="1000" dirty="0">
                <a:solidFill>
                  <a:schemeClr val="tx2"/>
                </a:solidFill>
                <a:latin typeface="+mn-lt"/>
              </a:rPr>
              <a:t> </a:t>
            </a:r>
          </a:p>
        </p:txBody>
      </p:sp>
      <p:pic>
        <p:nvPicPr>
          <p:cNvPr id="1030" name="Bild 3"/>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02475" y="6145213"/>
            <a:ext cx="15700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0" r:id="rId4"/>
    <p:sldLayoutId id="2147483659" r:id="rId5"/>
    <p:sldLayoutId id="2147483658" r:id="rId6"/>
    <p:sldLayoutId id="2147483664" r:id="rId7"/>
    <p:sldLayoutId id="2147483665" r:id="rId8"/>
    <p:sldLayoutId id="2147483666" r:id="rId9"/>
    <p:sldLayoutId id="2147483667" r:id="rId10"/>
    <p:sldLayoutId id="2147483668" r:id="rId11"/>
    <p:sldLayoutId id="2147483669" r:id="rId12"/>
    <p:sldLayoutId id="2147483657" r:id="rId13"/>
    <p:sldLayoutId id="2147483670" r:id="rId14"/>
  </p:sldLayoutIdLst>
  <p:hf sldNum="0" hdr="0" ftr="0"/>
  <p:txStyles>
    <p:titleStyle>
      <a:lvl1pPr algn="l" rtl="0" eaLnBrk="1" fontAlgn="base" hangingPunct="1">
        <a:lnSpc>
          <a:spcPct val="85000"/>
        </a:lnSpc>
        <a:spcBef>
          <a:spcPct val="0"/>
        </a:spcBef>
        <a:spcAft>
          <a:spcPct val="0"/>
        </a:spcAft>
        <a:defRPr sz="2600" kern="1200">
          <a:solidFill>
            <a:schemeClr val="tx2"/>
          </a:solidFill>
          <a:latin typeface="+mj-lt"/>
          <a:ea typeface="+mj-ea"/>
          <a:cs typeface="+mj-cs"/>
        </a:defRPr>
      </a:lvl1pPr>
      <a:lvl2pPr algn="l" rtl="0" eaLnBrk="1" fontAlgn="base" hangingPunct="1">
        <a:lnSpc>
          <a:spcPct val="85000"/>
        </a:lnSpc>
        <a:spcBef>
          <a:spcPct val="0"/>
        </a:spcBef>
        <a:spcAft>
          <a:spcPct val="0"/>
        </a:spcAft>
        <a:defRPr sz="2600">
          <a:solidFill>
            <a:schemeClr val="tx2"/>
          </a:solidFill>
          <a:latin typeface="Saar Headline" pitchFamily="2" charset="0"/>
        </a:defRPr>
      </a:lvl2pPr>
      <a:lvl3pPr algn="l" rtl="0" eaLnBrk="1" fontAlgn="base" hangingPunct="1">
        <a:lnSpc>
          <a:spcPct val="85000"/>
        </a:lnSpc>
        <a:spcBef>
          <a:spcPct val="0"/>
        </a:spcBef>
        <a:spcAft>
          <a:spcPct val="0"/>
        </a:spcAft>
        <a:defRPr sz="2600">
          <a:solidFill>
            <a:schemeClr val="tx2"/>
          </a:solidFill>
          <a:latin typeface="Saar Headline" pitchFamily="2" charset="0"/>
        </a:defRPr>
      </a:lvl3pPr>
      <a:lvl4pPr algn="l" rtl="0" eaLnBrk="1" fontAlgn="base" hangingPunct="1">
        <a:lnSpc>
          <a:spcPct val="85000"/>
        </a:lnSpc>
        <a:spcBef>
          <a:spcPct val="0"/>
        </a:spcBef>
        <a:spcAft>
          <a:spcPct val="0"/>
        </a:spcAft>
        <a:defRPr sz="2600">
          <a:solidFill>
            <a:schemeClr val="tx2"/>
          </a:solidFill>
          <a:latin typeface="Saar Headline" pitchFamily="2" charset="0"/>
        </a:defRPr>
      </a:lvl4pPr>
      <a:lvl5pPr algn="l" rtl="0" eaLnBrk="1" fontAlgn="base" hangingPunct="1">
        <a:lnSpc>
          <a:spcPct val="85000"/>
        </a:lnSpc>
        <a:spcBef>
          <a:spcPct val="0"/>
        </a:spcBef>
        <a:spcAft>
          <a:spcPct val="0"/>
        </a:spcAft>
        <a:defRPr sz="2600">
          <a:solidFill>
            <a:schemeClr val="tx2"/>
          </a:solidFill>
          <a:latin typeface="Saar Headline" pitchFamily="2" charset="0"/>
        </a:defRPr>
      </a:lvl5pPr>
      <a:lvl6pPr marL="457200" algn="l" rtl="0" eaLnBrk="1" fontAlgn="base" hangingPunct="1">
        <a:lnSpc>
          <a:spcPct val="85000"/>
        </a:lnSpc>
        <a:spcBef>
          <a:spcPct val="0"/>
        </a:spcBef>
        <a:spcAft>
          <a:spcPct val="0"/>
        </a:spcAft>
        <a:defRPr sz="2600">
          <a:solidFill>
            <a:schemeClr val="tx2"/>
          </a:solidFill>
          <a:latin typeface="Saar Headline" pitchFamily="2" charset="0"/>
        </a:defRPr>
      </a:lvl6pPr>
      <a:lvl7pPr marL="914400" algn="l" rtl="0" eaLnBrk="1" fontAlgn="base" hangingPunct="1">
        <a:lnSpc>
          <a:spcPct val="85000"/>
        </a:lnSpc>
        <a:spcBef>
          <a:spcPct val="0"/>
        </a:spcBef>
        <a:spcAft>
          <a:spcPct val="0"/>
        </a:spcAft>
        <a:defRPr sz="2600">
          <a:solidFill>
            <a:schemeClr val="tx2"/>
          </a:solidFill>
          <a:latin typeface="Saar Headline" pitchFamily="2" charset="0"/>
        </a:defRPr>
      </a:lvl7pPr>
      <a:lvl8pPr marL="1371600" algn="l" rtl="0" eaLnBrk="1" fontAlgn="base" hangingPunct="1">
        <a:lnSpc>
          <a:spcPct val="85000"/>
        </a:lnSpc>
        <a:spcBef>
          <a:spcPct val="0"/>
        </a:spcBef>
        <a:spcAft>
          <a:spcPct val="0"/>
        </a:spcAft>
        <a:defRPr sz="2600">
          <a:solidFill>
            <a:schemeClr val="tx2"/>
          </a:solidFill>
          <a:latin typeface="Saar Headline" pitchFamily="2" charset="0"/>
        </a:defRPr>
      </a:lvl8pPr>
      <a:lvl9pPr marL="1828800" algn="l" rtl="0" eaLnBrk="1" fontAlgn="base" hangingPunct="1">
        <a:lnSpc>
          <a:spcPct val="85000"/>
        </a:lnSpc>
        <a:spcBef>
          <a:spcPct val="0"/>
        </a:spcBef>
        <a:spcAft>
          <a:spcPct val="0"/>
        </a:spcAft>
        <a:defRPr sz="2600">
          <a:solidFill>
            <a:schemeClr val="tx2"/>
          </a:solidFill>
          <a:latin typeface="Saar Headline" pitchFamily="2" charset="0"/>
        </a:defRPr>
      </a:lvl9pPr>
    </p:titleStyle>
    <p:bodyStyle>
      <a:lvl1pPr marL="266700" indent="-266700"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1pPr>
      <a:lvl2pPr marL="538163" indent="-271463"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2pPr>
      <a:lvl3pPr marL="804863" indent="-266700"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3pPr>
      <a:lvl4pPr marL="1076325" indent="-271463"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4pPr>
      <a:lvl5pPr marL="1343025" indent="-266700"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slide" Target="slide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slide" Target="slide38.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0"/>
            <a:ext cx="3687827" cy="3528392"/>
          </a:xfrm>
          <a:prstGeom prst="rect">
            <a:avLst/>
          </a:prstGeom>
        </p:spPr>
      </p:pic>
      <p:sp>
        <p:nvSpPr>
          <p:cNvPr id="17409" name="Titel 1"/>
          <p:cNvSpPr>
            <a:spLocks noGrp="1"/>
          </p:cNvSpPr>
          <p:nvPr>
            <p:ph type="ctrTitle"/>
          </p:nvPr>
        </p:nvSpPr>
        <p:spPr>
          <a:xfrm>
            <a:off x="395288" y="2996952"/>
            <a:ext cx="8353425" cy="2448272"/>
          </a:xfrm>
        </p:spPr>
        <p:txBody>
          <a:bodyPr/>
          <a:lstStyle/>
          <a:p>
            <a:br>
              <a:rPr lang="de-DE" sz="3200" dirty="0"/>
            </a:br>
            <a:r>
              <a:rPr lang="de-DE" sz="2800" dirty="0"/>
              <a:t>Info 4</a:t>
            </a:r>
            <a:br>
              <a:rPr lang="de-DE" sz="2800" dirty="0"/>
            </a:br>
            <a:r>
              <a:rPr lang="de-DE" sz="2800" dirty="0"/>
              <a:t>Informationen zum Übergang in die weiterführende Schule</a:t>
            </a:r>
            <a:br>
              <a:rPr lang="de-DE" altLang="de-DE" sz="2800" dirty="0"/>
            </a:br>
            <a:r>
              <a:rPr lang="de-DE" sz="2800" dirty="0">
                <a:solidFill>
                  <a:schemeClr val="bg2"/>
                </a:solidFill>
              </a:rPr>
              <a:t>„Welche Schule für mein Kind?“</a:t>
            </a:r>
            <a:endParaRPr lang="de-DE" altLang="de-DE" sz="2800" dirty="0">
              <a:solidFill>
                <a:schemeClr val="bg2"/>
              </a:solidFill>
            </a:endParaRPr>
          </a:p>
        </p:txBody>
      </p:sp>
      <p:sp>
        <p:nvSpPr>
          <p:cNvPr id="17410" name="Untertitel 2"/>
          <p:cNvSpPr>
            <a:spLocks noGrp="1"/>
          </p:cNvSpPr>
          <p:nvPr>
            <p:ph type="subTitle" idx="1"/>
          </p:nvPr>
        </p:nvSpPr>
        <p:spPr>
          <a:xfrm>
            <a:off x="395288" y="5517232"/>
            <a:ext cx="8353425" cy="504156"/>
          </a:xfrm>
        </p:spPr>
        <p:txBody>
          <a:bodyPr/>
          <a:lstStyle/>
          <a:p>
            <a:r>
              <a:rPr lang="de-DE" altLang="de-DE" dirty="0"/>
              <a:t>Ort, Datum</a:t>
            </a: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4545124"/>
            <a:ext cx="1944216" cy="19442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umsplatzhalter 3"/>
          <p:cNvSpPr txBox="1">
            <a:spLocks/>
          </p:cNvSpPr>
          <p:nvPr/>
        </p:nvSpPr>
        <p:spPr>
          <a:xfrm>
            <a:off x="409575" y="6393865"/>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
        <p:nvSpPr>
          <p:cNvPr id="10245" name="Rectangle 25"/>
          <p:cNvSpPr>
            <a:spLocks noChangeArrowheads="1"/>
          </p:cNvSpPr>
          <p:nvPr/>
        </p:nvSpPr>
        <p:spPr bwMode="auto">
          <a:xfrm>
            <a:off x="4622291" y="1303087"/>
            <a:ext cx="4080266" cy="4834732"/>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0263" name="Text Box 8"/>
          <p:cNvSpPr txBox="1">
            <a:spLocks noChangeArrowheads="1"/>
          </p:cNvSpPr>
          <p:nvPr/>
        </p:nvSpPr>
        <p:spPr bwMode="auto">
          <a:xfrm>
            <a:off x="4613894" y="1331476"/>
            <a:ext cx="1470274" cy="369332"/>
          </a:xfrm>
          <a:prstGeom prst="rect">
            <a:avLst/>
          </a:prstGeom>
          <a:solidFill>
            <a:schemeClr val="accent3">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Gymnasium</a:t>
            </a:r>
          </a:p>
        </p:txBody>
      </p:sp>
      <p:sp>
        <p:nvSpPr>
          <p:cNvPr id="8" name="Text Box 7"/>
          <p:cNvSpPr txBox="1">
            <a:spLocks noChangeArrowheads="1"/>
          </p:cNvSpPr>
          <p:nvPr/>
        </p:nvSpPr>
        <p:spPr bwMode="auto">
          <a:xfrm>
            <a:off x="5039372" y="1748287"/>
            <a:ext cx="321143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solidFill>
                  <a:schemeClr val="tx2"/>
                </a:solidFill>
                <a:latin typeface="Saar" panose="00000500000000000000" pitchFamily="2" charset="0"/>
              </a:rPr>
              <a:t>Wahlmöglichkeit </a:t>
            </a:r>
          </a:p>
          <a:p>
            <a:pPr algn="ctr" eaLnBrk="1" hangingPunct="1"/>
            <a:r>
              <a:rPr lang="de-DE" altLang="de-DE" sz="1400" dirty="0">
                <a:solidFill>
                  <a:schemeClr val="tx2"/>
                </a:solidFill>
                <a:latin typeface="Saar" panose="00000500000000000000" pitchFamily="2" charset="0"/>
              </a:rPr>
              <a:t>je nach Profil und Angebot der Schule</a:t>
            </a:r>
          </a:p>
        </p:txBody>
      </p:sp>
      <p:sp>
        <p:nvSpPr>
          <p:cNvPr id="34" name="Rectangle 386"/>
          <p:cNvSpPr>
            <a:spLocks noChangeArrowheads="1"/>
          </p:cNvSpPr>
          <p:nvPr/>
        </p:nvSpPr>
        <p:spPr bwMode="auto">
          <a:xfrm>
            <a:off x="4655996" y="3925538"/>
            <a:ext cx="3978187" cy="2027914"/>
          </a:xfrm>
          <a:prstGeom prst="roundRect">
            <a:avLst>
              <a:gd name="adj" fmla="val 8627"/>
            </a:avLst>
          </a:prstGeom>
          <a:noFill/>
          <a:ln>
            <a:solidFill>
              <a:schemeClr val="accent3">
                <a:lumMod val="75000"/>
              </a:schemeClr>
            </a:solidFill>
          </a:ln>
          <a:extLst/>
        </p:spPr>
        <p:txBody>
          <a:bodyPr wrap="square" rtlCol="0">
            <a:spAutoFit/>
          </a:bodyPr>
          <a:lstStyle/>
          <a:p>
            <a:pPr>
              <a:lnSpc>
                <a:spcPct val="105000"/>
              </a:lnSpc>
            </a:pPr>
            <a:r>
              <a:rPr lang="de-DE" altLang="de-DE" b="1" dirty="0">
                <a:solidFill>
                  <a:schemeClr val="tx2"/>
                </a:solidFill>
                <a:latin typeface="Saar" panose="00000500000000000000" pitchFamily="2" charset="0"/>
              </a:rPr>
              <a:t>Weitere Zweige:</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Informatikzweig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Biowissenschaftlicher 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Bilingualer dt.-franz. /dt.-engl. Zug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Musikzweig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Latein-plus-Zweig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Schwerpunkt Sport („Sportzweig“)</a:t>
            </a:r>
          </a:p>
        </p:txBody>
      </p:sp>
      <p:sp>
        <p:nvSpPr>
          <p:cNvPr id="2" name="Textfeld 1"/>
          <p:cNvSpPr txBox="1"/>
          <p:nvPr/>
        </p:nvSpPr>
        <p:spPr>
          <a:xfrm>
            <a:off x="4655996" y="2342985"/>
            <a:ext cx="3981531" cy="1465777"/>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8</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Sprachenzweig</a:t>
            </a:r>
            <a:r>
              <a:rPr lang="de-DE" altLang="de-DE" sz="1600" b="1" dirty="0">
                <a:solidFill>
                  <a:schemeClr val="tx2"/>
                </a:solidFill>
                <a:latin typeface="Saar" panose="00000500000000000000" pitchFamily="2" charset="0"/>
              </a:rPr>
              <a:t> </a:t>
            </a:r>
            <a:r>
              <a:rPr lang="de-DE" altLang="de-DE" sz="1600" dirty="0">
                <a:solidFill>
                  <a:schemeClr val="tx2"/>
                </a:solidFill>
                <a:latin typeface="Saar" panose="00000500000000000000" pitchFamily="2" charset="0"/>
                <a:ea typeface="Geneva" pitchFamily="47" charset="-128"/>
              </a:rPr>
              <a:t>oder</a:t>
            </a:r>
          </a:p>
          <a:p>
            <a:pPr marL="263525" indent="-179388" algn="ctr" eaLnBrk="0" hangingPunct="0">
              <a:lnSpc>
                <a:spcPct val="105000"/>
              </a:lnSpc>
            </a:pPr>
            <a:r>
              <a:rPr lang="de-DE" altLang="de-DE" b="1" dirty="0">
                <a:solidFill>
                  <a:schemeClr val="tx2"/>
                </a:solidFill>
                <a:latin typeface="Saar" panose="00000500000000000000" pitchFamily="2" charset="0"/>
              </a:rPr>
              <a:t>Naturwissenschaftlicher</a:t>
            </a:r>
            <a:r>
              <a:rPr lang="de-DE" altLang="de-DE" sz="1400" b="1" dirty="0">
                <a:solidFill>
                  <a:schemeClr val="tx2"/>
                </a:solidFill>
                <a:latin typeface="Saar" panose="00000500000000000000" pitchFamily="2" charset="0"/>
              </a:rPr>
              <a:t> </a:t>
            </a:r>
            <a:r>
              <a:rPr lang="de-DE" altLang="de-DE" b="1" dirty="0">
                <a:solidFill>
                  <a:schemeClr val="tx2"/>
                </a:solidFill>
                <a:latin typeface="Saar" panose="00000500000000000000" pitchFamily="2" charset="0"/>
              </a:rPr>
              <a:t>Zweig (MINT)</a:t>
            </a:r>
          </a:p>
        </p:txBody>
      </p:sp>
      <p:grpSp>
        <p:nvGrpSpPr>
          <p:cNvPr id="10" name="Gruppieren 9"/>
          <p:cNvGrpSpPr/>
          <p:nvPr/>
        </p:nvGrpSpPr>
        <p:grpSpPr>
          <a:xfrm>
            <a:off x="409575" y="1309724"/>
            <a:ext cx="4106012" cy="4828095"/>
            <a:chOff x="409575" y="1309724"/>
            <a:chExt cx="4106012" cy="4828095"/>
          </a:xfrm>
        </p:grpSpPr>
        <p:sp>
          <p:nvSpPr>
            <p:cNvPr id="10242" name="Rectangle 23"/>
            <p:cNvSpPr>
              <a:spLocks noChangeArrowheads="1"/>
            </p:cNvSpPr>
            <p:nvPr/>
          </p:nvSpPr>
          <p:spPr bwMode="auto">
            <a:xfrm>
              <a:off x="418305" y="1309724"/>
              <a:ext cx="4097282" cy="4828095"/>
            </a:xfrm>
            <a:prstGeom prst="rect">
              <a:avLst/>
            </a:prstGeom>
            <a:solidFill>
              <a:schemeClr val="accent5">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0262" name="Text Box 8"/>
            <p:cNvSpPr txBox="1">
              <a:spLocks noChangeArrowheads="1"/>
            </p:cNvSpPr>
            <p:nvPr/>
          </p:nvSpPr>
          <p:spPr bwMode="auto">
            <a:xfrm>
              <a:off x="409575" y="1341734"/>
              <a:ext cx="2510624" cy="369332"/>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Gemeinschaftsschule</a:t>
              </a:r>
            </a:p>
          </p:txBody>
        </p:sp>
        <p:sp>
          <p:nvSpPr>
            <p:cNvPr id="21" name="Text Box 7"/>
            <p:cNvSpPr txBox="1">
              <a:spLocks noChangeArrowheads="1"/>
            </p:cNvSpPr>
            <p:nvPr/>
          </p:nvSpPr>
          <p:spPr bwMode="auto">
            <a:xfrm>
              <a:off x="861230" y="1751471"/>
              <a:ext cx="321143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solidFill>
                    <a:schemeClr val="tx2"/>
                  </a:solidFill>
                  <a:latin typeface="Saar" panose="00000500000000000000" pitchFamily="2" charset="0"/>
                </a:rPr>
                <a:t>Wahlmöglichkeit </a:t>
              </a:r>
            </a:p>
            <a:p>
              <a:pPr algn="ctr" eaLnBrk="1" hangingPunct="1"/>
              <a:r>
                <a:rPr lang="de-DE" altLang="de-DE" sz="1400" dirty="0">
                  <a:solidFill>
                    <a:schemeClr val="tx2"/>
                  </a:solidFill>
                  <a:latin typeface="Saar" panose="00000500000000000000" pitchFamily="2" charset="0"/>
                </a:rPr>
                <a:t>je nach Profil und Angebot der Schule</a:t>
              </a:r>
            </a:p>
          </p:txBody>
        </p:sp>
        <p:sp>
          <p:nvSpPr>
            <p:cNvPr id="23" name="Textfeld 22"/>
            <p:cNvSpPr txBox="1"/>
            <p:nvPr/>
          </p:nvSpPr>
          <p:spPr>
            <a:xfrm>
              <a:off x="476181" y="2348880"/>
              <a:ext cx="3981531" cy="1394893"/>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7</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Profilbereich (WPB) </a:t>
              </a:r>
              <a:r>
                <a:rPr lang="de-DE" altLang="de-DE" dirty="0">
                  <a:solidFill>
                    <a:schemeClr val="tx2"/>
                  </a:solidFill>
                  <a:latin typeface="Saar" panose="00000500000000000000" pitchFamily="2" charset="0"/>
                </a:rPr>
                <a:t>mit</a:t>
              </a:r>
            </a:p>
            <a:p>
              <a:pPr algn="ctr">
                <a:lnSpc>
                  <a:spcPct val="105000"/>
                </a:lnSpc>
              </a:pPr>
              <a:r>
                <a:rPr lang="de-DE" altLang="de-DE" sz="1600" b="1" dirty="0">
                  <a:solidFill>
                    <a:schemeClr val="tx2"/>
                  </a:solidFill>
                  <a:latin typeface="Saar" panose="00000500000000000000" pitchFamily="2" charset="0"/>
                </a:rPr>
                <a:t>Zweiter Fremdsprache </a:t>
              </a:r>
              <a:r>
                <a:rPr lang="de-DE" altLang="de-DE" sz="1600" dirty="0">
                  <a:solidFill>
                    <a:schemeClr val="tx2"/>
                  </a:solidFill>
                  <a:latin typeface="Saar" panose="00000500000000000000" pitchFamily="2" charset="0"/>
                  <a:ea typeface="Geneva" pitchFamily="47" charset="-128"/>
                </a:rPr>
                <a:t>oder</a:t>
              </a:r>
              <a:br>
                <a:rPr lang="de-DE" altLang="de-DE" sz="1600" dirty="0">
                  <a:solidFill>
                    <a:schemeClr val="tx2"/>
                  </a:solidFill>
                  <a:latin typeface="Saar" panose="00000500000000000000" pitchFamily="2" charset="0"/>
                  <a:ea typeface="Geneva" pitchFamily="47" charset="-128"/>
                </a:rPr>
              </a:br>
              <a:r>
                <a:rPr lang="de-DE" altLang="de-DE" sz="1600" b="1" dirty="0">
                  <a:solidFill>
                    <a:schemeClr val="tx2"/>
                  </a:solidFill>
                  <a:latin typeface="Saar" panose="00000500000000000000" pitchFamily="2" charset="0"/>
                </a:rPr>
                <a:t>Profilfach</a:t>
              </a:r>
            </a:p>
          </p:txBody>
        </p:sp>
        <p:sp>
          <p:nvSpPr>
            <p:cNvPr id="24" name="Textfeld 23"/>
            <p:cNvSpPr txBox="1"/>
            <p:nvPr/>
          </p:nvSpPr>
          <p:spPr>
            <a:xfrm>
              <a:off x="476181" y="3861048"/>
              <a:ext cx="3981531" cy="2156895"/>
            </a:xfrm>
            <a:prstGeom prst="roundRect">
              <a:avLst>
                <a:gd name="adj" fmla="val 15978"/>
              </a:avLst>
            </a:prstGeom>
            <a:noFill/>
            <a:ln>
              <a:solidFill>
                <a:schemeClr val="accent5">
                  <a:lumMod val="75000"/>
                </a:schemeClr>
              </a:solidFill>
            </a:ln>
          </p:spPr>
          <p:txBody>
            <a:bodyPr wrap="square" rtlCol="0">
              <a:spAutoFit/>
            </a:bodyPr>
            <a:lstStyle/>
            <a:p>
              <a:pPr>
                <a:lnSpc>
                  <a:spcPct val="105000"/>
                </a:lnSpc>
              </a:pPr>
              <a:r>
                <a:rPr lang="de-DE" altLang="de-DE" b="1" dirty="0">
                  <a:solidFill>
                    <a:schemeClr val="tx2"/>
                  </a:solidFill>
                  <a:latin typeface="Saar" panose="00000500000000000000" pitchFamily="2" charset="0"/>
                  <a:ea typeface="Geneva" pitchFamily="47" charset="-128"/>
                </a:rPr>
                <a:t>Profilfächer entsprechend der Ausrichtung der Schule</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Arbeitslehre</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Musisch-Kulturelle Erziehung</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Bildung für Nachhaltige Entwicklung</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Schwerpunkt Sport</a:t>
              </a:r>
            </a:p>
            <a:p>
              <a:pPr marL="285750" indent="-285750">
                <a:lnSpc>
                  <a:spcPct val="105000"/>
                </a:lnSpc>
                <a:buFont typeface="Arial" panose="020B0604020202020204" pitchFamily="34" charset="0"/>
                <a:buChar char="•"/>
              </a:pPr>
              <a:endParaRPr lang="de-DE" altLang="de-DE" sz="1600" b="1" dirty="0">
                <a:solidFill>
                  <a:schemeClr val="tx2"/>
                </a:solidFill>
                <a:latin typeface="Saar" panose="00000500000000000000" pitchFamily="2" charset="0"/>
                <a:ea typeface="Geneva" pitchFamily="47" charset="-128"/>
              </a:endParaRPr>
            </a:p>
          </p:txBody>
        </p:sp>
      </p:grpSp>
      <p:sp>
        <p:nvSpPr>
          <p:cNvPr id="3" name="Titel 2"/>
          <p:cNvSpPr>
            <a:spLocks noGrp="1"/>
          </p:cNvSpPr>
          <p:nvPr>
            <p:ph type="title"/>
          </p:nvPr>
        </p:nvSpPr>
        <p:spPr/>
        <p:txBody>
          <a:bodyPr/>
          <a:lstStyle/>
          <a:p>
            <a:r>
              <a:rPr lang="de-DE" dirty="0"/>
              <a:t>Fremdsprachenlernen und Profilbildung</a:t>
            </a:r>
          </a:p>
        </p:txBody>
      </p:sp>
    </p:spTree>
    <p:extLst>
      <p:ext uri="{BB962C8B-B14F-4D97-AF65-F5344CB8AC3E}">
        <p14:creationId xmlns:p14="http://schemas.microsoft.com/office/powerpoint/2010/main" val="41735096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Informationen zum Fächerkanon</a:t>
            </a:r>
          </a:p>
        </p:txBody>
      </p:sp>
      <p:sp>
        <p:nvSpPr>
          <p:cNvPr id="4" name="Datumsplatzhalter 3"/>
          <p:cNvSpPr>
            <a:spLocks noGrp="1"/>
          </p:cNvSpPr>
          <p:nvPr>
            <p:ph type="dt" sz="half" idx="10"/>
          </p:nvPr>
        </p:nvSpPr>
        <p:spPr/>
        <p:txBody>
          <a:bodyPr/>
          <a:lstStyle/>
          <a:p>
            <a:pPr>
              <a:defRPr/>
            </a:pPr>
            <a:fld id="{E8D44C40-61AF-4CEF-8F97-CE963309D56A}" type="datetime1">
              <a:rPr lang="de-DE" smtClean="0"/>
              <a:pPr>
                <a:defRPr/>
              </a:pPr>
              <a:t>31.10.2024</a:t>
            </a:fld>
            <a:endParaRPr lang="de-DE" dirty="0"/>
          </a:p>
        </p:txBody>
      </p:sp>
      <p:sp>
        <p:nvSpPr>
          <p:cNvPr id="5" name="Rectangle 25"/>
          <p:cNvSpPr>
            <a:spLocks noChangeArrowheads="1"/>
          </p:cNvSpPr>
          <p:nvPr/>
        </p:nvSpPr>
        <p:spPr bwMode="auto">
          <a:xfrm>
            <a:off x="4622291" y="1303087"/>
            <a:ext cx="4080266" cy="4834732"/>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6" name="Text Box 8"/>
          <p:cNvSpPr txBox="1">
            <a:spLocks noChangeArrowheads="1"/>
          </p:cNvSpPr>
          <p:nvPr/>
        </p:nvSpPr>
        <p:spPr bwMode="auto">
          <a:xfrm>
            <a:off x="4613894" y="1331476"/>
            <a:ext cx="1470274" cy="369332"/>
          </a:xfrm>
          <a:prstGeom prst="rect">
            <a:avLst/>
          </a:prstGeom>
          <a:solidFill>
            <a:schemeClr val="accent3">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Gymnasium</a:t>
            </a:r>
          </a:p>
        </p:txBody>
      </p:sp>
      <p:grpSp>
        <p:nvGrpSpPr>
          <p:cNvPr id="7" name="Gruppieren 6"/>
          <p:cNvGrpSpPr/>
          <p:nvPr/>
        </p:nvGrpSpPr>
        <p:grpSpPr>
          <a:xfrm>
            <a:off x="409575" y="1309724"/>
            <a:ext cx="8243614" cy="4828095"/>
            <a:chOff x="409575" y="1309724"/>
            <a:chExt cx="8243614" cy="4828095"/>
          </a:xfrm>
        </p:grpSpPr>
        <p:sp>
          <p:nvSpPr>
            <p:cNvPr id="8" name="Rectangle 23"/>
            <p:cNvSpPr>
              <a:spLocks noChangeArrowheads="1"/>
            </p:cNvSpPr>
            <p:nvPr/>
          </p:nvSpPr>
          <p:spPr bwMode="auto">
            <a:xfrm>
              <a:off x="418305" y="1309724"/>
              <a:ext cx="4097282" cy="4828095"/>
            </a:xfrm>
            <a:prstGeom prst="rect">
              <a:avLst/>
            </a:prstGeom>
            <a:solidFill>
              <a:schemeClr val="accent5">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 name="Text Box 8"/>
            <p:cNvSpPr txBox="1">
              <a:spLocks noChangeArrowheads="1"/>
            </p:cNvSpPr>
            <p:nvPr/>
          </p:nvSpPr>
          <p:spPr bwMode="auto">
            <a:xfrm>
              <a:off x="409575" y="1341734"/>
              <a:ext cx="2510624" cy="369332"/>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Gemeinschaftsschule</a:t>
              </a:r>
            </a:p>
          </p:txBody>
        </p:sp>
        <p:sp>
          <p:nvSpPr>
            <p:cNvPr id="11" name="Textfeld 10"/>
            <p:cNvSpPr txBox="1"/>
            <p:nvPr/>
          </p:nvSpPr>
          <p:spPr>
            <a:xfrm>
              <a:off x="476180" y="2124112"/>
              <a:ext cx="3981531" cy="827822"/>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7</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Pflichtfach Informatik</a:t>
              </a:r>
              <a:endParaRPr lang="de-DE" altLang="de-DE" sz="1600" b="1" dirty="0">
                <a:solidFill>
                  <a:schemeClr val="tx2"/>
                </a:solidFill>
                <a:latin typeface="Saar" panose="00000500000000000000" pitchFamily="2" charset="0"/>
                <a:ea typeface="Geneva" pitchFamily="47" charset="-128"/>
              </a:endParaRPr>
            </a:p>
          </p:txBody>
        </p:sp>
        <p:sp>
          <p:nvSpPr>
            <p:cNvPr id="14" name="Textfeld 13"/>
            <p:cNvSpPr txBox="1"/>
            <p:nvPr/>
          </p:nvSpPr>
          <p:spPr>
            <a:xfrm>
              <a:off x="4671658" y="2124112"/>
              <a:ext cx="3981531" cy="827822"/>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7</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Pflichtfach Informatik</a:t>
              </a:r>
              <a:endParaRPr lang="de-DE" altLang="de-DE" sz="1600" b="1" dirty="0">
                <a:solidFill>
                  <a:schemeClr val="tx2"/>
                </a:solidFill>
                <a:latin typeface="Saar" panose="00000500000000000000" pitchFamily="2" charset="0"/>
                <a:ea typeface="Geneva" pitchFamily="47" charset="-128"/>
              </a:endParaRPr>
            </a:p>
          </p:txBody>
        </p:sp>
        <p:sp>
          <p:nvSpPr>
            <p:cNvPr id="15" name="Textfeld 14"/>
            <p:cNvSpPr txBox="1"/>
            <p:nvPr/>
          </p:nvSpPr>
          <p:spPr>
            <a:xfrm>
              <a:off x="476180" y="3140903"/>
              <a:ext cx="3981531" cy="951869"/>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Stärkung der Kernfächer Deutsch und Mathematik in den Klassenstufen 5 und 6 </a:t>
              </a:r>
              <a:r>
                <a:rPr lang="de-DE" altLang="de-DE" sz="1600" dirty="0">
                  <a:solidFill>
                    <a:schemeClr val="tx2"/>
                  </a:solidFill>
                  <a:latin typeface="Saar" panose="00000500000000000000" pitchFamily="2" charset="0"/>
                  <a:ea typeface="Geneva" pitchFamily="47" charset="-128"/>
                </a:rPr>
                <a:t>in der geplanten neuen </a:t>
              </a:r>
              <a:r>
                <a:rPr lang="de-DE" altLang="de-DE" sz="1600" dirty="0" err="1">
                  <a:solidFill>
                    <a:schemeClr val="tx2"/>
                  </a:solidFill>
                  <a:latin typeface="Saar" panose="00000500000000000000" pitchFamily="2" charset="0"/>
                  <a:ea typeface="Geneva" pitchFamily="47" charset="-128"/>
                </a:rPr>
                <a:t>GemsVO</a:t>
              </a:r>
              <a:endParaRPr lang="de-DE" altLang="de-DE" sz="1600" dirty="0">
                <a:solidFill>
                  <a:schemeClr val="tx2"/>
                </a:solidFill>
                <a:latin typeface="Saar" panose="00000500000000000000" pitchFamily="2" charset="0"/>
                <a:ea typeface="Geneva" pitchFamily="47" charset="-128"/>
              </a:endParaRPr>
            </a:p>
          </p:txBody>
        </p:sp>
        <p:sp>
          <p:nvSpPr>
            <p:cNvPr id="16" name="Textfeld 15"/>
            <p:cNvSpPr txBox="1"/>
            <p:nvPr/>
          </p:nvSpPr>
          <p:spPr>
            <a:xfrm>
              <a:off x="4671658" y="3140903"/>
              <a:ext cx="3981531" cy="1518940"/>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sz="1600" b="1" dirty="0">
                  <a:solidFill>
                    <a:schemeClr val="tx2"/>
                  </a:solidFill>
                  <a:latin typeface="+mn-lt"/>
                  <a:cs typeface="Arial" panose="020B0604020202020204" pitchFamily="34" charset="0"/>
                </a:rPr>
                <a:t>Stärkung der Fächer Deutsch, Mathematik, Fremdsprachen, Sozialkunde, Sport und des Profilbereichs </a:t>
              </a:r>
              <a:r>
                <a:rPr lang="de-DE" sz="1600" dirty="0">
                  <a:solidFill>
                    <a:schemeClr val="tx2"/>
                  </a:solidFill>
                  <a:latin typeface="+mn-lt"/>
                  <a:cs typeface="Arial" panose="020B0604020202020204" pitchFamily="34" charset="0"/>
                </a:rPr>
                <a:t>durch die Umsetzung von G9</a:t>
              </a:r>
              <a:endParaRPr lang="de-DE" altLang="de-DE" sz="1600" b="1" dirty="0">
                <a:solidFill>
                  <a:schemeClr val="tx2"/>
                </a:solidFill>
                <a:latin typeface="+mn-lt"/>
                <a:ea typeface="Geneva" pitchFamily="47" charset="-128"/>
              </a:endParaRPr>
            </a:p>
          </p:txBody>
        </p:sp>
        <p:sp>
          <p:nvSpPr>
            <p:cNvPr id="17" name="Textfeld 16"/>
            <p:cNvSpPr txBox="1"/>
            <p:nvPr/>
          </p:nvSpPr>
          <p:spPr>
            <a:xfrm>
              <a:off x="4671658" y="4785884"/>
              <a:ext cx="3981531" cy="1235404"/>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sz="1600" b="1" dirty="0">
                  <a:solidFill>
                    <a:schemeClr val="tx2"/>
                  </a:solidFill>
                  <a:latin typeface="+mn-lt"/>
                  <a:cs typeface="Arial" panose="020B0604020202020204" pitchFamily="34" charset="0"/>
                </a:rPr>
                <a:t>Insgesamt 178 Jahreswochenstunden  </a:t>
              </a:r>
              <a:r>
                <a:rPr lang="de-DE" sz="1600" dirty="0">
                  <a:solidFill>
                    <a:schemeClr val="tx2"/>
                  </a:solidFill>
                  <a:latin typeface="+mn-lt"/>
                  <a:cs typeface="Arial" panose="020B0604020202020204" pitchFamily="34" charset="0"/>
                </a:rPr>
                <a:t>i.d.R. 28 Wochenstunden in 5,6,</a:t>
              </a:r>
              <a:br>
                <a:rPr lang="de-DE" sz="1600" dirty="0">
                  <a:solidFill>
                    <a:schemeClr val="tx2"/>
                  </a:solidFill>
                  <a:latin typeface="+mn-lt"/>
                  <a:cs typeface="Arial" panose="020B0604020202020204" pitchFamily="34" charset="0"/>
                </a:rPr>
              </a:br>
              <a:r>
                <a:rPr lang="de-DE" sz="1600" dirty="0">
                  <a:solidFill>
                    <a:schemeClr val="tx2"/>
                  </a:solidFill>
                  <a:latin typeface="+mn-lt"/>
                  <a:cs typeface="Arial" panose="020B0604020202020204" pitchFamily="34" charset="0"/>
                </a:rPr>
                <a:t>30 Wochenstunden in 7, 8, 9 und</a:t>
              </a:r>
              <a:br>
                <a:rPr lang="de-DE" sz="1600" dirty="0">
                  <a:solidFill>
                    <a:schemeClr val="tx2"/>
                  </a:solidFill>
                  <a:latin typeface="+mn-lt"/>
                  <a:cs typeface="Arial" panose="020B0604020202020204" pitchFamily="34" charset="0"/>
                </a:rPr>
              </a:br>
              <a:r>
                <a:rPr lang="de-DE" sz="1600" dirty="0">
                  <a:solidFill>
                    <a:schemeClr val="tx2"/>
                  </a:solidFill>
                  <a:latin typeface="+mn-lt"/>
                  <a:cs typeface="Arial" panose="020B0604020202020204" pitchFamily="34" charset="0"/>
                </a:rPr>
                <a:t>32 Wochenstunden in 10</a:t>
              </a:r>
              <a:endParaRPr lang="de-DE" altLang="de-DE" sz="1600" b="1" dirty="0">
                <a:solidFill>
                  <a:schemeClr val="tx2"/>
                </a:solidFill>
                <a:latin typeface="+mn-lt"/>
                <a:ea typeface="Geneva" pitchFamily="47" charset="-128"/>
              </a:endParaRPr>
            </a:p>
          </p:txBody>
        </p:sp>
        <p:sp>
          <p:nvSpPr>
            <p:cNvPr id="18" name="Textfeld 17"/>
            <p:cNvSpPr txBox="1"/>
            <p:nvPr/>
          </p:nvSpPr>
          <p:spPr>
            <a:xfrm>
              <a:off x="476179" y="4221088"/>
              <a:ext cx="3981531" cy="951869"/>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Stärkung der Beruflichen Orientierung und der Demokratiebildung </a:t>
              </a:r>
              <a:r>
                <a:rPr lang="de-DE" altLang="de-DE" sz="1600" dirty="0">
                  <a:solidFill>
                    <a:schemeClr val="tx2"/>
                  </a:solidFill>
                  <a:latin typeface="Saar" panose="00000500000000000000" pitchFamily="2" charset="0"/>
                  <a:ea typeface="Geneva" pitchFamily="47" charset="-128"/>
                </a:rPr>
                <a:t>in der geplanten neuen </a:t>
              </a:r>
              <a:r>
                <a:rPr lang="de-DE" altLang="de-DE" sz="1600" dirty="0" err="1">
                  <a:solidFill>
                    <a:schemeClr val="tx2"/>
                  </a:solidFill>
                  <a:latin typeface="Saar" panose="00000500000000000000" pitchFamily="2" charset="0"/>
                  <a:ea typeface="Geneva" pitchFamily="47" charset="-128"/>
                </a:rPr>
                <a:t>GemsVO</a:t>
              </a:r>
              <a:endParaRPr lang="de-DE" altLang="de-DE" sz="1600" dirty="0">
                <a:solidFill>
                  <a:schemeClr val="tx2"/>
                </a:solidFill>
                <a:latin typeface="Saar" panose="00000500000000000000" pitchFamily="2" charset="0"/>
                <a:ea typeface="Geneva" pitchFamily="47" charset="-128"/>
              </a:endParaRPr>
            </a:p>
          </p:txBody>
        </p:sp>
        <p:sp>
          <p:nvSpPr>
            <p:cNvPr id="19" name="Textfeld 18"/>
            <p:cNvSpPr txBox="1"/>
            <p:nvPr/>
          </p:nvSpPr>
          <p:spPr>
            <a:xfrm>
              <a:off x="476179" y="5217960"/>
              <a:ext cx="3981531" cy="668334"/>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Insgesamt 180 Jahreswochenstunden </a:t>
              </a:r>
              <a:r>
                <a:rPr lang="de-DE" altLang="de-DE" sz="1600" dirty="0">
                  <a:solidFill>
                    <a:schemeClr val="tx2"/>
                  </a:solidFill>
                  <a:latin typeface="Saar" panose="00000500000000000000" pitchFamily="2" charset="0"/>
                  <a:ea typeface="Geneva" pitchFamily="47" charset="-128"/>
                </a:rPr>
                <a:t>30 Wochenstunden in allen Jahrgängen</a:t>
              </a:r>
            </a:p>
          </p:txBody>
        </p:sp>
      </p:grpSp>
    </p:spTree>
    <p:extLst>
      <p:ext uri="{BB962C8B-B14F-4D97-AF65-F5344CB8AC3E}">
        <p14:creationId xmlns:p14="http://schemas.microsoft.com/office/powerpoint/2010/main" val="3815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Vertiefte berufliche Orientierung</a:t>
            </a:r>
            <a:br>
              <a:rPr lang="de-DE" dirty="0"/>
            </a:br>
            <a:r>
              <a:rPr lang="de-DE" dirty="0"/>
              <a:t>praktisch – individuell - lebensnah</a:t>
            </a:r>
            <a:br>
              <a:rPr lang="de-DE" dirty="0"/>
            </a:br>
            <a:endParaRPr lang="de-DE" dirty="0"/>
          </a:p>
        </p:txBody>
      </p:sp>
      <p:sp>
        <p:nvSpPr>
          <p:cNvPr id="10" name="Inhaltsplatzhalter 9"/>
          <p:cNvSpPr>
            <a:spLocks noGrp="1"/>
          </p:cNvSpPr>
          <p:nvPr>
            <p:ph idx="1"/>
          </p:nvPr>
        </p:nvSpPr>
        <p:spPr>
          <a:solidFill>
            <a:schemeClr val="accent5">
              <a:lumMod val="20000"/>
              <a:lumOff val="80000"/>
            </a:schemeClr>
          </a:solidFill>
        </p:spPr>
        <p:txBody>
          <a:bodyPr/>
          <a:lstStyle/>
          <a:p>
            <a:pPr marL="0" indent="0">
              <a:buNone/>
            </a:pPr>
            <a:endParaRPr lang="de-DE" altLang="de-DE" sz="2000" dirty="0">
              <a:solidFill>
                <a:schemeClr val="tx2"/>
              </a:solidFill>
            </a:endParaRPr>
          </a:p>
          <a:p>
            <a:r>
              <a:rPr lang="de-DE" altLang="de-DE" sz="2000" b="1" dirty="0">
                <a:solidFill>
                  <a:schemeClr val="tx2"/>
                </a:solidFill>
              </a:rPr>
              <a:t>Berufsorientierung</a:t>
            </a:r>
            <a:r>
              <a:rPr lang="de-DE" altLang="de-DE" sz="2000" dirty="0">
                <a:solidFill>
                  <a:schemeClr val="tx2"/>
                </a:solidFill>
              </a:rPr>
              <a:t> in </a:t>
            </a:r>
            <a:r>
              <a:rPr lang="de-DE" altLang="de-DE" sz="2000" b="1" dirty="0">
                <a:solidFill>
                  <a:schemeClr val="tx2"/>
                </a:solidFill>
              </a:rPr>
              <a:t>allen</a:t>
            </a:r>
            <a:r>
              <a:rPr lang="de-DE" altLang="de-DE" sz="2000" dirty="0">
                <a:solidFill>
                  <a:schemeClr val="tx2"/>
                </a:solidFill>
              </a:rPr>
              <a:t> Klassenstufen, bereits ab Klasse 5</a:t>
            </a:r>
          </a:p>
          <a:p>
            <a:r>
              <a:rPr lang="de-DE" altLang="de-DE" sz="2000" dirty="0">
                <a:solidFill>
                  <a:schemeClr val="tx2"/>
                </a:solidFill>
              </a:rPr>
              <a:t>enge Einbeziehung der Erziehungsberechtigten</a:t>
            </a:r>
          </a:p>
          <a:p>
            <a:r>
              <a:rPr lang="de-DE" altLang="de-DE" sz="2000" dirty="0">
                <a:solidFill>
                  <a:schemeClr val="tx2"/>
                </a:solidFill>
              </a:rPr>
              <a:t>macht </a:t>
            </a:r>
            <a:r>
              <a:rPr lang="de-DE" altLang="de-DE" sz="2000" b="1" dirty="0">
                <a:solidFill>
                  <a:schemeClr val="tx2"/>
                </a:solidFill>
              </a:rPr>
              <a:t>Berufsfelder</a:t>
            </a:r>
            <a:r>
              <a:rPr lang="de-DE" altLang="de-DE" sz="2000" dirty="0">
                <a:solidFill>
                  <a:schemeClr val="tx2"/>
                </a:solidFill>
              </a:rPr>
              <a:t> sowohl für Jungen als auch für Mädchen zugänglich</a:t>
            </a:r>
          </a:p>
          <a:p>
            <a:endParaRPr lang="de-DE" altLang="de-DE" sz="2000" dirty="0">
              <a:solidFill>
                <a:schemeClr val="tx2"/>
              </a:solidFill>
            </a:endParaRPr>
          </a:p>
          <a:p>
            <a:pPr marL="0" indent="0">
              <a:buNone/>
            </a:pPr>
            <a:r>
              <a:rPr lang="de-DE" altLang="de-DE" sz="2000" dirty="0">
                <a:solidFill>
                  <a:schemeClr val="tx2"/>
                </a:solidFill>
              </a:rPr>
              <a:t>Ziele:</a:t>
            </a:r>
          </a:p>
          <a:p>
            <a:r>
              <a:rPr lang="de-DE" altLang="de-DE" sz="2000" dirty="0">
                <a:solidFill>
                  <a:schemeClr val="tx2"/>
                </a:solidFill>
              </a:rPr>
              <a:t>zur eigenverantwortlichen Berufswahl befähigen</a:t>
            </a:r>
          </a:p>
          <a:p>
            <a:r>
              <a:rPr lang="de-DE" altLang="de-DE" sz="2000" dirty="0">
                <a:solidFill>
                  <a:schemeClr val="tx2"/>
                </a:solidFill>
              </a:rPr>
              <a:t>den Übergang von der Schule in den Beruf erfolgreich gestalten</a:t>
            </a:r>
          </a:p>
          <a:p>
            <a:r>
              <a:rPr lang="de-DE" altLang="de-DE" sz="2000" dirty="0">
                <a:solidFill>
                  <a:schemeClr val="tx2"/>
                </a:solidFill>
              </a:rPr>
              <a:t>Erziehung zum „Selbstmanagement“</a:t>
            </a:r>
          </a:p>
          <a:p>
            <a:endParaRPr lang="de-DE" altLang="de-DE" sz="1600" dirty="0">
              <a:solidFill>
                <a:srgbClr val="FF0000"/>
              </a:solidFill>
            </a:endParaRPr>
          </a:p>
          <a:p>
            <a:endParaRPr lang="de-DE" altLang="de-DE" sz="1600" dirty="0">
              <a:solidFill>
                <a:srgbClr val="000000"/>
              </a:solidFill>
            </a:endParaRPr>
          </a:p>
          <a:p>
            <a:endParaRPr lang="de-DE" altLang="de-DE" sz="1600" dirty="0">
              <a:solidFill>
                <a:srgbClr val="000000"/>
              </a:solidFill>
            </a:endParaRPr>
          </a:p>
          <a:p>
            <a:endParaRPr lang="de-DE" altLang="de-DE" sz="1600" dirty="0">
              <a:solidFill>
                <a:srgbClr val="000000"/>
              </a:solidFill>
            </a:endParaRPr>
          </a:p>
          <a:p>
            <a:endParaRPr lang="de-DE" dirty="0"/>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1" name="Rechteck 10"/>
          <p:cNvSpPr/>
          <p:nvPr/>
        </p:nvSpPr>
        <p:spPr>
          <a:xfrm>
            <a:off x="6093626" y="1303338"/>
            <a:ext cx="2510624" cy="369332"/>
          </a:xfrm>
          <a:prstGeom prst="rect">
            <a:avLst/>
          </a:prstGeom>
          <a:solidFill>
            <a:schemeClr val="accent5">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Gemeinschaftsschule</a:t>
            </a:r>
          </a:p>
        </p:txBody>
      </p:sp>
    </p:spTree>
    <p:extLst>
      <p:ext uri="{BB962C8B-B14F-4D97-AF65-F5344CB8AC3E}">
        <p14:creationId xmlns:p14="http://schemas.microsoft.com/office/powerpoint/2010/main" val="23322616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
        <p:nvSpPr>
          <p:cNvPr id="2" name="Titel 1"/>
          <p:cNvSpPr>
            <a:spLocks noGrp="1"/>
          </p:cNvSpPr>
          <p:nvPr>
            <p:ph type="title"/>
          </p:nvPr>
        </p:nvSpPr>
        <p:spPr/>
        <p:txBody>
          <a:bodyPr/>
          <a:lstStyle/>
          <a:p>
            <a:r>
              <a:rPr lang="de-DE" dirty="0"/>
              <a:t>Bildungsziele und</a:t>
            </a:r>
            <a:br>
              <a:rPr lang="de-DE" dirty="0"/>
            </a:br>
            <a:r>
              <a:rPr lang="de-DE" dirty="0"/>
              <a:t>pädagogische Zielsetzung</a:t>
            </a:r>
          </a:p>
        </p:txBody>
      </p:sp>
      <p:sp>
        <p:nvSpPr>
          <p:cNvPr id="4" name="Inhaltsplatzhalter 3"/>
          <p:cNvSpPr>
            <a:spLocks noGrp="1"/>
          </p:cNvSpPr>
          <p:nvPr>
            <p:ph idx="1"/>
          </p:nvPr>
        </p:nvSpPr>
        <p:spPr/>
        <p:txBody>
          <a:bodyPr/>
          <a:lstStyle/>
          <a:p>
            <a:endParaRPr lang="de-DE"/>
          </a:p>
        </p:txBody>
      </p:sp>
      <p:sp>
        <p:nvSpPr>
          <p:cNvPr id="8" name="Rectangle 4"/>
          <p:cNvSpPr>
            <a:spLocks noChangeArrowheads="1"/>
          </p:cNvSpPr>
          <p:nvPr/>
        </p:nvSpPr>
        <p:spPr bwMode="auto">
          <a:xfrm>
            <a:off x="1475652" y="5012960"/>
            <a:ext cx="6696500" cy="8640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bg2">
                    <a:lumMod val="60000"/>
                    <a:lumOff val="40000"/>
                  </a:schemeClr>
                </a:solidFill>
                <a:latin typeface="+mn-lt"/>
              </a:rPr>
              <a:t>Grundschule</a:t>
            </a:r>
          </a:p>
        </p:txBody>
      </p:sp>
      <p:sp>
        <p:nvSpPr>
          <p:cNvPr id="9" name="Rectangle 5"/>
          <p:cNvSpPr>
            <a:spLocks noChangeArrowheads="1"/>
          </p:cNvSpPr>
          <p:nvPr/>
        </p:nvSpPr>
        <p:spPr bwMode="auto">
          <a:xfrm>
            <a:off x="5940152" y="3068960"/>
            <a:ext cx="2232000" cy="19440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Gymnasium</a:t>
            </a:r>
          </a:p>
        </p:txBody>
      </p:sp>
      <p:sp>
        <p:nvSpPr>
          <p:cNvPr id="10" name="Rectangle 6"/>
          <p:cNvSpPr>
            <a:spLocks noChangeArrowheads="1"/>
          </p:cNvSpPr>
          <p:nvPr/>
        </p:nvSpPr>
        <p:spPr bwMode="auto">
          <a:xfrm>
            <a:off x="1475652" y="3068960"/>
            <a:ext cx="2232250" cy="19440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bg2">
                    <a:lumMod val="60000"/>
                    <a:lumOff val="40000"/>
                  </a:schemeClr>
                </a:solidFill>
                <a:latin typeface="+mn-lt"/>
              </a:rPr>
              <a:t>Gemeinschafts-</a:t>
            </a:r>
            <a:br>
              <a:rPr lang="de-DE" altLang="de-DE" sz="2200" dirty="0">
                <a:solidFill>
                  <a:schemeClr val="bg2">
                    <a:lumMod val="60000"/>
                    <a:lumOff val="40000"/>
                  </a:schemeClr>
                </a:solidFill>
                <a:latin typeface="+mn-lt"/>
              </a:rPr>
            </a:br>
            <a:r>
              <a:rPr lang="de-DE" altLang="de-DE" sz="2200" dirty="0">
                <a:solidFill>
                  <a:schemeClr val="bg2">
                    <a:lumMod val="60000"/>
                    <a:lumOff val="40000"/>
                  </a:schemeClr>
                </a:solidFill>
                <a:latin typeface="+mn-lt"/>
              </a:rPr>
              <a:t>schule</a:t>
            </a:r>
          </a:p>
        </p:txBody>
      </p:sp>
    </p:spTree>
    <p:extLst>
      <p:ext uri="{BB962C8B-B14F-4D97-AF65-F5344CB8AC3E}">
        <p14:creationId xmlns:p14="http://schemas.microsoft.com/office/powerpoint/2010/main" val="2099458652"/>
      </p:ext>
    </p:extLst>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txBox="1">
            <a:spLocks/>
          </p:cNvSpPr>
          <p:nvPr/>
        </p:nvSpPr>
        <p:spPr>
          <a:xfrm>
            <a:off x="466854" y="6413694"/>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
        <p:nvSpPr>
          <p:cNvPr id="6" name="Titel 5"/>
          <p:cNvSpPr>
            <a:spLocks noGrp="1"/>
          </p:cNvSpPr>
          <p:nvPr>
            <p:ph type="title"/>
          </p:nvPr>
        </p:nvSpPr>
        <p:spPr/>
        <p:txBody>
          <a:bodyPr/>
          <a:lstStyle/>
          <a:p>
            <a:r>
              <a:rPr lang="de-DE" dirty="0"/>
              <a:t>Bildungsziele</a:t>
            </a:r>
          </a:p>
        </p:txBody>
      </p:sp>
      <p:sp>
        <p:nvSpPr>
          <p:cNvPr id="8" name="Inhaltsplatzhalter 7"/>
          <p:cNvSpPr>
            <a:spLocks noGrp="1"/>
          </p:cNvSpPr>
          <p:nvPr>
            <p:ph idx="1"/>
          </p:nvPr>
        </p:nvSpPr>
        <p:spPr>
          <a:solidFill>
            <a:schemeClr val="accent3">
              <a:lumMod val="20000"/>
              <a:lumOff val="80000"/>
            </a:schemeClr>
          </a:solidFill>
        </p:spPr>
        <p:txBody>
          <a:bodyPr/>
          <a:lstStyle/>
          <a:p>
            <a:pPr>
              <a:spcAft>
                <a:spcPts val="1200"/>
              </a:spcAft>
            </a:pPr>
            <a:endParaRPr lang="de-DE" altLang="de-DE" sz="2400" dirty="0">
              <a:solidFill>
                <a:schemeClr val="tx2"/>
              </a:solidFill>
            </a:endParaRPr>
          </a:p>
          <a:p>
            <a:pPr>
              <a:spcAft>
                <a:spcPts val="1200"/>
              </a:spcAft>
            </a:pPr>
            <a:r>
              <a:rPr lang="de-DE" altLang="de-DE" sz="2200" dirty="0">
                <a:solidFill>
                  <a:schemeClr val="tx2"/>
                </a:solidFill>
              </a:rPr>
              <a:t>vertiefte Allgemeinbildung und umfassende  Persönlichkeitsbildung</a:t>
            </a:r>
            <a:br>
              <a:rPr lang="de-DE" altLang="de-DE" sz="2200" dirty="0">
                <a:solidFill>
                  <a:schemeClr val="tx2"/>
                </a:solidFill>
              </a:rPr>
            </a:br>
            <a:r>
              <a:rPr lang="de-DE" altLang="de-DE" sz="2200" dirty="0">
                <a:solidFill>
                  <a:schemeClr val="tx2"/>
                </a:solidFill>
                <a:sym typeface="Wingdings" panose="05000000000000000000" pitchFamily="2" charset="2"/>
              </a:rPr>
              <a:t> d.h. bereits ab Klassenstufe 5 werden alle Fächer auf </a:t>
            </a:r>
            <a:r>
              <a:rPr lang="de-DE" altLang="de-DE" sz="2200" b="1" dirty="0">
                <a:solidFill>
                  <a:schemeClr val="tx2"/>
                </a:solidFill>
                <a:sym typeface="Wingdings" panose="05000000000000000000" pitchFamily="2" charset="2"/>
              </a:rPr>
              <a:t>erhöhtem Anforderungsniveau </a:t>
            </a:r>
            <a:r>
              <a:rPr lang="de-DE" altLang="de-DE" sz="2200" dirty="0">
                <a:solidFill>
                  <a:schemeClr val="tx2"/>
                </a:solidFill>
                <a:sym typeface="Wingdings" panose="05000000000000000000" pitchFamily="2" charset="2"/>
              </a:rPr>
              <a:t>unterrichtet</a:t>
            </a:r>
          </a:p>
          <a:p>
            <a:pPr>
              <a:spcAft>
                <a:spcPts val="1200"/>
              </a:spcAft>
            </a:pPr>
            <a:r>
              <a:rPr lang="de-DE" altLang="de-DE" sz="2200" dirty="0">
                <a:solidFill>
                  <a:schemeClr val="tx2"/>
                </a:solidFill>
              </a:rPr>
              <a:t>Ziel: </a:t>
            </a:r>
            <a:r>
              <a:rPr lang="de-DE" altLang="de-DE" sz="2200" b="1" dirty="0">
                <a:solidFill>
                  <a:schemeClr val="tx2"/>
                </a:solidFill>
              </a:rPr>
              <a:t>Allgemeine Hochschulreife (Abitur)</a:t>
            </a:r>
          </a:p>
          <a:p>
            <a:pPr>
              <a:spcAft>
                <a:spcPts val="1200"/>
              </a:spcAft>
            </a:pPr>
            <a:r>
              <a:rPr lang="de-DE" altLang="de-DE" sz="2200" dirty="0">
                <a:solidFill>
                  <a:schemeClr val="tx2"/>
                </a:solidFill>
              </a:rPr>
              <a:t>Vorbereitung auf ein wissenschaftliches Studium</a:t>
            </a:r>
          </a:p>
          <a:p>
            <a:pPr>
              <a:spcAft>
                <a:spcPts val="1200"/>
              </a:spcAft>
            </a:pPr>
            <a:r>
              <a:rPr lang="de-DE" altLang="de-DE" sz="2200" dirty="0">
                <a:solidFill>
                  <a:schemeClr val="tx2"/>
                </a:solidFill>
              </a:rPr>
              <a:t>Zugang zu berufsbezogenen Bildungsgängen</a:t>
            </a:r>
          </a:p>
          <a:p>
            <a:endParaRPr lang="de-DE" altLang="de-DE" sz="1100" dirty="0"/>
          </a:p>
          <a:p>
            <a:endParaRPr lang="de-DE" altLang="de-DE" sz="1100" dirty="0">
              <a:solidFill>
                <a:srgbClr val="FF0000"/>
              </a:solidFill>
            </a:endParaRPr>
          </a:p>
          <a:p>
            <a:endParaRPr lang="de-DE" altLang="de-DE" sz="1600" dirty="0"/>
          </a:p>
          <a:p>
            <a:endParaRPr lang="de-DE" dirty="0"/>
          </a:p>
        </p:txBody>
      </p:sp>
      <p:sp>
        <p:nvSpPr>
          <p:cNvPr id="9" name="Rechteck 8"/>
          <p:cNvSpPr/>
          <p:nvPr/>
        </p:nvSpPr>
        <p:spPr>
          <a:xfrm>
            <a:off x="7133976" y="1324253"/>
            <a:ext cx="1470274" cy="369332"/>
          </a:xfrm>
          <a:prstGeom prst="rect">
            <a:avLst/>
          </a:prstGeom>
          <a:solidFill>
            <a:schemeClr val="accent3">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Gymnasium</a:t>
            </a:r>
          </a:p>
        </p:txBody>
      </p:sp>
    </p:spTree>
    <p:extLst>
      <p:ext uri="{BB962C8B-B14F-4D97-AF65-F5344CB8AC3E}">
        <p14:creationId xmlns:p14="http://schemas.microsoft.com/office/powerpoint/2010/main" val="254658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3"/>
          <p:cNvSpPr txBox="1">
            <a:spLocks/>
          </p:cNvSpPr>
          <p:nvPr/>
        </p:nvSpPr>
        <p:spPr>
          <a:xfrm>
            <a:off x="409303" y="6419979"/>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
        <p:nvSpPr>
          <p:cNvPr id="4" name="Titel 3"/>
          <p:cNvSpPr>
            <a:spLocks noGrp="1"/>
          </p:cNvSpPr>
          <p:nvPr>
            <p:ph type="title"/>
          </p:nvPr>
        </p:nvSpPr>
        <p:spPr/>
        <p:txBody>
          <a:bodyPr/>
          <a:lstStyle/>
          <a:p>
            <a:r>
              <a:rPr lang="de-DE" dirty="0"/>
              <a:t>Pädagogische Zielsetzungen</a:t>
            </a:r>
          </a:p>
        </p:txBody>
      </p:sp>
      <p:sp>
        <p:nvSpPr>
          <p:cNvPr id="7" name="Inhaltsplatzhalter 6"/>
          <p:cNvSpPr>
            <a:spLocks noGrp="1"/>
          </p:cNvSpPr>
          <p:nvPr>
            <p:ph idx="1"/>
          </p:nvPr>
        </p:nvSpPr>
        <p:spPr>
          <a:solidFill>
            <a:schemeClr val="accent3">
              <a:lumMod val="20000"/>
              <a:lumOff val="80000"/>
            </a:schemeClr>
          </a:solidFill>
        </p:spPr>
        <p:txBody>
          <a:bodyPr/>
          <a:lstStyle/>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Begabungen fördern</a:t>
            </a:r>
          </a:p>
          <a:p>
            <a:pPr marL="457200" indent="-457200">
              <a:spcAft>
                <a:spcPts val="0"/>
              </a:spcAft>
              <a:buFont typeface="Wingdings" pitchFamily="2" charset="2"/>
              <a:buChar char="à"/>
            </a:pPr>
            <a:r>
              <a:rPr lang="de-DE" altLang="de-DE" sz="2200" dirty="0">
                <a:solidFill>
                  <a:schemeClr val="tx2"/>
                </a:solidFill>
                <a:sym typeface="Wingdings" panose="05000000000000000000" pitchFamily="2" charset="2"/>
              </a:rPr>
              <a:t>Bei Bedarf: </a:t>
            </a:r>
          </a:p>
          <a:p>
            <a:pPr marL="0" indent="0">
              <a:spcAft>
                <a:spcPts val="1200"/>
              </a:spcAft>
              <a:buNone/>
              <a:tabLst>
                <a:tab pos="446088" algn="l"/>
              </a:tabLst>
            </a:pPr>
            <a:r>
              <a:rPr lang="de-DE" altLang="de-DE" sz="2200" dirty="0">
                <a:solidFill>
                  <a:schemeClr val="tx2"/>
                </a:solidFill>
                <a:sym typeface="Wingdings" panose="05000000000000000000" pitchFamily="2" charset="2"/>
              </a:rPr>
              <a:t>	Beratung und ggf. sonderpädagogische Unterstützung bei 	zielgleicher Unterrichtung möglich</a:t>
            </a:r>
          </a:p>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individuelle Schwerpunktsetzung durch den Profilbereich ermöglichen</a:t>
            </a:r>
          </a:p>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schrittweise wissenschaftliche Denk- und Arbeitsweisen entwickeln</a:t>
            </a:r>
          </a:p>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zu selbstständigem Lernen und eigenverantwortlichem Handeln erziehen</a:t>
            </a:r>
          </a:p>
          <a:p>
            <a:endParaRPr lang="de-DE" dirty="0"/>
          </a:p>
        </p:txBody>
      </p:sp>
      <p:sp>
        <p:nvSpPr>
          <p:cNvPr id="3" name="Rechteck 2"/>
          <p:cNvSpPr/>
          <p:nvPr/>
        </p:nvSpPr>
        <p:spPr>
          <a:xfrm>
            <a:off x="7133976" y="1324253"/>
            <a:ext cx="1470274" cy="369332"/>
          </a:xfrm>
          <a:prstGeom prst="rect">
            <a:avLst/>
          </a:prstGeom>
          <a:solidFill>
            <a:schemeClr val="accent3">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Gymnasium</a:t>
            </a:r>
          </a:p>
        </p:txBody>
      </p:sp>
    </p:spTree>
    <p:extLst>
      <p:ext uri="{BB962C8B-B14F-4D97-AF65-F5344CB8AC3E}">
        <p14:creationId xmlns:p14="http://schemas.microsoft.com/office/powerpoint/2010/main" val="389794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
        <p:nvSpPr>
          <p:cNvPr id="2" name="Titel 1"/>
          <p:cNvSpPr>
            <a:spLocks noGrp="1"/>
          </p:cNvSpPr>
          <p:nvPr>
            <p:ph type="title"/>
          </p:nvPr>
        </p:nvSpPr>
        <p:spPr/>
        <p:txBody>
          <a:bodyPr/>
          <a:lstStyle/>
          <a:p>
            <a:r>
              <a:rPr lang="de-DE" dirty="0"/>
              <a:t>Bildungsziele und</a:t>
            </a:r>
            <a:br>
              <a:rPr lang="de-DE" dirty="0"/>
            </a:br>
            <a:r>
              <a:rPr lang="de-DE" dirty="0"/>
              <a:t>pädagogische Zielsetzung</a:t>
            </a:r>
          </a:p>
        </p:txBody>
      </p:sp>
      <p:sp>
        <p:nvSpPr>
          <p:cNvPr id="3" name="Inhaltsplatzhalter 2"/>
          <p:cNvSpPr>
            <a:spLocks noGrp="1"/>
          </p:cNvSpPr>
          <p:nvPr>
            <p:ph idx="1"/>
          </p:nvPr>
        </p:nvSpPr>
        <p:spPr/>
        <p:txBody>
          <a:bodyPr/>
          <a:lstStyle/>
          <a:p>
            <a:endParaRPr lang="de-DE"/>
          </a:p>
        </p:txBody>
      </p:sp>
      <p:sp>
        <p:nvSpPr>
          <p:cNvPr id="7" name="Rectangle 4"/>
          <p:cNvSpPr>
            <a:spLocks noChangeArrowheads="1"/>
          </p:cNvSpPr>
          <p:nvPr/>
        </p:nvSpPr>
        <p:spPr bwMode="auto">
          <a:xfrm>
            <a:off x="1475652" y="5012960"/>
            <a:ext cx="6696500" cy="8640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bg2">
                    <a:lumMod val="60000"/>
                    <a:lumOff val="40000"/>
                  </a:schemeClr>
                </a:solidFill>
                <a:latin typeface="+mn-lt"/>
              </a:rPr>
              <a:t>Grundschule</a:t>
            </a:r>
          </a:p>
        </p:txBody>
      </p:sp>
      <p:sp>
        <p:nvSpPr>
          <p:cNvPr id="8" name="Rectangle 5"/>
          <p:cNvSpPr>
            <a:spLocks noChangeArrowheads="1"/>
          </p:cNvSpPr>
          <p:nvPr/>
        </p:nvSpPr>
        <p:spPr bwMode="auto">
          <a:xfrm>
            <a:off x="5940152" y="3068960"/>
            <a:ext cx="2232000" cy="19440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bg2">
                    <a:lumMod val="60000"/>
                    <a:lumOff val="40000"/>
                  </a:schemeClr>
                </a:solidFill>
                <a:latin typeface="+mn-lt"/>
              </a:rPr>
              <a:t>Gymnasium</a:t>
            </a:r>
          </a:p>
        </p:txBody>
      </p:sp>
      <p:sp>
        <p:nvSpPr>
          <p:cNvPr id="9" name="Rectangle 6"/>
          <p:cNvSpPr>
            <a:spLocks noChangeArrowheads="1"/>
          </p:cNvSpPr>
          <p:nvPr/>
        </p:nvSpPr>
        <p:spPr bwMode="auto">
          <a:xfrm>
            <a:off x="1475652" y="3068960"/>
            <a:ext cx="2232250" cy="19440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Gemeinschafts-</a:t>
            </a:r>
            <a:br>
              <a:rPr lang="de-DE" altLang="de-DE" sz="2200" dirty="0">
                <a:solidFill>
                  <a:schemeClr val="tx2"/>
                </a:solidFill>
                <a:latin typeface="+mn-lt"/>
              </a:rPr>
            </a:br>
            <a:r>
              <a:rPr lang="de-DE" altLang="de-DE" sz="2200" dirty="0">
                <a:solidFill>
                  <a:schemeClr val="tx2"/>
                </a:solidFill>
                <a:latin typeface="+mn-lt"/>
              </a:rPr>
              <a:t>schule</a:t>
            </a:r>
          </a:p>
        </p:txBody>
      </p:sp>
    </p:spTree>
    <p:extLst>
      <p:ext uri="{BB962C8B-B14F-4D97-AF65-F5344CB8AC3E}">
        <p14:creationId xmlns:p14="http://schemas.microsoft.com/office/powerpoint/2010/main" val="477343495"/>
      </p:ext>
    </p:extLst>
  </p:cSld>
  <p:clrMapOvr>
    <a:masterClrMapping/>
  </p:clrMapOvr>
  <p:transition spd="med">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2" name="Rechteck 11"/>
          <p:cNvSpPr/>
          <p:nvPr/>
        </p:nvSpPr>
        <p:spPr>
          <a:xfrm>
            <a:off x="6071475" y="1327428"/>
            <a:ext cx="2510624" cy="369332"/>
          </a:xfrm>
          <a:prstGeom prst="rect">
            <a:avLst/>
          </a:prstGeom>
          <a:solidFill>
            <a:schemeClr val="accent5">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Gemeinschaftsschule</a:t>
            </a:r>
          </a:p>
        </p:txBody>
      </p:sp>
      <p:sp>
        <p:nvSpPr>
          <p:cNvPr id="7" name="Titel 6"/>
          <p:cNvSpPr>
            <a:spLocks noGrp="1"/>
          </p:cNvSpPr>
          <p:nvPr>
            <p:ph type="title"/>
          </p:nvPr>
        </p:nvSpPr>
        <p:spPr/>
        <p:txBody>
          <a:bodyPr/>
          <a:lstStyle/>
          <a:p>
            <a:r>
              <a:rPr lang="de-DE" dirty="0"/>
              <a:t>Bildungsziele</a:t>
            </a:r>
          </a:p>
        </p:txBody>
      </p:sp>
      <p:sp>
        <p:nvSpPr>
          <p:cNvPr id="14" name="Inhaltsplatzhalter 8"/>
          <p:cNvSpPr>
            <a:spLocks noGrp="1"/>
          </p:cNvSpPr>
          <p:nvPr>
            <p:ph idx="1"/>
          </p:nvPr>
        </p:nvSpPr>
        <p:spPr>
          <a:xfrm>
            <a:off x="539750" y="1676400"/>
            <a:ext cx="8064500" cy="4344988"/>
          </a:xfrm>
          <a:solidFill>
            <a:schemeClr val="accent5">
              <a:lumMod val="20000"/>
              <a:lumOff val="80000"/>
              <a:alpha val="60000"/>
            </a:schemeClr>
          </a:solidFill>
        </p:spPr>
        <p:txBody>
          <a:bodyPr/>
          <a:lstStyle/>
          <a:p>
            <a:pPr>
              <a:spcBef>
                <a:spcPts val="1200"/>
              </a:spcBef>
              <a:spcAft>
                <a:spcPts val="1200"/>
              </a:spcAft>
            </a:pPr>
            <a:r>
              <a:rPr lang="de-DE" altLang="de-DE" sz="2000" dirty="0">
                <a:solidFill>
                  <a:schemeClr val="tx2"/>
                </a:solidFill>
              </a:rPr>
              <a:t>erweiterte und vertiefte allgemeine Bildung</a:t>
            </a:r>
            <a:br>
              <a:rPr lang="de-DE" altLang="de-DE" sz="2000" dirty="0">
                <a:solidFill>
                  <a:schemeClr val="tx2"/>
                </a:solidFill>
              </a:rPr>
            </a:br>
            <a:r>
              <a:rPr lang="de-DE" altLang="de-DE" sz="2000" dirty="0">
                <a:solidFill>
                  <a:schemeClr val="tx2"/>
                </a:solidFill>
              </a:rPr>
              <a:t>als Grundlage für Studium und Beruf</a:t>
            </a:r>
          </a:p>
          <a:p>
            <a:pPr>
              <a:spcBef>
                <a:spcPts val="1200"/>
              </a:spcBef>
              <a:spcAft>
                <a:spcPts val="1200"/>
              </a:spcAft>
            </a:pPr>
            <a:r>
              <a:rPr lang="de-DE" altLang="de-DE" sz="2000" dirty="0">
                <a:solidFill>
                  <a:schemeClr val="tx2"/>
                </a:solidFill>
              </a:rPr>
              <a:t>Offenhalten der Schullaufbahn</a:t>
            </a:r>
          </a:p>
          <a:p>
            <a:pPr>
              <a:buFont typeface="Arial" panose="020B0604020202020204" pitchFamily="34" charset="0"/>
              <a:buChar char="•"/>
            </a:pPr>
            <a:r>
              <a:rPr lang="de-DE" altLang="de-DE" sz="2000" dirty="0">
                <a:solidFill>
                  <a:schemeClr val="tx2"/>
                </a:solidFill>
              </a:rPr>
              <a:t>durch Individualisierung des Lernprozesses </a:t>
            </a:r>
          </a:p>
          <a:p>
            <a:pPr lvl="1">
              <a:buFont typeface="Wingdings" pitchFamily="2" charset="2"/>
              <a:buChar char="à"/>
            </a:pPr>
            <a:r>
              <a:rPr lang="de-DE" altLang="de-DE" sz="2000" dirty="0">
                <a:solidFill>
                  <a:schemeClr val="tx2"/>
                </a:solidFill>
                <a:sym typeface="Symbol" panose="05050102010706020507" pitchFamily="18" charset="2"/>
              </a:rPr>
              <a:t>bestmögliche Abschlüsse</a:t>
            </a:r>
          </a:p>
          <a:p>
            <a:pPr lvl="1">
              <a:buFont typeface="Wingdings" pitchFamily="2" charset="2"/>
              <a:buChar char="à"/>
            </a:pPr>
            <a:r>
              <a:rPr lang="de-DE" altLang="de-DE" sz="2000" dirty="0">
                <a:solidFill>
                  <a:schemeClr val="tx2"/>
                </a:solidFill>
                <a:sym typeface="Symbol" panose="05050102010706020507" pitchFamily="18" charset="2"/>
              </a:rPr>
              <a:t>b</a:t>
            </a:r>
            <a:r>
              <a:rPr lang="de-DE" altLang="de-DE" sz="2000" dirty="0">
                <a:solidFill>
                  <a:schemeClr val="tx2"/>
                </a:solidFill>
                <a:sym typeface="Wingdings" panose="05000000000000000000" pitchFamily="2" charset="2"/>
              </a:rPr>
              <a:t>esondere (sonder-)pädagogische Förderung mit Unterstützung durch Multiprofessionalität an der Schule</a:t>
            </a:r>
            <a:endParaRPr lang="de-DE" altLang="de-DE" sz="2000" dirty="0">
              <a:solidFill>
                <a:schemeClr val="tx2"/>
              </a:solidFill>
              <a:sym typeface="Symbol" panose="05050102010706020507" pitchFamily="18" charset="2"/>
            </a:endParaRPr>
          </a:p>
          <a:p>
            <a:pPr>
              <a:spcAft>
                <a:spcPts val="1200"/>
              </a:spcAft>
            </a:pPr>
            <a:r>
              <a:rPr lang="de-DE" altLang="de-DE" sz="2000" dirty="0">
                <a:solidFill>
                  <a:schemeClr val="tx2"/>
                </a:solidFill>
              </a:rPr>
              <a:t>intensive und gezielte Berufsorientierung und Berufsvorbereitung</a:t>
            </a:r>
            <a:endParaRPr lang="de-DE" altLang="de-DE" sz="2000" dirty="0">
              <a:solidFill>
                <a:schemeClr val="tx2"/>
              </a:solidFill>
              <a:sym typeface="Symbol" panose="05050102010706020507" pitchFamily="18" charset="2"/>
            </a:endParaRPr>
          </a:p>
          <a:p>
            <a:pPr>
              <a:spcAft>
                <a:spcPts val="1200"/>
              </a:spcAft>
            </a:pPr>
            <a:r>
              <a:rPr lang="de-DE" altLang="de-DE" sz="2000" dirty="0">
                <a:solidFill>
                  <a:schemeClr val="tx2"/>
                </a:solidFill>
              </a:rPr>
              <a:t>neunjähriger Bildungsgang zur Allgemeinen Hochschulreife (Abitur) wie in G9</a:t>
            </a:r>
          </a:p>
          <a:p>
            <a:pPr>
              <a:spcAft>
                <a:spcPts val="1200"/>
              </a:spcAft>
            </a:pPr>
            <a:r>
              <a:rPr lang="de-DE" altLang="de-DE" sz="2000" dirty="0">
                <a:solidFill>
                  <a:schemeClr val="tx2"/>
                </a:solidFill>
              </a:rPr>
              <a:t>Erhaltung eines wohnortnahen Bildungsangebotes</a:t>
            </a:r>
          </a:p>
          <a:p>
            <a:pPr>
              <a:spcAft>
                <a:spcPts val="1200"/>
              </a:spcAft>
            </a:pPr>
            <a:endParaRPr lang="de-DE" sz="2000" dirty="0"/>
          </a:p>
        </p:txBody>
      </p:sp>
      <p:sp>
        <p:nvSpPr>
          <p:cNvPr id="15"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Tree>
    <p:extLst>
      <p:ext uri="{BB962C8B-B14F-4D97-AF65-F5344CB8AC3E}">
        <p14:creationId xmlns:p14="http://schemas.microsoft.com/office/powerpoint/2010/main" val="41234590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2772816" y="6945003"/>
            <a:ext cx="8291512"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schrittweise wissenschaftliche Denkweisen entwickeln: </a:t>
            </a:r>
          </a:p>
          <a:p>
            <a:pPr marL="15875" indent="0"/>
            <a:r>
              <a:rPr lang="de-DE" altLang="de-DE" sz="2300" dirty="0">
                <a:solidFill>
                  <a:srgbClr val="000000"/>
                </a:solidFill>
                <a:latin typeface="+mn-lt"/>
              </a:rPr>
              <a:t>     </a:t>
            </a:r>
            <a:r>
              <a:rPr lang="de-DE" altLang="de-DE" sz="2000" dirty="0">
                <a:solidFill>
                  <a:srgbClr val="000000"/>
                </a:solidFill>
                <a:latin typeface="+mn-lt"/>
              </a:rPr>
              <a:t>insbesondere als Vorbereitung für die </a:t>
            </a:r>
            <a:r>
              <a:rPr lang="de-DE" altLang="de-DE" sz="2000" dirty="0">
                <a:latin typeface="+mn-lt"/>
              </a:rPr>
              <a:t>gymnasiale Oberstufe</a:t>
            </a:r>
          </a:p>
        </p:txBody>
      </p:sp>
      <p:sp>
        <p:nvSpPr>
          <p:cNvPr id="7" name="Rechteck 6"/>
          <p:cNvSpPr/>
          <p:nvPr/>
        </p:nvSpPr>
        <p:spPr>
          <a:xfrm>
            <a:off x="6093626" y="1298853"/>
            <a:ext cx="2510624" cy="369332"/>
          </a:xfrm>
          <a:prstGeom prst="rect">
            <a:avLst/>
          </a:prstGeom>
          <a:solidFill>
            <a:schemeClr val="accent5">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Gemeinschaftsschule</a:t>
            </a:r>
          </a:p>
        </p:txBody>
      </p:sp>
      <p:sp>
        <p:nvSpPr>
          <p:cNvPr id="8" name="Titel 7"/>
          <p:cNvSpPr>
            <a:spLocks noGrp="1"/>
          </p:cNvSpPr>
          <p:nvPr>
            <p:ph type="title"/>
          </p:nvPr>
        </p:nvSpPr>
        <p:spPr/>
        <p:txBody>
          <a:bodyPr/>
          <a:lstStyle/>
          <a:p>
            <a:r>
              <a:rPr lang="de-DE" dirty="0"/>
              <a:t>Pädagogische Zielsetzungen</a:t>
            </a:r>
          </a:p>
        </p:txBody>
      </p:sp>
      <p:sp>
        <p:nvSpPr>
          <p:cNvPr id="9" name="Inhaltsplatzhalter 8"/>
          <p:cNvSpPr>
            <a:spLocks noGrp="1"/>
          </p:cNvSpPr>
          <p:nvPr>
            <p:ph idx="1"/>
          </p:nvPr>
        </p:nvSpPr>
        <p:spPr>
          <a:solidFill>
            <a:schemeClr val="accent5">
              <a:lumMod val="20000"/>
              <a:lumOff val="80000"/>
              <a:alpha val="60000"/>
            </a:schemeClr>
          </a:solidFill>
        </p:spPr>
        <p:txBody>
          <a:bodyPr/>
          <a:lstStyle/>
          <a:p>
            <a:pPr>
              <a:spcAft>
                <a:spcPts val="1200"/>
              </a:spcAft>
            </a:pPr>
            <a:r>
              <a:rPr lang="de-DE" sz="2200" dirty="0">
                <a:solidFill>
                  <a:schemeClr val="tx2"/>
                </a:solidFill>
              </a:rPr>
              <a:t>ganzheitliches Lernen mit Blick auf individuelle Begabungen</a:t>
            </a:r>
          </a:p>
          <a:p>
            <a:pPr>
              <a:spcAft>
                <a:spcPts val="1200"/>
              </a:spcAft>
            </a:pPr>
            <a:r>
              <a:rPr lang="de-DE" sz="2200" dirty="0">
                <a:solidFill>
                  <a:schemeClr val="tx2"/>
                </a:solidFill>
              </a:rPr>
              <a:t>fächerübergreifendes und projektorientiertes Lernen</a:t>
            </a:r>
          </a:p>
          <a:p>
            <a:pPr>
              <a:spcAft>
                <a:spcPts val="1200"/>
              </a:spcAft>
            </a:pPr>
            <a:r>
              <a:rPr lang="de-DE" sz="2200" dirty="0">
                <a:solidFill>
                  <a:schemeClr val="tx2"/>
                </a:solidFill>
              </a:rPr>
              <a:t>selbständiges Lernen in eigenem Tempo</a:t>
            </a:r>
          </a:p>
          <a:p>
            <a:pPr>
              <a:spcAft>
                <a:spcPts val="1200"/>
              </a:spcAft>
            </a:pPr>
            <a:r>
              <a:rPr lang="de-DE" sz="2200" dirty="0">
                <a:solidFill>
                  <a:schemeClr val="tx2"/>
                </a:solidFill>
              </a:rPr>
              <a:t>individuelle Lernwege ermöglichen</a:t>
            </a:r>
          </a:p>
          <a:p>
            <a:pPr>
              <a:spcAft>
                <a:spcPts val="1200"/>
              </a:spcAft>
            </a:pPr>
            <a:r>
              <a:rPr lang="de-DE" sz="2200" dirty="0">
                <a:solidFill>
                  <a:schemeClr val="tx2"/>
                </a:solidFill>
              </a:rPr>
              <a:t>länger offener Bildungsweg: gemeinsames Lernen</a:t>
            </a:r>
          </a:p>
          <a:p>
            <a:pPr>
              <a:spcAft>
                <a:spcPts val="1200"/>
              </a:spcAft>
            </a:pPr>
            <a:r>
              <a:rPr lang="de-DE" sz="2200" dirty="0">
                <a:solidFill>
                  <a:schemeClr val="tx2"/>
                </a:solidFill>
              </a:rPr>
              <a:t>Fördern statt Wiederholen:</a:t>
            </a:r>
            <a:br>
              <a:rPr lang="de-DE" sz="2200" dirty="0">
                <a:solidFill>
                  <a:schemeClr val="tx2"/>
                </a:solidFill>
              </a:rPr>
            </a:br>
            <a:r>
              <a:rPr lang="de-DE" sz="2000" dirty="0">
                <a:solidFill>
                  <a:schemeClr val="tx2"/>
                </a:solidFill>
              </a:rPr>
              <a:t>erste Versetzungsentscheidung am Ende der Klassenstufe 8</a:t>
            </a:r>
          </a:p>
        </p:txBody>
      </p:sp>
      <p:sp>
        <p:nvSpPr>
          <p:cNvPr id="14"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Tree>
    <p:extLst>
      <p:ext uri="{BB962C8B-B14F-4D97-AF65-F5344CB8AC3E}">
        <p14:creationId xmlns:p14="http://schemas.microsoft.com/office/powerpoint/2010/main" val="1815584700"/>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572001" y="1247786"/>
            <a:ext cx="4032560" cy="4845584"/>
          </a:xfrm>
          <a:prstGeom prst="rect">
            <a:avLst/>
          </a:prstGeom>
          <a:solidFill>
            <a:schemeClr val="accent3">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9575" y="1247786"/>
            <a:ext cx="4162425" cy="4845584"/>
          </a:xfrm>
          <a:prstGeom prst="rect">
            <a:avLst/>
          </a:prstGeom>
          <a:solidFill>
            <a:schemeClr val="accent5">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15" name="Text Box 7"/>
          <p:cNvSpPr txBox="1">
            <a:spLocks noChangeArrowheads="1"/>
          </p:cNvSpPr>
          <p:nvPr/>
        </p:nvSpPr>
        <p:spPr bwMode="auto">
          <a:xfrm>
            <a:off x="515851" y="2074704"/>
            <a:ext cx="8086725" cy="388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marL="358775" eaLnBrk="1" hangingPunct="1">
              <a:tabLst>
                <a:tab pos="358775" algn="l"/>
                <a:tab pos="8074025" algn="r"/>
              </a:tabLst>
            </a:pPr>
            <a:endParaRPr lang="de-DE" altLang="de-DE" sz="2400" dirty="0">
              <a:latin typeface="+mn-lt"/>
            </a:endParaRPr>
          </a:p>
          <a:p>
            <a:pPr marL="342900" indent="-342900" eaLnBrk="1" hangingPunct="1">
              <a:buFont typeface="Arial" panose="020B0604020202020204" pitchFamily="34" charset="0"/>
              <a:buChar char="•"/>
            </a:pPr>
            <a:r>
              <a:rPr lang="de-DE" altLang="de-DE" sz="2200" b="1" dirty="0">
                <a:solidFill>
                  <a:schemeClr val="tx2"/>
                </a:solidFill>
                <a:latin typeface="+mn-lt"/>
              </a:rPr>
              <a:t>Angebot eines gebundenen Ganztags: </a:t>
            </a:r>
          </a:p>
          <a:p>
            <a:pPr indent="358775" eaLnBrk="1" hangingPunct="1"/>
            <a:r>
              <a:rPr lang="de-DE" altLang="de-DE" sz="2200" b="1" dirty="0">
                <a:solidFill>
                  <a:schemeClr val="tx2"/>
                </a:solidFill>
                <a:latin typeface="+mn-lt"/>
              </a:rPr>
              <a:t>an etlichen Gemeinschaftsschulen und Gymnasien</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Teilnahme kostenlos</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verbindlich an 4 Tagen pro Woche</a:t>
            </a:r>
            <a:endParaRPr lang="de-DE" altLang="de-DE" sz="2200" strike="sngStrike" dirty="0">
              <a:solidFill>
                <a:schemeClr val="tx2"/>
              </a:solidFill>
              <a:latin typeface="+mn-lt"/>
            </a:endParaRPr>
          </a:p>
          <a:p>
            <a:pPr marL="358775" eaLnBrk="1" hangingPunct="1">
              <a:tabLst>
                <a:tab pos="358775" algn="l"/>
                <a:tab pos="8074025" algn="r"/>
              </a:tabLst>
            </a:pPr>
            <a:endParaRPr lang="de-DE" altLang="de-DE" sz="2200" strike="sngStrike" dirty="0">
              <a:solidFill>
                <a:schemeClr val="tx2"/>
              </a:solidFill>
              <a:latin typeface="+mn-lt"/>
            </a:endParaRPr>
          </a:p>
          <a:p>
            <a:pPr marL="342900" indent="-342900" eaLnBrk="1" hangingPunct="1">
              <a:buFont typeface="Arial" panose="020B0604020202020204" pitchFamily="34" charset="0"/>
              <a:buChar char="•"/>
            </a:pPr>
            <a:r>
              <a:rPr lang="de-DE" altLang="de-DE" sz="2200" b="1" dirty="0">
                <a:solidFill>
                  <a:schemeClr val="tx2"/>
                </a:solidFill>
                <a:latin typeface="+mn-lt"/>
              </a:rPr>
              <a:t>Angebot Freiwillige Ganztagsschule: </a:t>
            </a:r>
          </a:p>
          <a:p>
            <a:pPr indent="358775" eaLnBrk="1" hangingPunct="1"/>
            <a:r>
              <a:rPr lang="de-DE" altLang="de-DE" sz="2200" b="1" dirty="0">
                <a:solidFill>
                  <a:schemeClr val="tx2"/>
                </a:solidFill>
                <a:latin typeface="+mn-lt"/>
              </a:rPr>
              <a:t>an allen Schulen ohne gebundenen Ganztag</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Teilnahme kostenpflichtig (externe Trägerschaft)</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täglich oder an einzelnen Wochentagen</a:t>
            </a:r>
            <a:endParaRPr lang="de-DE" altLang="de-DE" sz="2200" b="1" strike="sngStrike" dirty="0">
              <a:solidFill>
                <a:schemeClr val="tx2"/>
              </a:solidFill>
              <a:latin typeface="+mn-lt"/>
            </a:endParaRPr>
          </a:p>
          <a:p>
            <a:pPr eaLnBrk="1" hangingPunct="1"/>
            <a:endParaRPr lang="de-DE" altLang="de-DE" sz="2400" b="1" strike="sngStrike" dirty="0">
              <a:latin typeface="+mn-lt"/>
            </a:endParaRPr>
          </a:p>
        </p:txBody>
      </p:sp>
      <p:sp>
        <p:nvSpPr>
          <p:cNvPr id="9244" name="Text Box 8"/>
          <p:cNvSpPr txBox="1">
            <a:spLocks noChangeArrowheads="1"/>
          </p:cNvSpPr>
          <p:nvPr/>
        </p:nvSpPr>
        <p:spPr bwMode="auto">
          <a:xfrm>
            <a:off x="179512" y="1269489"/>
            <a:ext cx="8193398" cy="369332"/>
          </a:xfrm>
          <a:prstGeom prst="rect">
            <a:avLst/>
          </a:prstGeom>
          <a:noFill/>
          <a:ln>
            <a:noFill/>
          </a:ln>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1800" b="1" dirty="0">
                <a:solidFill>
                  <a:schemeClr val="tx2"/>
                </a:solidFill>
                <a:latin typeface="+mn-lt"/>
              </a:rPr>
              <a:t>Gemeinschaftsschule und Gymnasium</a:t>
            </a:r>
          </a:p>
        </p:txBody>
      </p:sp>
      <p:sp>
        <p:nvSpPr>
          <p:cNvPr id="34" name="Datumsplatzhalter 3"/>
          <p:cNvSpPr txBox="1">
            <a:spLocks/>
          </p:cNvSpPr>
          <p:nvPr/>
        </p:nvSpPr>
        <p:spPr>
          <a:xfrm>
            <a:off x="323528" y="6412457"/>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
        <p:nvSpPr>
          <p:cNvPr id="2" name="Titel 1"/>
          <p:cNvSpPr>
            <a:spLocks noGrp="1"/>
          </p:cNvSpPr>
          <p:nvPr>
            <p:ph type="title"/>
          </p:nvPr>
        </p:nvSpPr>
        <p:spPr/>
        <p:txBody>
          <a:bodyPr/>
          <a:lstStyle/>
          <a:p>
            <a:r>
              <a:rPr lang="de-DE" dirty="0"/>
              <a:t>Ganztagsangebote</a:t>
            </a:r>
          </a:p>
        </p:txBody>
      </p:sp>
    </p:spTree>
    <p:extLst>
      <p:ext uri="{BB962C8B-B14F-4D97-AF65-F5344CB8AC3E}">
        <p14:creationId xmlns:p14="http://schemas.microsoft.com/office/powerpoint/2010/main" val="3505667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1223963" y="1125538"/>
            <a:ext cx="7380287" cy="947737"/>
          </a:xfrm>
        </p:spPr>
        <p:txBody>
          <a:bodyPr/>
          <a:lstStyle/>
          <a:p>
            <a:r>
              <a:rPr lang="de-DE" altLang="de-DE" dirty="0"/>
              <a:t>Schulstruktur im Saarland</a:t>
            </a:r>
          </a:p>
        </p:txBody>
      </p:sp>
      <p:sp>
        <p:nvSpPr>
          <p:cNvPr id="19459"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Saar" pitchFamily="2" charset="0"/>
              </a:defRPr>
            </a:lvl1pPr>
            <a:lvl2pPr marL="742950" indent="-285750">
              <a:defRPr>
                <a:solidFill>
                  <a:schemeClr val="tx1"/>
                </a:solidFill>
                <a:latin typeface="Saar" pitchFamily="2" charset="0"/>
              </a:defRPr>
            </a:lvl2pPr>
            <a:lvl3pPr marL="1143000" indent="-228600">
              <a:defRPr>
                <a:solidFill>
                  <a:schemeClr val="tx1"/>
                </a:solidFill>
                <a:latin typeface="Saar" pitchFamily="2" charset="0"/>
              </a:defRPr>
            </a:lvl3pPr>
            <a:lvl4pPr marL="1600200" indent="-228600">
              <a:defRPr>
                <a:solidFill>
                  <a:schemeClr val="tx1"/>
                </a:solidFill>
                <a:latin typeface="Saar" pitchFamily="2" charset="0"/>
              </a:defRPr>
            </a:lvl4pPr>
            <a:lvl5pPr marL="2057400" indent="-228600">
              <a:defRPr>
                <a:solidFill>
                  <a:schemeClr val="tx1"/>
                </a:solidFill>
                <a:latin typeface="Saar" pitchFamily="2" charset="0"/>
              </a:defRPr>
            </a:lvl5pPr>
            <a:lvl6pPr marL="2514600" indent="-228600" fontAlgn="base">
              <a:spcBef>
                <a:spcPct val="0"/>
              </a:spcBef>
              <a:spcAft>
                <a:spcPct val="0"/>
              </a:spcAft>
              <a:defRPr>
                <a:solidFill>
                  <a:schemeClr val="tx1"/>
                </a:solidFill>
                <a:latin typeface="Saar" pitchFamily="2" charset="0"/>
              </a:defRPr>
            </a:lvl6pPr>
            <a:lvl7pPr marL="2971800" indent="-228600" fontAlgn="base">
              <a:spcBef>
                <a:spcPct val="0"/>
              </a:spcBef>
              <a:spcAft>
                <a:spcPct val="0"/>
              </a:spcAft>
              <a:defRPr>
                <a:solidFill>
                  <a:schemeClr val="tx1"/>
                </a:solidFill>
                <a:latin typeface="Saar" pitchFamily="2" charset="0"/>
              </a:defRPr>
            </a:lvl7pPr>
            <a:lvl8pPr marL="3429000" indent="-228600" fontAlgn="base">
              <a:spcBef>
                <a:spcPct val="0"/>
              </a:spcBef>
              <a:spcAft>
                <a:spcPct val="0"/>
              </a:spcAft>
              <a:defRPr>
                <a:solidFill>
                  <a:schemeClr val="tx1"/>
                </a:solidFill>
                <a:latin typeface="Saar" pitchFamily="2" charset="0"/>
              </a:defRPr>
            </a:lvl8pPr>
            <a:lvl9pPr marL="3886200" indent="-228600" fontAlgn="base">
              <a:spcBef>
                <a:spcPct val="0"/>
              </a:spcBef>
              <a:spcAft>
                <a:spcPct val="0"/>
              </a:spcAft>
              <a:defRPr>
                <a:solidFill>
                  <a:schemeClr val="tx1"/>
                </a:solidFill>
                <a:latin typeface="Saar" pitchFamily="2" charset="0"/>
              </a:defRPr>
            </a:lvl9pPr>
          </a:lstStyle>
          <a:p>
            <a:pPr fontAlgn="base">
              <a:spcBef>
                <a:spcPct val="0"/>
              </a:spcBef>
              <a:spcAft>
                <a:spcPct val="0"/>
              </a:spcAft>
            </a:pPr>
            <a:fld id="{986A25D8-ADDB-45D7-B40A-E9F3F11FCCD9}" type="datetime1">
              <a:rPr lang="de-DE" altLang="de-DE">
                <a:solidFill>
                  <a:schemeClr val="tx2"/>
                </a:solidFill>
              </a:rPr>
              <a:pPr fontAlgn="base">
                <a:spcBef>
                  <a:spcPct val="0"/>
                </a:spcBef>
                <a:spcAft>
                  <a:spcPct val="0"/>
                </a:spcAft>
              </a:pPr>
              <a:t>31.10.2024</a:t>
            </a:fld>
            <a:endParaRPr lang="de-DE" altLang="de-DE" dirty="0">
              <a:solidFill>
                <a:schemeClr val="tx2"/>
              </a:solidFill>
            </a:endParaRPr>
          </a:p>
        </p:txBody>
      </p:sp>
      <p:grpSp>
        <p:nvGrpSpPr>
          <p:cNvPr id="3" name="Gruppieren 2"/>
          <p:cNvGrpSpPr/>
          <p:nvPr/>
        </p:nvGrpSpPr>
        <p:grpSpPr>
          <a:xfrm>
            <a:off x="1223963" y="2564904"/>
            <a:ext cx="6696500" cy="3454062"/>
            <a:chOff x="1115616" y="1772816"/>
            <a:chExt cx="6696500" cy="3454062"/>
          </a:xfrm>
        </p:grpSpPr>
        <p:sp>
          <p:nvSpPr>
            <p:cNvPr id="6" name="Rectangle 4"/>
            <p:cNvSpPr>
              <a:spLocks noChangeArrowheads="1"/>
            </p:cNvSpPr>
            <p:nvPr/>
          </p:nvSpPr>
          <p:spPr bwMode="auto">
            <a:xfrm>
              <a:off x="1115616" y="4362878"/>
              <a:ext cx="6696500" cy="8640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tx2"/>
                  </a:solidFill>
                  <a:latin typeface="+mn-lt"/>
                </a:rPr>
                <a:t>Grundschule</a:t>
              </a:r>
            </a:p>
          </p:txBody>
        </p:sp>
        <p:sp>
          <p:nvSpPr>
            <p:cNvPr id="7" name="Rectangle 5"/>
            <p:cNvSpPr>
              <a:spLocks noChangeArrowheads="1"/>
            </p:cNvSpPr>
            <p:nvPr/>
          </p:nvSpPr>
          <p:spPr bwMode="auto">
            <a:xfrm>
              <a:off x="5580116" y="2418878"/>
              <a:ext cx="2232000" cy="19440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Gymnasium</a:t>
              </a:r>
            </a:p>
          </p:txBody>
        </p:sp>
        <p:sp>
          <p:nvSpPr>
            <p:cNvPr id="8" name="Rectangle 6"/>
            <p:cNvSpPr>
              <a:spLocks noChangeArrowheads="1"/>
            </p:cNvSpPr>
            <p:nvPr/>
          </p:nvSpPr>
          <p:spPr bwMode="auto">
            <a:xfrm>
              <a:off x="1115616" y="2418878"/>
              <a:ext cx="2232250" cy="19440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Gemeinschafts-</a:t>
              </a:r>
              <a:br>
                <a:rPr lang="de-DE" altLang="de-DE" sz="2200" dirty="0">
                  <a:solidFill>
                    <a:schemeClr val="tx2"/>
                  </a:solidFill>
                  <a:latin typeface="+mn-lt"/>
                </a:rPr>
              </a:br>
              <a:r>
                <a:rPr lang="de-DE" altLang="de-DE" sz="2200" dirty="0">
                  <a:solidFill>
                    <a:schemeClr val="tx2"/>
                  </a:solidFill>
                  <a:latin typeface="+mn-lt"/>
                </a:rPr>
                <a:t>schule</a:t>
              </a:r>
            </a:p>
          </p:txBody>
        </p:sp>
        <p:sp>
          <p:nvSpPr>
            <p:cNvPr id="9" name="Rectangle 6"/>
            <p:cNvSpPr>
              <a:spLocks noChangeArrowheads="1"/>
            </p:cNvSpPr>
            <p:nvPr/>
          </p:nvSpPr>
          <p:spPr bwMode="auto">
            <a:xfrm>
              <a:off x="3347866" y="1772816"/>
              <a:ext cx="2232000" cy="1620000"/>
            </a:xfrm>
            <a:prstGeom prst="rect">
              <a:avLst/>
            </a:prstGeom>
            <a:solidFill>
              <a:schemeClr val="tx2">
                <a:lumMod val="10000"/>
                <a:lumOff val="9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Berufliche</a:t>
              </a:r>
              <a:br>
                <a:rPr lang="de-DE" altLang="de-DE" sz="2200" dirty="0">
                  <a:solidFill>
                    <a:schemeClr val="tx2"/>
                  </a:solidFill>
                  <a:latin typeface="+mn-lt"/>
                </a:rPr>
              </a:br>
              <a:r>
                <a:rPr lang="de-DE" altLang="de-DE" sz="2200" dirty="0">
                  <a:solidFill>
                    <a:schemeClr val="tx2"/>
                  </a:solidFill>
                  <a:latin typeface="+mn-lt"/>
                </a:rPr>
                <a:t> Schulen</a:t>
              </a:r>
            </a:p>
          </p:txBody>
        </p:sp>
      </p:grpSp>
    </p:spTree>
    <p:extLst>
      <p:ext uri="{BB962C8B-B14F-4D97-AF65-F5344CB8AC3E}">
        <p14:creationId xmlns:p14="http://schemas.microsoft.com/office/powerpoint/2010/main" val="147763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a:xfrm>
            <a:off x="1223963" y="1125538"/>
            <a:ext cx="7380287" cy="947737"/>
          </a:xfrm>
        </p:spPr>
        <p:txBody>
          <a:bodyPr/>
          <a:lstStyle/>
          <a:p>
            <a:r>
              <a:rPr lang="de-DE" altLang="de-DE" dirty="0"/>
              <a:t>Möglichkeiten der beruflichen Bildung.</a:t>
            </a:r>
          </a:p>
        </p:txBody>
      </p:sp>
      <p:sp>
        <p:nvSpPr>
          <p:cNvPr id="23554" name="Inhaltsplatzhalter 2"/>
          <p:cNvSpPr>
            <a:spLocks noGrp="1"/>
          </p:cNvSpPr>
          <p:nvPr>
            <p:ph idx="1"/>
          </p:nvPr>
        </p:nvSpPr>
        <p:spPr>
          <a:xfrm>
            <a:off x="1223963" y="2257425"/>
            <a:ext cx="7380287" cy="3763963"/>
          </a:xfrm>
        </p:spPr>
        <p:txBody>
          <a:bodyPr/>
          <a:lstStyle/>
          <a:p>
            <a:endParaRPr lang="de-DE" altLang="de-DE" dirty="0"/>
          </a:p>
        </p:txBody>
      </p:sp>
      <p:sp>
        <p:nvSpPr>
          <p:cNvPr id="23555"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Saar" pitchFamily="2" charset="0"/>
              </a:defRPr>
            </a:lvl1pPr>
            <a:lvl2pPr marL="742950" indent="-285750">
              <a:defRPr>
                <a:solidFill>
                  <a:schemeClr val="tx1"/>
                </a:solidFill>
                <a:latin typeface="Saar" pitchFamily="2" charset="0"/>
              </a:defRPr>
            </a:lvl2pPr>
            <a:lvl3pPr marL="1143000" indent="-228600">
              <a:defRPr>
                <a:solidFill>
                  <a:schemeClr val="tx1"/>
                </a:solidFill>
                <a:latin typeface="Saar" pitchFamily="2" charset="0"/>
              </a:defRPr>
            </a:lvl3pPr>
            <a:lvl4pPr marL="1600200" indent="-228600">
              <a:defRPr>
                <a:solidFill>
                  <a:schemeClr val="tx1"/>
                </a:solidFill>
                <a:latin typeface="Saar" pitchFamily="2" charset="0"/>
              </a:defRPr>
            </a:lvl4pPr>
            <a:lvl5pPr marL="2057400" indent="-228600">
              <a:defRPr>
                <a:solidFill>
                  <a:schemeClr val="tx1"/>
                </a:solidFill>
                <a:latin typeface="Saar" pitchFamily="2" charset="0"/>
              </a:defRPr>
            </a:lvl5pPr>
            <a:lvl6pPr marL="2514600" indent="-228600" fontAlgn="base">
              <a:spcBef>
                <a:spcPct val="0"/>
              </a:spcBef>
              <a:spcAft>
                <a:spcPct val="0"/>
              </a:spcAft>
              <a:defRPr>
                <a:solidFill>
                  <a:schemeClr val="tx1"/>
                </a:solidFill>
                <a:latin typeface="Saar" pitchFamily="2" charset="0"/>
              </a:defRPr>
            </a:lvl6pPr>
            <a:lvl7pPr marL="2971800" indent="-228600" fontAlgn="base">
              <a:spcBef>
                <a:spcPct val="0"/>
              </a:spcBef>
              <a:spcAft>
                <a:spcPct val="0"/>
              </a:spcAft>
              <a:defRPr>
                <a:solidFill>
                  <a:schemeClr val="tx1"/>
                </a:solidFill>
                <a:latin typeface="Saar" pitchFamily="2" charset="0"/>
              </a:defRPr>
            </a:lvl7pPr>
            <a:lvl8pPr marL="3429000" indent="-228600" fontAlgn="base">
              <a:spcBef>
                <a:spcPct val="0"/>
              </a:spcBef>
              <a:spcAft>
                <a:spcPct val="0"/>
              </a:spcAft>
              <a:defRPr>
                <a:solidFill>
                  <a:schemeClr val="tx1"/>
                </a:solidFill>
                <a:latin typeface="Saar" pitchFamily="2" charset="0"/>
              </a:defRPr>
            </a:lvl8pPr>
            <a:lvl9pPr marL="3886200" indent="-228600" fontAlgn="base">
              <a:spcBef>
                <a:spcPct val="0"/>
              </a:spcBef>
              <a:spcAft>
                <a:spcPct val="0"/>
              </a:spcAft>
              <a:defRPr>
                <a:solidFill>
                  <a:schemeClr val="tx1"/>
                </a:solidFill>
                <a:latin typeface="Saar" pitchFamily="2" charset="0"/>
              </a:defRPr>
            </a:lvl9pPr>
          </a:lstStyle>
          <a:p>
            <a:pPr fontAlgn="base">
              <a:spcBef>
                <a:spcPct val="0"/>
              </a:spcBef>
              <a:spcAft>
                <a:spcPct val="0"/>
              </a:spcAft>
            </a:pPr>
            <a:fld id="{EF8AB5F4-6F55-4B54-97D8-37E1958CA051}" type="datetime1">
              <a:rPr lang="de-DE" altLang="de-DE">
                <a:solidFill>
                  <a:schemeClr val="tx2"/>
                </a:solidFill>
              </a:rPr>
              <a:pPr fontAlgn="base">
                <a:spcBef>
                  <a:spcPct val="0"/>
                </a:spcBef>
                <a:spcAft>
                  <a:spcPct val="0"/>
                </a:spcAft>
              </a:pPr>
              <a:t>31.10.2024</a:t>
            </a:fld>
            <a:endParaRPr lang="de-DE" altLang="de-DE">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123055" y="1605465"/>
            <a:ext cx="772229" cy="2861389"/>
          </a:xfrm>
          <a:prstGeom prst="rect">
            <a:avLst/>
          </a:prstGeom>
          <a:solidFill>
            <a:schemeClr val="tx2">
              <a:lumMod val="10000"/>
              <a:lumOff val="90000"/>
              <a:alpha val="49804"/>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05000"/>
              </a:lnSpc>
            </a:pPr>
            <a:r>
              <a:rPr lang="de-DE" sz="900" dirty="0">
                <a:solidFill>
                  <a:schemeClr val="tx2"/>
                </a:solidFill>
              </a:rPr>
              <a:t>Deutsch-franz. Berufs-schul-zweige</a:t>
            </a:r>
          </a:p>
        </p:txBody>
      </p:sp>
      <p:sp>
        <p:nvSpPr>
          <p:cNvPr id="38" name="Rechteck 37"/>
          <p:cNvSpPr/>
          <p:nvPr/>
        </p:nvSpPr>
        <p:spPr>
          <a:xfrm>
            <a:off x="5079372" y="1602620"/>
            <a:ext cx="696172" cy="2864235"/>
          </a:xfrm>
          <a:prstGeom prst="rect">
            <a:avLst/>
          </a:prstGeom>
          <a:solidFill>
            <a:schemeClr val="tx2">
              <a:lumMod val="10000"/>
              <a:lumOff val="90000"/>
              <a:alpha val="49804"/>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05000"/>
              </a:lnSpc>
            </a:pPr>
            <a:r>
              <a:rPr lang="de-DE" sz="900" dirty="0">
                <a:solidFill>
                  <a:schemeClr val="tx2"/>
                </a:solidFill>
              </a:rPr>
              <a:t>Deutsch-franz. Berufs-schul-zweige</a:t>
            </a:r>
          </a:p>
        </p:txBody>
      </p:sp>
      <p:grpSp>
        <p:nvGrpSpPr>
          <p:cNvPr id="5" name="Gruppieren 4"/>
          <p:cNvGrpSpPr>
            <a:grpSpLocks/>
          </p:cNvGrpSpPr>
          <p:nvPr/>
        </p:nvGrpSpPr>
        <p:grpSpPr bwMode="auto">
          <a:xfrm>
            <a:off x="395288" y="4373557"/>
            <a:ext cx="8208958" cy="976527"/>
            <a:chOff x="339138" y="3881909"/>
            <a:chExt cx="6020024" cy="976615"/>
          </a:xfrm>
        </p:grpSpPr>
        <p:grpSp>
          <p:nvGrpSpPr>
            <p:cNvPr id="6160" name="Gruppieren 3"/>
            <p:cNvGrpSpPr>
              <a:grpSpLocks noChangeAspect="1"/>
            </p:cNvGrpSpPr>
            <p:nvPr/>
          </p:nvGrpSpPr>
          <p:grpSpPr bwMode="auto">
            <a:xfrm>
              <a:off x="339138" y="3887713"/>
              <a:ext cx="1900838" cy="970806"/>
              <a:chOff x="317936" y="4974010"/>
              <a:chExt cx="2472973" cy="1323604"/>
            </a:xfrm>
          </p:grpSpPr>
          <p:sp>
            <p:nvSpPr>
              <p:cNvPr id="6168" name="Rectangle 23"/>
              <p:cNvSpPr>
                <a:spLocks noChangeArrowheads="1"/>
              </p:cNvSpPr>
              <p:nvPr/>
            </p:nvSpPr>
            <p:spPr bwMode="auto">
              <a:xfrm>
                <a:off x="317936" y="4974010"/>
                <a:ext cx="2472973" cy="1323604"/>
              </a:xfrm>
              <a:prstGeom prst="rect">
                <a:avLst/>
              </a:prstGeom>
              <a:solidFill>
                <a:schemeClr val="accent5">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37175" y="4975973"/>
                <a:ext cx="2297133" cy="3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Gemeinschaftsschule</a:t>
                </a:r>
              </a:p>
            </p:txBody>
          </p:sp>
        </p:grpSp>
        <p:grpSp>
          <p:nvGrpSpPr>
            <p:cNvPr id="6161" name="Gruppieren 1"/>
            <p:cNvGrpSpPr>
              <a:grpSpLocks noChangeAspect="1"/>
            </p:cNvGrpSpPr>
            <p:nvPr/>
          </p:nvGrpSpPr>
          <p:grpSpPr bwMode="auto">
            <a:xfrm>
              <a:off x="4445775" y="3881909"/>
              <a:ext cx="1913387" cy="950885"/>
              <a:chOff x="6090110" y="4906056"/>
              <a:chExt cx="2608715" cy="1296443"/>
            </a:xfrm>
          </p:grpSpPr>
          <p:sp>
            <p:nvSpPr>
              <p:cNvPr id="6163" name="Rectangle 25"/>
              <p:cNvSpPr>
                <a:spLocks noChangeArrowheads="1"/>
              </p:cNvSpPr>
              <p:nvPr/>
            </p:nvSpPr>
            <p:spPr bwMode="auto">
              <a:xfrm>
                <a:off x="6107220" y="4906056"/>
                <a:ext cx="2591605" cy="1296443"/>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090110" y="4915933"/>
                <a:ext cx="1446805" cy="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324359"/>
              <a:ext cx="6017557" cy="534165"/>
            </a:xfrm>
            <a:prstGeom prst="rect">
              <a:avLst/>
            </a:prstGeom>
            <a:solidFill>
              <a:schemeClr val="accent4">
                <a:lumMod val="20000"/>
                <a:lumOff val="80000"/>
              </a:schemeClr>
            </a:solidFill>
            <a:ln w="9525">
              <a:no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chemeClr val="tx2"/>
                  </a:solidFill>
                  <a:latin typeface="+mn-lt"/>
                </a:rPr>
                <a:t>Grundschule</a:t>
              </a:r>
            </a:p>
          </p:txBody>
        </p:sp>
      </p:grpSp>
      <p:sp>
        <p:nvSpPr>
          <p:cNvPr id="6" name="Rechteck 5"/>
          <p:cNvSpPr/>
          <p:nvPr/>
        </p:nvSpPr>
        <p:spPr>
          <a:xfrm>
            <a:off x="3990534" y="1602621"/>
            <a:ext cx="1004775" cy="2864232"/>
          </a:xfrm>
          <a:prstGeom prst="rect">
            <a:avLst/>
          </a:prstGeom>
          <a:solidFill>
            <a:schemeClr val="accent1">
              <a:lumMod val="20000"/>
              <a:lumOff val="8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spcAft>
                <a:spcPts val="0"/>
              </a:spcAft>
              <a:defRPr/>
            </a:pPr>
            <a:r>
              <a:rPr lang="de-DE" sz="1000" b="1" dirty="0">
                <a:solidFill>
                  <a:schemeClr val="tx2"/>
                </a:solidFill>
              </a:rPr>
              <a:t>DUALE</a:t>
            </a:r>
          </a:p>
          <a:p>
            <a:pPr algn="ctr">
              <a:spcBef>
                <a:spcPts val="600"/>
              </a:spcBef>
              <a:spcAft>
                <a:spcPts val="600"/>
              </a:spcAft>
              <a:defRPr/>
            </a:pPr>
            <a:r>
              <a:rPr lang="de-DE" sz="1000" b="1" dirty="0">
                <a:solidFill>
                  <a:schemeClr val="tx2"/>
                </a:solidFill>
              </a:rPr>
              <a:t>BERUFS-AUSBILDUNG</a:t>
            </a:r>
          </a:p>
        </p:txBody>
      </p:sp>
      <p:sp>
        <p:nvSpPr>
          <p:cNvPr id="7" name="Textfeld 6"/>
          <p:cNvSpPr txBox="1">
            <a:spLocks noChangeArrowheads="1"/>
          </p:cNvSpPr>
          <p:nvPr/>
        </p:nvSpPr>
        <p:spPr bwMode="auto">
          <a:xfrm>
            <a:off x="395287" y="5415343"/>
            <a:ext cx="8351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a:solidFill>
                  <a:schemeClr val="tx2"/>
                </a:solidFill>
                <a:latin typeface="+mn-lt"/>
              </a:rPr>
              <a:t>Auch nach einer beruflichen Ausbildung ist es möglich, den Mittleren Bildungsabschluss, die Fachhochschulreife oder das Abitur anzustreben. Außerdem besteht der Weg der beruflichen Weiterbildung (z. B. Fachschulen, Meisterschule) oder die Möglichkeit mit Berufserfahrung ohne Abitur eine Höhere Berufsfachschule zu besuchen oder zu studieren.</a:t>
            </a:r>
          </a:p>
        </p:txBody>
      </p:sp>
      <p:sp>
        <p:nvSpPr>
          <p:cNvPr id="36" name="Datumsplatzhalter 3"/>
          <p:cNvSpPr txBox="1">
            <a:spLocks/>
          </p:cNvSpPr>
          <p:nvPr/>
        </p:nvSpPr>
        <p:spPr>
          <a:xfrm>
            <a:off x="395287"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
        <p:nvSpPr>
          <p:cNvPr id="13" name="Rechteckige Legende 12"/>
          <p:cNvSpPr/>
          <p:nvPr/>
        </p:nvSpPr>
        <p:spPr>
          <a:xfrm>
            <a:off x="3718488" y="963147"/>
            <a:ext cx="5185667" cy="1099401"/>
          </a:xfrm>
          <a:prstGeom prst="wedgeRectCallout">
            <a:avLst>
              <a:gd name="adj1" fmla="val -28823"/>
              <a:gd name="adj2" fmla="val 92391"/>
            </a:avLst>
          </a:prstGeom>
          <a:solidFill>
            <a:schemeClr val="bg1">
              <a:alpha val="9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a:solidFill>
                  <a:schemeClr val="tx2"/>
                </a:solidFill>
              </a:rPr>
              <a:t>Abschlüsse:</a:t>
            </a:r>
          </a:p>
          <a:p>
            <a:pPr algn="ctr">
              <a:lnSpc>
                <a:spcPct val="105000"/>
              </a:lnSpc>
            </a:pPr>
            <a:r>
              <a:rPr lang="de-DE" sz="1500" dirty="0">
                <a:solidFill>
                  <a:schemeClr val="tx2"/>
                </a:solidFill>
              </a:rPr>
              <a:t>Berufsschulabschluss, abgeschlossene Berufsausbildung</a:t>
            </a:r>
          </a:p>
          <a:p>
            <a:pPr algn="ctr">
              <a:lnSpc>
                <a:spcPct val="105000"/>
              </a:lnSpc>
            </a:pPr>
            <a:r>
              <a:rPr lang="de-DE" sz="1500" dirty="0">
                <a:solidFill>
                  <a:schemeClr val="tx2"/>
                </a:solidFill>
              </a:rPr>
              <a:t>und evtl. Hauptschulabschluss, Mittlerer Bildungsabschluss oder Fachhochschulreife</a:t>
            </a:r>
          </a:p>
        </p:txBody>
      </p:sp>
      <p:sp>
        <p:nvSpPr>
          <p:cNvPr id="3" name="Rechteckiger Pfeil 2"/>
          <p:cNvSpPr/>
          <p:nvPr/>
        </p:nvSpPr>
        <p:spPr>
          <a:xfrm>
            <a:off x="1355622" y="2431143"/>
            <a:ext cx="1728048" cy="1916686"/>
          </a:xfrm>
          <a:prstGeom prst="bentArrow">
            <a:avLst/>
          </a:prstGeom>
          <a:solidFill>
            <a:schemeClr val="bg1"/>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39" name="Rechteckiger Pfeil 38"/>
          <p:cNvSpPr/>
          <p:nvPr/>
        </p:nvSpPr>
        <p:spPr>
          <a:xfrm flipH="1">
            <a:off x="5816698" y="2431143"/>
            <a:ext cx="1728048" cy="1916686"/>
          </a:xfrm>
          <a:prstGeom prst="bentArrow">
            <a:avLst/>
          </a:prstGeom>
          <a:solidFill>
            <a:schemeClr val="bg1"/>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4" name="Titel 3"/>
          <p:cNvSpPr>
            <a:spLocks noGrp="1"/>
          </p:cNvSpPr>
          <p:nvPr>
            <p:ph type="title"/>
          </p:nvPr>
        </p:nvSpPr>
        <p:spPr/>
        <p:txBody>
          <a:bodyPr/>
          <a:lstStyle/>
          <a:p>
            <a:r>
              <a:rPr lang="de-DE" dirty="0"/>
              <a:t>Möglichkeiten der beruflichen Bildung</a:t>
            </a:r>
          </a:p>
        </p:txBody>
      </p:sp>
    </p:spTree>
    <p:extLst>
      <p:ext uri="{BB962C8B-B14F-4D97-AF65-F5344CB8AC3E}">
        <p14:creationId xmlns:p14="http://schemas.microsoft.com/office/powerpoint/2010/main" val="27958973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circle(in)">
                                      <p:cBhvr>
                                        <p:cTn id="3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P spid="7" grpId="0"/>
      <p:bldP spid="13" grpId="0" animBg="1"/>
      <p:bldP spid="3"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090898" y="1696574"/>
            <a:ext cx="770669" cy="2758971"/>
          </a:xfrm>
          <a:prstGeom prst="rect">
            <a:avLst/>
          </a:prstGeom>
          <a:solidFill>
            <a:schemeClr val="accent1">
              <a:lumMod val="20000"/>
              <a:lumOff val="8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spcAft>
                <a:spcPts val="0"/>
              </a:spcAft>
            </a:pPr>
            <a:r>
              <a:rPr lang="de-DE" sz="1000" b="1" dirty="0">
                <a:solidFill>
                  <a:schemeClr val="tx2"/>
                </a:solidFill>
              </a:rPr>
              <a:t>BERUFS-FACH-SCHULE</a:t>
            </a:r>
          </a:p>
        </p:txBody>
      </p:sp>
      <p:sp>
        <p:nvSpPr>
          <p:cNvPr id="29" name="Rechteck 28"/>
          <p:cNvSpPr/>
          <p:nvPr/>
        </p:nvSpPr>
        <p:spPr>
          <a:xfrm>
            <a:off x="4033018" y="1706099"/>
            <a:ext cx="719237" cy="2754108"/>
          </a:xfrm>
          <a:prstGeom prst="rect">
            <a:avLst/>
          </a:prstGeom>
          <a:solidFill>
            <a:schemeClr val="accent1">
              <a:lumMod val="20000"/>
              <a:lumOff val="8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spcAft>
                <a:spcPts val="0"/>
              </a:spcAft>
            </a:pPr>
            <a:r>
              <a:rPr lang="de-DE" sz="1000" b="1" dirty="0">
                <a:solidFill>
                  <a:schemeClr val="tx2"/>
                </a:solidFill>
              </a:rPr>
              <a:t>FACH-OBER-SCHULE</a:t>
            </a:r>
          </a:p>
        </p:txBody>
      </p:sp>
      <p:sp>
        <p:nvSpPr>
          <p:cNvPr id="30" name="Rechteck 29"/>
          <p:cNvSpPr/>
          <p:nvPr/>
        </p:nvSpPr>
        <p:spPr>
          <a:xfrm>
            <a:off x="4914180" y="1725085"/>
            <a:ext cx="1078312" cy="2735122"/>
          </a:xfrm>
          <a:prstGeom prst="rect">
            <a:avLst/>
          </a:prstGeom>
          <a:solidFill>
            <a:schemeClr val="accent1">
              <a:lumMod val="20000"/>
              <a:lumOff val="8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spcAft>
                <a:spcPts val="0"/>
              </a:spcAft>
            </a:pPr>
            <a:r>
              <a:rPr lang="de-DE" sz="1000" b="1" dirty="0">
                <a:solidFill>
                  <a:schemeClr val="tx2"/>
                </a:solidFill>
              </a:rPr>
              <a:t>BERUFLICHES OBERSTUFEN-GYMNASIUM</a:t>
            </a:r>
          </a:p>
        </p:txBody>
      </p:sp>
      <p:sp>
        <p:nvSpPr>
          <p:cNvPr id="13" name="Rechteckige Legende 12"/>
          <p:cNvSpPr/>
          <p:nvPr/>
        </p:nvSpPr>
        <p:spPr>
          <a:xfrm>
            <a:off x="3452940" y="962336"/>
            <a:ext cx="5185667" cy="1099401"/>
          </a:xfrm>
          <a:prstGeom prst="wedgeRectCallout">
            <a:avLst>
              <a:gd name="adj1" fmla="val -28823"/>
              <a:gd name="adj2" fmla="val 92391"/>
            </a:avLst>
          </a:prstGeom>
          <a:solidFill>
            <a:schemeClr val="bg1">
              <a:alpha val="9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a:solidFill>
                  <a:schemeClr val="tx2"/>
                </a:solidFill>
              </a:rPr>
              <a:t>Je nach Schulform folgende Abschlüsse:</a:t>
            </a:r>
          </a:p>
          <a:p>
            <a:pPr algn="ctr">
              <a:lnSpc>
                <a:spcPct val="105000"/>
              </a:lnSpc>
            </a:pPr>
            <a:r>
              <a:rPr lang="de-DE" sz="1500" dirty="0">
                <a:solidFill>
                  <a:schemeClr val="tx2"/>
                </a:solidFill>
              </a:rPr>
              <a:t>Mittlerer Bildungsabschluss,  Fachhochschulreife, Allgemeine Hochschulreife (Abitur)</a:t>
            </a:r>
          </a:p>
        </p:txBody>
      </p:sp>
      <p:grpSp>
        <p:nvGrpSpPr>
          <p:cNvPr id="5" name="Gruppieren 4"/>
          <p:cNvGrpSpPr>
            <a:grpSpLocks/>
          </p:cNvGrpSpPr>
          <p:nvPr/>
        </p:nvGrpSpPr>
        <p:grpSpPr bwMode="auto">
          <a:xfrm>
            <a:off x="395288" y="4361982"/>
            <a:ext cx="8208961" cy="988100"/>
            <a:chOff x="339138" y="3600265"/>
            <a:chExt cx="6020026" cy="1258260"/>
          </a:xfrm>
        </p:grpSpPr>
        <p:grpSp>
          <p:nvGrpSpPr>
            <p:cNvPr id="6160" name="Gruppieren 3"/>
            <p:cNvGrpSpPr>
              <a:grpSpLocks noChangeAspect="1"/>
            </p:cNvGrpSpPr>
            <p:nvPr/>
          </p:nvGrpSpPr>
          <p:grpSpPr bwMode="auto">
            <a:xfrm>
              <a:off x="343217" y="3600265"/>
              <a:ext cx="1900838" cy="1252914"/>
              <a:chOff x="323243" y="4582096"/>
              <a:chExt cx="2472973" cy="1708231"/>
            </a:xfrm>
          </p:grpSpPr>
          <p:sp>
            <p:nvSpPr>
              <p:cNvPr id="6168" name="Rectangle 23"/>
              <p:cNvSpPr>
                <a:spLocks noChangeArrowheads="1"/>
              </p:cNvSpPr>
              <p:nvPr/>
            </p:nvSpPr>
            <p:spPr bwMode="auto">
              <a:xfrm>
                <a:off x="323243" y="4582096"/>
                <a:ext cx="2472973" cy="1708231"/>
              </a:xfrm>
              <a:prstGeom prst="rect">
                <a:avLst/>
              </a:prstGeom>
              <a:solidFill>
                <a:schemeClr val="accent5">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46093" y="4588730"/>
                <a:ext cx="1652049" cy="48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chemeClr val="tx2"/>
                    </a:solidFill>
                    <a:latin typeface="+mn-lt"/>
                  </a:rPr>
                  <a:t>Gemeinschaftsschule</a:t>
                </a:r>
              </a:p>
            </p:txBody>
          </p:sp>
        </p:grpSp>
        <p:grpSp>
          <p:nvGrpSpPr>
            <p:cNvPr id="6161" name="Gruppieren 1"/>
            <p:cNvGrpSpPr>
              <a:grpSpLocks noChangeAspect="1"/>
            </p:cNvGrpSpPr>
            <p:nvPr/>
          </p:nvGrpSpPr>
          <p:grpSpPr bwMode="auto">
            <a:xfrm>
              <a:off x="4458326" y="3605128"/>
              <a:ext cx="1900838" cy="1227668"/>
              <a:chOff x="6107220" y="4528689"/>
              <a:chExt cx="2591605" cy="1673810"/>
            </a:xfrm>
          </p:grpSpPr>
          <p:sp>
            <p:nvSpPr>
              <p:cNvPr id="6163" name="Rectangle 25"/>
              <p:cNvSpPr>
                <a:spLocks noChangeArrowheads="1"/>
              </p:cNvSpPr>
              <p:nvPr/>
            </p:nvSpPr>
            <p:spPr bwMode="auto">
              <a:xfrm>
                <a:off x="6107220" y="4528689"/>
                <a:ext cx="2591605" cy="1673810"/>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107220" y="4563333"/>
                <a:ext cx="1446805" cy="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149215"/>
              <a:ext cx="6017557" cy="709310"/>
            </a:xfrm>
            <a:prstGeom prst="rect">
              <a:avLst/>
            </a:prstGeom>
            <a:solidFill>
              <a:schemeClr val="accent4">
                <a:lumMod val="20000"/>
                <a:lumOff val="80000"/>
              </a:schemeClr>
            </a:solidFill>
            <a:ln w="9525">
              <a:no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chemeClr val="tx2"/>
                  </a:solidFill>
                  <a:latin typeface="+mn-lt"/>
                </a:rPr>
                <a:t>Grundschule</a:t>
              </a:r>
            </a:p>
          </p:txBody>
        </p:sp>
      </p:grpSp>
      <p:sp>
        <p:nvSpPr>
          <p:cNvPr id="7" name="Textfeld 6"/>
          <p:cNvSpPr txBox="1">
            <a:spLocks noChangeArrowheads="1"/>
          </p:cNvSpPr>
          <p:nvPr/>
        </p:nvSpPr>
        <p:spPr bwMode="auto">
          <a:xfrm>
            <a:off x="395288" y="5374140"/>
            <a:ext cx="8351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a:solidFill>
                  <a:schemeClr val="tx2"/>
                </a:solidFill>
                <a:latin typeface="+mn-lt"/>
              </a:rPr>
              <a:t>Je nach Schulform besteht nach Abschluss die Möglichkeit einer Berufsausbildung, des Besuchs der Fachoberschule, eines Beruflichen Oberstufengymnasiums oder einer Höheren Berufsfachschule sowie des Studiums an einer Fachhochschule bzw. Universität.</a:t>
            </a:r>
          </a:p>
        </p:txBody>
      </p:sp>
      <p:sp>
        <p:nvSpPr>
          <p:cNvPr id="36" name="Datumsplatzhalter 3"/>
          <p:cNvSpPr txBox="1">
            <a:spLocks/>
          </p:cNvSpPr>
          <p:nvPr/>
        </p:nvSpPr>
        <p:spPr>
          <a:xfrm>
            <a:off x="476718"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
        <p:nvSpPr>
          <p:cNvPr id="35" name="Rechteckiger Pfeil 34"/>
          <p:cNvSpPr/>
          <p:nvPr/>
        </p:nvSpPr>
        <p:spPr>
          <a:xfrm>
            <a:off x="1264716" y="2429119"/>
            <a:ext cx="1728048" cy="1916686"/>
          </a:xfrm>
          <a:prstGeom prst="bentArrow">
            <a:avLst/>
          </a:prstGeom>
          <a:solidFill>
            <a:schemeClr val="bg1"/>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37" name="Rechteckiger Pfeil 36"/>
          <p:cNvSpPr/>
          <p:nvPr/>
        </p:nvSpPr>
        <p:spPr>
          <a:xfrm flipH="1">
            <a:off x="6068692" y="2429119"/>
            <a:ext cx="1728048" cy="1916686"/>
          </a:xfrm>
          <a:prstGeom prst="bentArrow">
            <a:avLst/>
          </a:prstGeom>
          <a:solidFill>
            <a:schemeClr val="bg1"/>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 name="Titel 1"/>
          <p:cNvSpPr>
            <a:spLocks noGrp="1"/>
          </p:cNvSpPr>
          <p:nvPr>
            <p:ph type="title"/>
          </p:nvPr>
        </p:nvSpPr>
        <p:spPr/>
        <p:txBody>
          <a:bodyPr/>
          <a:lstStyle/>
          <a:p>
            <a:r>
              <a:rPr lang="de-DE" dirty="0"/>
              <a:t>Möglichkeiten der beruflichen Bildung</a:t>
            </a:r>
          </a:p>
        </p:txBody>
      </p:sp>
    </p:spTree>
    <p:extLst>
      <p:ext uri="{BB962C8B-B14F-4D97-AF65-F5344CB8AC3E}">
        <p14:creationId xmlns:p14="http://schemas.microsoft.com/office/powerpoint/2010/main" val="11755009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35"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a:xfrm>
            <a:off x="1223963" y="1125538"/>
            <a:ext cx="7380287" cy="947737"/>
          </a:xfrm>
        </p:spPr>
        <p:txBody>
          <a:bodyPr/>
          <a:lstStyle/>
          <a:p>
            <a:r>
              <a:rPr lang="de-DE" altLang="de-DE" dirty="0"/>
              <a:t>Anmeldung und Termine</a:t>
            </a:r>
          </a:p>
        </p:txBody>
      </p:sp>
      <p:sp>
        <p:nvSpPr>
          <p:cNvPr id="24578" name="Inhaltsplatzhalter 2"/>
          <p:cNvSpPr>
            <a:spLocks noGrp="1"/>
          </p:cNvSpPr>
          <p:nvPr>
            <p:ph idx="1"/>
          </p:nvPr>
        </p:nvSpPr>
        <p:spPr>
          <a:xfrm>
            <a:off x="1223963" y="2257425"/>
            <a:ext cx="7380287" cy="3763963"/>
          </a:xfrm>
        </p:spPr>
        <p:txBody>
          <a:bodyPr/>
          <a:lstStyle/>
          <a:p>
            <a:r>
              <a:rPr lang="de-DE" altLang="de-DE" dirty="0"/>
              <a:t>Wie geht es weiter nach der Entscheidung</a:t>
            </a:r>
          </a:p>
        </p:txBody>
      </p:sp>
      <p:sp>
        <p:nvSpPr>
          <p:cNvPr id="24579"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Saar" pitchFamily="2" charset="0"/>
              </a:defRPr>
            </a:lvl1pPr>
            <a:lvl2pPr marL="742950" indent="-285750">
              <a:defRPr>
                <a:solidFill>
                  <a:schemeClr val="tx1"/>
                </a:solidFill>
                <a:latin typeface="Saar" pitchFamily="2" charset="0"/>
              </a:defRPr>
            </a:lvl2pPr>
            <a:lvl3pPr marL="1143000" indent="-228600">
              <a:defRPr>
                <a:solidFill>
                  <a:schemeClr val="tx1"/>
                </a:solidFill>
                <a:latin typeface="Saar" pitchFamily="2" charset="0"/>
              </a:defRPr>
            </a:lvl3pPr>
            <a:lvl4pPr marL="1600200" indent="-228600">
              <a:defRPr>
                <a:solidFill>
                  <a:schemeClr val="tx1"/>
                </a:solidFill>
                <a:latin typeface="Saar" pitchFamily="2" charset="0"/>
              </a:defRPr>
            </a:lvl4pPr>
            <a:lvl5pPr marL="2057400" indent="-228600">
              <a:defRPr>
                <a:solidFill>
                  <a:schemeClr val="tx1"/>
                </a:solidFill>
                <a:latin typeface="Saar" pitchFamily="2" charset="0"/>
              </a:defRPr>
            </a:lvl5pPr>
            <a:lvl6pPr marL="2514600" indent="-228600" fontAlgn="base">
              <a:spcBef>
                <a:spcPct val="0"/>
              </a:spcBef>
              <a:spcAft>
                <a:spcPct val="0"/>
              </a:spcAft>
              <a:defRPr>
                <a:solidFill>
                  <a:schemeClr val="tx1"/>
                </a:solidFill>
                <a:latin typeface="Saar" pitchFamily="2" charset="0"/>
              </a:defRPr>
            </a:lvl6pPr>
            <a:lvl7pPr marL="2971800" indent="-228600" fontAlgn="base">
              <a:spcBef>
                <a:spcPct val="0"/>
              </a:spcBef>
              <a:spcAft>
                <a:spcPct val="0"/>
              </a:spcAft>
              <a:defRPr>
                <a:solidFill>
                  <a:schemeClr val="tx1"/>
                </a:solidFill>
                <a:latin typeface="Saar" pitchFamily="2" charset="0"/>
              </a:defRPr>
            </a:lvl7pPr>
            <a:lvl8pPr marL="3429000" indent="-228600" fontAlgn="base">
              <a:spcBef>
                <a:spcPct val="0"/>
              </a:spcBef>
              <a:spcAft>
                <a:spcPct val="0"/>
              </a:spcAft>
              <a:defRPr>
                <a:solidFill>
                  <a:schemeClr val="tx1"/>
                </a:solidFill>
                <a:latin typeface="Saar" pitchFamily="2" charset="0"/>
              </a:defRPr>
            </a:lvl8pPr>
            <a:lvl9pPr marL="3886200" indent="-228600" fontAlgn="base">
              <a:spcBef>
                <a:spcPct val="0"/>
              </a:spcBef>
              <a:spcAft>
                <a:spcPct val="0"/>
              </a:spcAft>
              <a:defRPr>
                <a:solidFill>
                  <a:schemeClr val="tx1"/>
                </a:solidFill>
                <a:latin typeface="Saar" pitchFamily="2" charset="0"/>
              </a:defRPr>
            </a:lvl9pPr>
          </a:lstStyle>
          <a:p>
            <a:pPr fontAlgn="base">
              <a:spcBef>
                <a:spcPct val="0"/>
              </a:spcBef>
              <a:spcAft>
                <a:spcPct val="0"/>
              </a:spcAft>
            </a:pPr>
            <a:fld id="{DD242E5E-C9C9-4E7A-B3D6-FD7358C4EB73}" type="datetime1">
              <a:rPr lang="de-DE" altLang="de-DE">
                <a:solidFill>
                  <a:schemeClr val="tx2"/>
                </a:solidFill>
              </a:rPr>
              <a:pPr fontAlgn="base">
                <a:spcBef>
                  <a:spcPct val="0"/>
                </a:spcBef>
                <a:spcAft>
                  <a:spcPct val="0"/>
                </a:spcAft>
              </a:pPr>
              <a:t>31.10.2024</a:t>
            </a:fld>
            <a:endParaRPr lang="de-DE" altLang="de-DE">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5868144" y="-242738"/>
            <a:ext cx="4320282" cy="4320000"/>
          </a:xfrm>
          <a:prstGeom prst="ellipse">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 name="Titel 1"/>
          <p:cNvSpPr>
            <a:spLocks noGrp="1"/>
          </p:cNvSpPr>
          <p:nvPr>
            <p:ph type="title"/>
          </p:nvPr>
        </p:nvSpPr>
        <p:spPr/>
        <p:txBody>
          <a:bodyPr/>
          <a:lstStyle/>
          <a:p>
            <a:r>
              <a:rPr lang="de-DE" dirty="0"/>
              <a:t>Entscheidungshilfen bei der Schulwahl</a:t>
            </a:r>
          </a:p>
        </p:txBody>
      </p:sp>
      <p:sp>
        <p:nvSpPr>
          <p:cNvPr id="8" name="Inhaltsplatzhalter 7"/>
          <p:cNvSpPr>
            <a:spLocks noGrp="1"/>
          </p:cNvSpPr>
          <p:nvPr>
            <p:ph idx="1"/>
          </p:nvPr>
        </p:nvSpPr>
        <p:spPr/>
        <p:txBody>
          <a:bodyPr/>
          <a:lstStyle/>
          <a:p>
            <a:r>
              <a:rPr lang="de-DE" sz="2000" dirty="0">
                <a:solidFill>
                  <a:schemeClr val="tx2"/>
                </a:solidFill>
              </a:rPr>
              <a:t>Sie kennen Ihr Kind und vertrauen der </a:t>
            </a:r>
            <a:r>
              <a:rPr lang="de-DE" sz="2000" b="1" dirty="0">
                <a:solidFill>
                  <a:schemeClr val="tx2"/>
                </a:solidFill>
              </a:rPr>
              <a:t>Beratung der Grundschule</a:t>
            </a:r>
          </a:p>
          <a:p>
            <a:endParaRPr lang="de-DE" sz="2000" dirty="0">
              <a:solidFill>
                <a:schemeClr val="tx2"/>
              </a:solidFill>
            </a:endParaRPr>
          </a:p>
          <a:p>
            <a:r>
              <a:rPr lang="de-DE" sz="2000" dirty="0">
                <a:solidFill>
                  <a:schemeClr val="tx2"/>
                </a:solidFill>
              </a:rPr>
              <a:t>Bitte nutzen Sie auch die </a:t>
            </a:r>
            <a:r>
              <a:rPr lang="de-DE" sz="2000" b="1" dirty="0">
                <a:solidFill>
                  <a:schemeClr val="tx2"/>
                </a:solidFill>
              </a:rPr>
              <a:t>individuellen Beratungsangebote </a:t>
            </a:r>
            <a:r>
              <a:rPr lang="de-DE" sz="2000" dirty="0">
                <a:solidFill>
                  <a:schemeClr val="tx2"/>
                </a:solidFill>
              </a:rPr>
              <a:t>an den Gemeinschaftsschulen </a:t>
            </a:r>
            <a:r>
              <a:rPr lang="de-DE" sz="2000" u="sng" dirty="0">
                <a:solidFill>
                  <a:schemeClr val="tx2"/>
                </a:solidFill>
              </a:rPr>
              <a:t>in Ihrer Nachbarschaft</a:t>
            </a:r>
            <a:r>
              <a:rPr lang="de-DE" sz="2000" dirty="0">
                <a:solidFill>
                  <a:schemeClr val="tx2"/>
                </a:solidFill>
              </a:rPr>
              <a:t> und den Gymnasien </a:t>
            </a:r>
          </a:p>
          <a:p>
            <a:endParaRPr lang="de-DE" sz="2000" dirty="0">
              <a:solidFill>
                <a:schemeClr val="tx2"/>
              </a:solidFill>
            </a:endParaRPr>
          </a:p>
          <a:p>
            <a:r>
              <a:rPr lang="de-DE" sz="2000" dirty="0">
                <a:solidFill>
                  <a:schemeClr val="tx2"/>
                </a:solidFill>
              </a:rPr>
              <a:t>Die Informationsveranstaltungen und die Tage der offenen Tür an den einzelnen Schulstandorten geben weitere Entscheidungshilfen, um für Ihr Kind den </a:t>
            </a:r>
            <a:r>
              <a:rPr lang="de-DE" sz="2000" b="1" dirty="0">
                <a:solidFill>
                  <a:schemeClr val="tx2"/>
                </a:solidFill>
              </a:rPr>
              <a:t>passenden Schulstandort</a:t>
            </a:r>
            <a:r>
              <a:rPr lang="de-DE" sz="2000" dirty="0">
                <a:solidFill>
                  <a:schemeClr val="tx2"/>
                </a:solidFill>
              </a:rPr>
              <a:t> zu finden.</a:t>
            </a:r>
          </a:p>
          <a:p>
            <a:endParaRPr lang="de-DE" dirty="0"/>
          </a:p>
        </p:txBody>
      </p:sp>
    </p:spTree>
    <p:extLst>
      <p:ext uri="{BB962C8B-B14F-4D97-AF65-F5344CB8AC3E}">
        <p14:creationId xmlns:p14="http://schemas.microsoft.com/office/powerpoint/2010/main" val="2208970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p:cNvSpPr/>
          <p:nvPr/>
        </p:nvSpPr>
        <p:spPr>
          <a:xfrm>
            <a:off x="5868144" y="-242738"/>
            <a:ext cx="4320282" cy="4320000"/>
          </a:xfrm>
          <a:prstGeom prst="ellipse">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97996" name="AutoShape 12"/>
          <p:cNvSpPr>
            <a:spLocks noChangeArrowheads="1"/>
          </p:cNvSpPr>
          <p:nvPr/>
        </p:nvSpPr>
        <p:spPr bwMode="auto">
          <a:xfrm>
            <a:off x="588963" y="1096963"/>
            <a:ext cx="2879725" cy="2519362"/>
          </a:xfrm>
          <a:prstGeom prst="roundRect">
            <a:avLst>
              <a:gd name="adj" fmla="val 16667"/>
            </a:avLst>
          </a:prstGeom>
          <a:solidFill>
            <a:schemeClr val="bg1"/>
          </a:solidFill>
          <a:ln w="9525" algn="ctr">
            <a:solidFill>
              <a:schemeClr val="accent5">
                <a:lumMod val="75000"/>
              </a:schemeClr>
            </a:solidFill>
            <a:round/>
            <a:headEnd/>
            <a:tailEnd/>
          </a:ln>
        </p:spPr>
        <p:txBody>
          <a:bodyPr lIns="36000" tIns="360000" rIns="36000" bIns="36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solidFill>
                  <a:schemeClr val="tx2"/>
                </a:solidFill>
                <a:latin typeface="Saar" panose="00000500000000000000" pitchFamily="2" charset="0"/>
              </a:rPr>
              <a:t>Halbjahres-zeugnis</a:t>
            </a:r>
          </a:p>
          <a:p>
            <a:pPr algn="ctr" eaLnBrk="1" hangingPunct="1"/>
            <a:r>
              <a:rPr lang="de-DE" altLang="de-DE" sz="1800" dirty="0">
                <a:solidFill>
                  <a:schemeClr val="tx2"/>
                </a:solidFill>
                <a:latin typeface="Saar" panose="00000500000000000000" pitchFamily="2" charset="0"/>
              </a:rPr>
              <a:t>mit </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Entwicklungsbericht</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und zusammenfassender Beurteilung</a:t>
            </a:r>
          </a:p>
        </p:txBody>
      </p:sp>
      <p:sp>
        <p:nvSpPr>
          <p:cNvPr id="297997" name="Rectangle 13"/>
          <p:cNvSpPr>
            <a:spLocks noChangeArrowheads="1"/>
          </p:cNvSpPr>
          <p:nvPr/>
        </p:nvSpPr>
        <p:spPr bwMode="auto">
          <a:xfrm>
            <a:off x="3829050" y="1708150"/>
            <a:ext cx="4668838" cy="900113"/>
          </a:xfrm>
          <a:prstGeom prst="rect">
            <a:avLst/>
          </a:prstGeom>
          <a:noFill/>
          <a:ln w="9525" algn="ctr">
            <a:no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solidFill>
                  <a:schemeClr val="tx2"/>
                </a:solidFill>
                <a:latin typeface="Saar" panose="00000500000000000000" pitchFamily="2" charset="0"/>
              </a:rPr>
              <a:t>„Der Schülerin/Dem Schüler wird aufgrund ihrer/seiner bisherigen Leistungsentwicklung der Besuch eines Gymnasiums oder einer Gemeinschaftsschule empfohlen.“</a:t>
            </a:r>
          </a:p>
        </p:txBody>
      </p:sp>
      <p:sp>
        <p:nvSpPr>
          <p:cNvPr id="297998" name="Rectangle 14"/>
          <p:cNvSpPr>
            <a:spLocks noChangeArrowheads="1"/>
          </p:cNvSpPr>
          <p:nvPr/>
        </p:nvSpPr>
        <p:spPr bwMode="auto">
          <a:xfrm>
            <a:off x="3829050" y="1099279"/>
            <a:ext cx="3756972" cy="422405"/>
          </a:xfrm>
          <a:prstGeom prst="rect">
            <a:avLst/>
          </a:prstGeom>
          <a:noFill/>
          <a:ln w="9525" algn="ctr">
            <a:noFill/>
            <a:miter lim="800000"/>
            <a:headEnd/>
            <a:tailEnd/>
          </a:ln>
        </p:spPr>
        <p:txBody>
          <a:bodyPr wrap="none"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dirty="0">
                <a:solidFill>
                  <a:schemeClr val="tx2"/>
                </a:solidFill>
                <a:latin typeface="Saar" panose="00000500000000000000" pitchFamily="2" charset="0"/>
              </a:rPr>
              <a:t>Ausgabe: </a:t>
            </a:r>
            <a:r>
              <a:rPr lang="de-DE" altLang="de-DE" sz="1800" b="1" dirty="0">
                <a:solidFill>
                  <a:schemeClr val="tx2"/>
                </a:solidFill>
                <a:latin typeface="Saar" panose="00000500000000000000" pitchFamily="2" charset="0"/>
              </a:rPr>
              <a:t>Freitag, 31. Januar 2025</a:t>
            </a:r>
          </a:p>
        </p:txBody>
      </p:sp>
      <p:sp>
        <p:nvSpPr>
          <p:cNvPr id="297999" name="Rectangle 15"/>
          <p:cNvSpPr>
            <a:spLocks noChangeArrowheads="1"/>
          </p:cNvSpPr>
          <p:nvPr/>
        </p:nvSpPr>
        <p:spPr bwMode="auto">
          <a:xfrm>
            <a:off x="3829050" y="2698750"/>
            <a:ext cx="4668838" cy="900113"/>
          </a:xfrm>
          <a:prstGeom prst="rect">
            <a:avLst/>
          </a:prstGeom>
          <a:noFill/>
          <a:ln w="9525" algn="ctr">
            <a:no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solidFill>
                  <a:schemeClr val="tx2"/>
                </a:solidFill>
                <a:latin typeface="Saar" panose="00000500000000000000" pitchFamily="2" charset="0"/>
              </a:rPr>
              <a:t>„Der Schülerin/Dem Schüler wird aufgrund ihrer/seiner bisherigen Leistungsentwicklung der Besuch einer Gemeinschaftsschule empfohlen.“</a:t>
            </a:r>
          </a:p>
        </p:txBody>
      </p:sp>
      <p:sp>
        <p:nvSpPr>
          <p:cNvPr id="298001" name="AutoShape 17"/>
          <p:cNvSpPr>
            <a:spLocks noChangeArrowheads="1"/>
          </p:cNvSpPr>
          <p:nvPr/>
        </p:nvSpPr>
        <p:spPr bwMode="auto">
          <a:xfrm>
            <a:off x="588963" y="4005079"/>
            <a:ext cx="2879725" cy="1630362"/>
          </a:xfrm>
          <a:prstGeom prst="roundRect">
            <a:avLst>
              <a:gd name="adj" fmla="val 16667"/>
            </a:avLst>
          </a:prstGeom>
          <a:solidFill>
            <a:schemeClr val="bg1"/>
          </a:solidFill>
          <a:ln w="9525" algn="ctr">
            <a:solidFill>
              <a:schemeClr val="accent5">
                <a:lumMod val="75000"/>
              </a:schemeClr>
            </a:solidFill>
            <a:round/>
            <a:headEnd/>
            <a:tailEnd/>
          </a:ln>
        </p:spPr>
        <p:txBody>
          <a:bodyPr lIns="36000" tIns="180000" rIns="36000" bIns="18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solidFill>
                  <a:schemeClr val="tx2"/>
                </a:solidFill>
                <a:latin typeface="Saar" panose="00000500000000000000" pitchFamily="2" charset="0"/>
              </a:rPr>
              <a:t>Beratungs-gespräche</a:t>
            </a:r>
          </a:p>
          <a:p>
            <a:pPr algn="ctr" eaLnBrk="1" hangingPunct="1"/>
            <a:r>
              <a:rPr lang="de-DE" altLang="de-DE" sz="1800" dirty="0">
                <a:solidFill>
                  <a:schemeClr val="tx2"/>
                </a:solidFill>
                <a:latin typeface="Saar" panose="00000500000000000000" pitchFamily="2" charset="0"/>
              </a:rPr>
              <a:t>für die Erziehungsberechtigten</a:t>
            </a:r>
          </a:p>
        </p:txBody>
      </p:sp>
      <p:sp>
        <p:nvSpPr>
          <p:cNvPr id="298002" name="Rectangle 18"/>
          <p:cNvSpPr>
            <a:spLocks noChangeArrowheads="1"/>
          </p:cNvSpPr>
          <p:nvPr/>
        </p:nvSpPr>
        <p:spPr bwMode="auto">
          <a:xfrm>
            <a:off x="3845233" y="4689816"/>
            <a:ext cx="3612702" cy="945625"/>
          </a:xfrm>
          <a:prstGeom prst="rect">
            <a:avLst/>
          </a:prstGeom>
          <a:solidFill>
            <a:srgbClr val="FFFFFF"/>
          </a:solidFill>
          <a:ln w="9525" algn="ctr">
            <a:solidFill>
              <a:schemeClr val="accent5">
                <a:lumMod val="75000"/>
              </a:schemeClr>
            </a:solid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1800" dirty="0">
                <a:solidFill>
                  <a:schemeClr val="tx2"/>
                </a:solidFill>
                <a:latin typeface="Saar" panose="00000500000000000000" pitchFamily="2" charset="0"/>
              </a:rPr>
              <a:t>von: 	</a:t>
            </a:r>
            <a:r>
              <a:rPr lang="de-DE" altLang="de-DE" sz="1800" b="1" dirty="0">
                <a:solidFill>
                  <a:schemeClr val="tx2"/>
                </a:solidFill>
                <a:latin typeface="Saar" panose="00000500000000000000" pitchFamily="2" charset="0"/>
              </a:rPr>
              <a:t>Samstag, 01. Februar 2025</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bis:	</a:t>
            </a:r>
            <a:r>
              <a:rPr lang="de-DE" altLang="de-DE" sz="1800" b="1" dirty="0">
                <a:solidFill>
                  <a:schemeClr val="tx2"/>
                </a:solidFill>
                <a:latin typeface="Saar" panose="00000500000000000000" pitchFamily="2" charset="0"/>
              </a:rPr>
              <a:t>Dienstag, 11. Februar 2025</a:t>
            </a:r>
          </a:p>
          <a:p>
            <a:pPr eaLnBrk="1" hangingPunct="1"/>
            <a:endParaRPr lang="de-DE" altLang="de-DE" sz="1600" b="1" dirty="0">
              <a:latin typeface="Saar" panose="00000500000000000000" pitchFamily="2" charset="0"/>
            </a:endParaRPr>
          </a:p>
        </p:txBody>
      </p:sp>
      <p:sp>
        <p:nvSpPr>
          <p:cNvPr id="55328" name="AutoShape 32"/>
          <p:cNvSpPr>
            <a:spLocks noChangeArrowheads="1"/>
          </p:cNvSpPr>
          <p:nvPr/>
        </p:nvSpPr>
        <p:spPr bwMode="auto">
          <a:xfrm flipV="1">
            <a:off x="1852613" y="3652836"/>
            <a:ext cx="360362" cy="35224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AutoShape 32"/>
          <p:cNvSpPr>
            <a:spLocks noChangeArrowheads="1"/>
          </p:cNvSpPr>
          <p:nvPr/>
        </p:nvSpPr>
        <p:spPr bwMode="auto">
          <a:xfrm flipV="1">
            <a:off x="1852613" y="5635441"/>
            <a:ext cx="360362" cy="401028"/>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7"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3" name="Titel 2"/>
          <p:cNvSpPr>
            <a:spLocks noGrp="1"/>
          </p:cNvSpPr>
          <p:nvPr>
            <p:ph type="title"/>
          </p:nvPr>
        </p:nvSpPr>
        <p:spPr/>
        <p:txBody>
          <a:bodyPr/>
          <a:lstStyle/>
          <a:p>
            <a:r>
              <a:rPr lang="de-DE" dirty="0"/>
              <a:t>Anmeldung und Termine</a:t>
            </a:r>
          </a:p>
        </p:txBody>
      </p:sp>
    </p:spTree>
    <p:extLst>
      <p:ext uri="{BB962C8B-B14F-4D97-AF65-F5344CB8AC3E}">
        <p14:creationId xmlns:p14="http://schemas.microsoft.com/office/powerpoint/2010/main" val="1254967548"/>
      </p:ext>
    </p:extLst>
  </p:cSld>
  <p:clrMapOvr>
    <a:masterClrMapping/>
  </p:clrMapOvr>
  <p:transition>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a:off x="5868144" y="-242738"/>
            <a:ext cx="4320282" cy="4320000"/>
          </a:xfrm>
          <a:prstGeom prst="ellipse">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300038" name="AutoShape 6"/>
          <p:cNvSpPr>
            <a:spLocks noChangeArrowheads="1"/>
          </p:cNvSpPr>
          <p:nvPr/>
        </p:nvSpPr>
        <p:spPr bwMode="auto">
          <a:xfrm>
            <a:off x="588963" y="1403350"/>
            <a:ext cx="2879725" cy="4437063"/>
          </a:xfrm>
          <a:prstGeom prst="roundRect">
            <a:avLst>
              <a:gd name="adj" fmla="val 16667"/>
            </a:avLst>
          </a:prstGeom>
          <a:solidFill>
            <a:schemeClr val="bg1"/>
          </a:solidFill>
          <a:ln w="9525" algn="ctr">
            <a:solidFill>
              <a:schemeClr val="accent5">
                <a:lumMod val="75000"/>
              </a:schemeClr>
            </a:solidFill>
            <a:round/>
            <a:headEnd/>
            <a:tailEnd/>
          </a:ln>
        </p:spPr>
        <p:txBody>
          <a:bodyPr lIns="36000" tIns="360000" rIns="36000" bIns="360000" anchor="ctr"/>
          <a:lstStyle/>
          <a:p>
            <a:pPr algn="ctr"/>
            <a:r>
              <a:rPr lang="de-DE" altLang="de-DE" sz="2400" b="1" dirty="0">
                <a:solidFill>
                  <a:schemeClr val="tx2"/>
                </a:solidFill>
                <a:latin typeface="Saar" panose="00000500000000000000" pitchFamily="2" charset="0"/>
                <a:ea typeface="Geneva" pitchFamily="47" charset="-128"/>
              </a:rPr>
              <a:t>Anmeldung</a:t>
            </a:r>
          </a:p>
          <a:p>
            <a:pPr algn="ctr"/>
            <a:endParaRPr lang="de-DE" altLang="de-DE" sz="2400" b="1" dirty="0">
              <a:solidFill>
                <a:schemeClr val="tx2"/>
              </a:solidFill>
              <a:latin typeface="Saar" panose="00000500000000000000" pitchFamily="2" charset="0"/>
              <a:ea typeface="Geneva" pitchFamily="47" charset="-128"/>
            </a:endParaRPr>
          </a:p>
        </p:txBody>
      </p:sp>
      <p:sp>
        <p:nvSpPr>
          <p:cNvPr id="300039" name="Rectangle 7"/>
          <p:cNvSpPr>
            <a:spLocks noChangeArrowheads="1"/>
          </p:cNvSpPr>
          <p:nvPr/>
        </p:nvSpPr>
        <p:spPr bwMode="auto">
          <a:xfrm>
            <a:off x="3707880" y="3544911"/>
            <a:ext cx="4668838" cy="1684289"/>
          </a:xfrm>
          <a:prstGeom prst="rect">
            <a:avLst/>
          </a:prstGeom>
          <a:noFill/>
          <a:ln w="9525" algn="ctr">
            <a:noFill/>
            <a:miter lim="800000"/>
            <a:headEnd/>
            <a:tailEnd/>
          </a:ln>
        </p:spPr>
        <p:txBody>
          <a:bodyPr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dirty="0">
                <a:solidFill>
                  <a:schemeClr val="tx2"/>
                </a:solidFill>
                <a:latin typeface="Saar" panose="00000500000000000000" pitchFamily="2" charset="0"/>
              </a:rPr>
              <a:t>Das </a:t>
            </a:r>
            <a:r>
              <a:rPr lang="de-DE" altLang="de-DE" sz="2000" b="1" dirty="0">
                <a:solidFill>
                  <a:schemeClr val="tx2"/>
                </a:solidFill>
                <a:latin typeface="Saar" panose="00000500000000000000" pitchFamily="2" charset="0"/>
              </a:rPr>
              <a:t>Halbjahreszeugnis</a:t>
            </a:r>
            <a:r>
              <a:rPr lang="de-DE" altLang="de-DE" sz="2000" dirty="0">
                <a:solidFill>
                  <a:schemeClr val="tx2"/>
                </a:solidFill>
                <a:latin typeface="Saar" panose="00000500000000000000" pitchFamily="2" charset="0"/>
              </a:rPr>
              <a:t> der Klassenstufe 4 ist mit dem </a:t>
            </a:r>
            <a:r>
              <a:rPr lang="de-DE" altLang="de-DE" sz="2000" b="1" dirty="0">
                <a:solidFill>
                  <a:schemeClr val="tx2"/>
                </a:solidFill>
                <a:latin typeface="Saar" panose="00000500000000000000" pitchFamily="2" charset="0"/>
              </a:rPr>
              <a:t>Entwicklungsbericht</a:t>
            </a:r>
            <a:r>
              <a:rPr lang="de-DE" altLang="de-DE" sz="2000" dirty="0">
                <a:solidFill>
                  <a:schemeClr val="tx2"/>
                </a:solidFill>
                <a:latin typeface="Saar" panose="00000500000000000000" pitchFamily="2" charset="0"/>
              </a:rPr>
              <a:t> im </a:t>
            </a:r>
            <a:r>
              <a:rPr lang="de-DE" altLang="de-DE" sz="2000" b="1" dirty="0">
                <a:solidFill>
                  <a:schemeClr val="tx2"/>
                </a:solidFill>
                <a:latin typeface="Saar" panose="00000500000000000000" pitchFamily="2" charset="0"/>
              </a:rPr>
              <a:t>Original</a:t>
            </a:r>
            <a:r>
              <a:rPr lang="de-DE" altLang="de-DE" sz="2000" dirty="0">
                <a:solidFill>
                  <a:schemeClr val="tx2"/>
                </a:solidFill>
                <a:latin typeface="Saar" panose="00000500000000000000" pitchFamily="2" charset="0"/>
              </a:rPr>
              <a:t> mitzubringen. Das Original </a:t>
            </a:r>
            <a:r>
              <a:rPr lang="de-DE" altLang="de-DE" sz="2000" b="1" dirty="0">
                <a:solidFill>
                  <a:schemeClr val="tx2"/>
                </a:solidFill>
                <a:latin typeface="Saar" panose="00000500000000000000" pitchFamily="2" charset="0"/>
              </a:rPr>
              <a:t>verbleibt</a:t>
            </a:r>
            <a:r>
              <a:rPr lang="de-DE" altLang="de-DE" sz="2000" dirty="0">
                <a:solidFill>
                  <a:schemeClr val="tx2"/>
                </a:solidFill>
                <a:latin typeface="Saar" panose="00000500000000000000" pitchFamily="2" charset="0"/>
              </a:rPr>
              <a:t> an der weiterführenden Schule.</a:t>
            </a:r>
          </a:p>
        </p:txBody>
      </p:sp>
      <p:sp>
        <p:nvSpPr>
          <p:cNvPr id="300043" name="Rectangle 11"/>
          <p:cNvSpPr>
            <a:spLocks noChangeArrowheads="1"/>
          </p:cNvSpPr>
          <p:nvPr/>
        </p:nvSpPr>
        <p:spPr bwMode="auto">
          <a:xfrm>
            <a:off x="3722914" y="1856208"/>
            <a:ext cx="4428630" cy="1068736"/>
          </a:xfrm>
          <a:prstGeom prst="rect">
            <a:avLst/>
          </a:prstGeom>
          <a:noFill/>
          <a:ln w="9525" algn="ctr">
            <a:no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2000" dirty="0">
                <a:solidFill>
                  <a:schemeClr val="tx2"/>
                </a:solidFill>
                <a:latin typeface="Saar" panose="00000500000000000000" pitchFamily="2" charset="0"/>
              </a:rPr>
              <a:t>Von	 	</a:t>
            </a:r>
            <a:r>
              <a:rPr lang="de-DE" altLang="de-DE" sz="2000" b="1" dirty="0">
                <a:solidFill>
                  <a:schemeClr val="tx2"/>
                </a:solidFill>
                <a:latin typeface="Saar" panose="00000500000000000000" pitchFamily="2" charset="0"/>
              </a:rPr>
              <a:t>Mittwoch, 12. Februar 2025</a:t>
            </a:r>
            <a:br>
              <a:rPr lang="de-DE" altLang="de-DE" sz="2000" dirty="0">
                <a:solidFill>
                  <a:schemeClr val="tx2"/>
                </a:solidFill>
                <a:latin typeface="Saar" panose="00000500000000000000" pitchFamily="2" charset="0"/>
              </a:rPr>
            </a:br>
            <a:r>
              <a:rPr lang="de-DE" altLang="de-DE" sz="2000" dirty="0">
                <a:solidFill>
                  <a:schemeClr val="tx2"/>
                </a:solidFill>
                <a:latin typeface="Saar" panose="00000500000000000000" pitchFamily="2" charset="0"/>
              </a:rPr>
              <a:t>bis		</a:t>
            </a:r>
            <a:r>
              <a:rPr lang="de-DE" altLang="de-DE" sz="2000" b="1" dirty="0">
                <a:solidFill>
                  <a:schemeClr val="tx2"/>
                </a:solidFill>
                <a:latin typeface="Saar" panose="00000500000000000000" pitchFamily="2" charset="0"/>
              </a:rPr>
              <a:t>Dienstag, 18. Februar 2025</a:t>
            </a:r>
          </a:p>
          <a:p>
            <a:pPr eaLnBrk="1" hangingPunct="1"/>
            <a:r>
              <a:rPr lang="de-DE" altLang="de-DE" sz="2000" b="1" dirty="0">
                <a:solidFill>
                  <a:schemeClr val="tx2"/>
                </a:solidFill>
                <a:latin typeface="Saar" panose="00000500000000000000" pitchFamily="2" charset="0"/>
              </a:rPr>
              <a:t>			 </a:t>
            </a:r>
            <a:r>
              <a:rPr lang="de-DE" altLang="de-DE" sz="2000" dirty="0">
                <a:solidFill>
                  <a:schemeClr val="tx2"/>
                </a:solidFill>
                <a:latin typeface="Saar" panose="00000500000000000000" pitchFamily="2" charset="0"/>
              </a:rPr>
              <a:t>(auch samstags)</a:t>
            </a:r>
          </a:p>
        </p:txBody>
      </p:sp>
      <p:sp>
        <p:nvSpPr>
          <p:cNvPr id="55328" name="AutoShape 32"/>
          <p:cNvSpPr>
            <a:spLocks noChangeArrowheads="1"/>
          </p:cNvSpPr>
          <p:nvPr/>
        </p:nvSpPr>
        <p:spPr bwMode="auto">
          <a:xfrm flipV="1">
            <a:off x="1852613" y="917575"/>
            <a:ext cx="360362" cy="44926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2" name="Titel 1"/>
          <p:cNvSpPr>
            <a:spLocks noGrp="1"/>
          </p:cNvSpPr>
          <p:nvPr>
            <p:ph type="title"/>
          </p:nvPr>
        </p:nvSpPr>
        <p:spPr/>
        <p:txBody>
          <a:bodyPr/>
          <a:lstStyle/>
          <a:p>
            <a:r>
              <a:rPr lang="de-DE" dirty="0"/>
              <a:t>Anmeldung und Termine</a:t>
            </a:r>
          </a:p>
        </p:txBody>
      </p:sp>
    </p:spTree>
    <p:extLst>
      <p:ext uri="{BB962C8B-B14F-4D97-AF65-F5344CB8AC3E}">
        <p14:creationId xmlns:p14="http://schemas.microsoft.com/office/powerpoint/2010/main" val="276654768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p:cNvSpPr/>
          <p:nvPr/>
        </p:nvSpPr>
        <p:spPr>
          <a:xfrm>
            <a:off x="5868144" y="-242738"/>
            <a:ext cx="4320282" cy="4320000"/>
          </a:xfrm>
          <a:prstGeom prst="ellipse">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8" name="Titel 7"/>
          <p:cNvSpPr>
            <a:spLocks noGrp="1"/>
          </p:cNvSpPr>
          <p:nvPr>
            <p:ph type="title"/>
          </p:nvPr>
        </p:nvSpPr>
        <p:spPr/>
        <p:txBody>
          <a:bodyPr/>
          <a:lstStyle/>
          <a:p>
            <a:r>
              <a:rPr lang="de-DE" dirty="0"/>
              <a:t>Schlussbemerkungen</a:t>
            </a:r>
          </a:p>
        </p:txBody>
      </p:sp>
      <p:sp>
        <p:nvSpPr>
          <p:cNvPr id="10" name="Inhaltsplatzhalter 9"/>
          <p:cNvSpPr>
            <a:spLocks noGrp="1"/>
          </p:cNvSpPr>
          <p:nvPr>
            <p:ph idx="1"/>
          </p:nvPr>
        </p:nvSpPr>
        <p:spPr/>
        <p:txBody>
          <a:bodyPr/>
          <a:lstStyle/>
          <a:p>
            <a:pPr>
              <a:spcBef>
                <a:spcPts val="1200"/>
              </a:spcBef>
            </a:pPr>
            <a:r>
              <a:rPr lang="de-DE" altLang="de-DE" sz="2000" dirty="0">
                <a:solidFill>
                  <a:schemeClr val="tx2"/>
                </a:solidFill>
                <a:latin typeface="Saar" panose="00000500000000000000" pitchFamily="2" charset="0"/>
              </a:rPr>
              <a:t>Informationen zu </a:t>
            </a:r>
            <a:r>
              <a:rPr lang="de-DE" altLang="de-DE" sz="2000" b="1" dirty="0">
                <a:solidFill>
                  <a:schemeClr val="tx2"/>
                </a:solidFill>
                <a:latin typeface="Saar" panose="00000500000000000000" pitchFamily="2" charset="0"/>
              </a:rPr>
              <a:t>Tagen der offenen Tür </a:t>
            </a:r>
            <a:r>
              <a:rPr lang="de-DE" altLang="de-DE" sz="2000" dirty="0">
                <a:solidFill>
                  <a:schemeClr val="tx2"/>
                </a:solidFill>
                <a:latin typeface="Saar" panose="00000500000000000000" pitchFamily="2" charset="0"/>
              </a:rPr>
              <a:t>und</a:t>
            </a:r>
            <a:r>
              <a:rPr lang="de-DE" altLang="de-DE" sz="2000" b="1" dirty="0">
                <a:solidFill>
                  <a:schemeClr val="tx2"/>
                </a:solidFill>
                <a:latin typeface="Saar" panose="00000500000000000000" pitchFamily="2" charset="0"/>
              </a:rPr>
              <a:t> Informationsabenden </a:t>
            </a:r>
            <a:r>
              <a:rPr lang="de-DE" altLang="de-DE" sz="2000" dirty="0">
                <a:solidFill>
                  <a:schemeClr val="tx2"/>
                </a:solidFill>
                <a:latin typeface="Saar" panose="00000500000000000000" pitchFamily="2" charset="0"/>
              </a:rPr>
              <a:t>sind an den weiterführenden Schulen erhältlich.</a:t>
            </a:r>
          </a:p>
          <a:p>
            <a:pPr>
              <a:spcBef>
                <a:spcPts val="1200"/>
              </a:spcBef>
            </a:pPr>
            <a:r>
              <a:rPr lang="de-DE" altLang="de-DE" sz="2000" dirty="0">
                <a:solidFill>
                  <a:schemeClr val="tx2"/>
                </a:solidFill>
                <a:latin typeface="Saar" panose="00000500000000000000" pitchFamily="2" charset="0"/>
              </a:rPr>
              <a:t>Bitte informieren Sie sich vor Ort. Alle Schulen haben auch eine eigene Seite im Internet und/oder schriftliches Informations-material.</a:t>
            </a:r>
          </a:p>
          <a:p>
            <a:pPr>
              <a:spcBef>
                <a:spcPts val="1200"/>
              </a:spcBef>
            </a:pPr>
            <a:r>
              <a:rPr lang="de-DE" altLang="de-DE" sz="2000" dirty="0">
                <a:solidFill>
                  <a:schemeClr val="tx2"/>
                </a:solidFill>
                <a:latin typeface="Saar" panose="00000500000000000000" pitchFamily="2" charset="0"/>
              </a:rPr>
              <a:t>Viele Schulen bieten eine </a:t>
            </a:r>
            <a:r>
              <a:rPr lang="de-DE" altLang="de-DE" sz="2000" b="1" dirty="0">
                <a:solidFill>
                  <a:schemeClr val="tx2"/>
                </a:solidFill>
                <a:latin typeface="Saar" panose="00000500000000000000" pitchFamily="2" charset="0"/>
              </a:rPr>
              <a:t>Nachmittagsbetreuung</a:t>
            </a:r>
            <a:r>
              <a:rPr lang="de-DE" altLang="de-DE" sz="2000" dirty="0">
                <a:solidFill>
                  <a:schemeClr val="tx2"/>
                </a:solidFill>
                <a:latin typeface="Saar" panose="00000500000000000000" pitchFamily="2" charset="0"/>
              </a:rPr>
              <a:t> an. Erkundigen Sie sich bitte vor Ort.</a:t>
            </a:r>
          </a:p>
          <a:p>
            <a:pPr>
              <a:spcBef>
                <a:spcPts val="1200"/>
              </a:spcBef>
            </a:pPr>
            <a:r>
              <a:rPr lang="de-DE" altLang="de-DE" sz="2000" dirty="0">
                <a:solidFill>
                  <a:schemeClr val="tx2"/>
                </a:solidFill>
              </a:rPr>
              <a:t>weitere Informationsquellen:</a:t>
            </a:r>
          </a:p>
          <a:p>
            <a:pPr lvl="2">
              <a:buFont typeface="Wingdings" panose="05000000000000000000" pitchFamily="2" charset="2"/>
              <a:buChar char="ü"/>
            </a:pPr>
            <a:r>
              <a:rPr lang="de-DE" altLang="de-DE" sz="2000" dirty="0">
                <a:solidFill>
                  <a:schemeClr val="tx2"/>
                </a:solidFill>
              </a:rPr>
              <a:t>www.bildungsserver.saarland.de</a:t>
            </a:r>
          </a:p>
          <a:p>
            <a:pPr lvl="2">
              <a:buFont typeface="Wingdings" panose="05000000000000000000" pitchFamily="2" charset="2"/>
              <a:buChar char="ü"/>
            </a:pPr>
            <a:r>
              <a:rPr lang="de-DE" altLang="de-DE" sz="2000" dirty="0">
                <a:solidFill>
                  <a:schemeClr val="tx2"/>
                </a:solidFill>
              </a:rPr>
              <a:t>Broschüre: „Welche Schule für mein Kind?“</a:t>
            </a:r>
            <a:br>
              <a:rPr lang="de-DE" altLang="de-DE" sz="1600" dirty="0">
                <a:solidFill>
                  <a:schemeClr val="tx2"/>
                </a:solidFill>
              </a:rPr>
            </a:br>
            <a:endParaRPr lang="de-DE" altLang="de-DE" sz="1600" dirty="0">
              <a:solidFill>
                <a:schemeClr val="tx2"/>
              </a:solidFill>
            </a:endParaRPr>
          </a:p>
          <a:p>
            <a:endParaRPr lang="de-DE" dirty="0"/>
          </a:p>
        </p:txBody>
      </p:sp>
    </p:spTree>
    <p:extLst>
      <p:ext uri="{BB962C8B-B14F-4D97-AF65-F5344CB8AC3E}">
        <p14:creationId xmlns:p14="http://schemas.microsoft.com/office/powerpoint/2010/main" val="2055098455"/>
      </p:ext>
    </p:extLst>
  </p:cSld>
  <p:clrMapOvr>
    <a:masterClrMapping/>
  </p:clrMapOvr>
  <p:transition>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539440" y="917575"/>
            <a:ext cx="7993110" cy="5103785"/>
          </a:xfrm>
          <a:prstGeom prst="rect">
            <a:avLst/>
          </a:prstGeom>
          <a:solidFill>
            <a:schemeClr val="tx2">
              <a:lumMod val="10000"/>
              <a:lumOff val="9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4821" name="Text Box 5"/>
          <p:cNvSpPr txBox="1">
            <a:spLocks noChangeArrowheads="1"/>
          </p:cNvSpPr>
          <p:nvPr/>
        </p:nvSpPr>
        <p:spPr bwMode="auto">
          <a:xfrm>
            <a:off x="1331913" y="4497388"/>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2400" b="1" dirty="0">
                <a:solidFill>
                  <a:schemeClr val="tx2"/>
                </a:solidFill>
                <a:latin typeface="Saar" panose="00000500000000000000" pitchFamily="2" charset="0"/>
              </a:rPr>
              <a:t>Wir wünschen Ihrem Kind </a:t>
            </a:r>
            <a:br>
              <a:rPr lang="de-DE" altLang="de-DE" sz="2400" b="1" dirty="0">
                <a:solidFill>
                  <a:schemeClr val="tx2"/>
                </a:solidFill>
                <a:latin typeface="Saar" panose="00000500000000000000" pitchFamily="2" charset="0"/>
              </a:rPr>
            </a:br>
            <a:r>
              <a:rPr lang="de-DE" altLang="de-DE" sz="2400" b="1" dirty="0">
                <a:solidFill>
                  <a:schemeClr val="tx2"/>
                </a:solidFill>
                <a:latin typeface="Saar" panose="00000500000000000000" pitchFamily="2" charset="0"/>
              </a:rPr>
              <a:t>alles Gute für seine weitere Schullaufbahn!</a:t>
            </a:r>
          </a:p>
        </p:txBody>
      </p:sp>
      <p:pic>
        <p:nvPicPr>
          <p:cNvPr id="34823"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96975"/>
            <a:ext cx="1987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1261352711"/>
      </p:ext>
    </p:extLst>
  </p:cSld>
  <p:clrMapOvr>
    <a:masterClrMapping/>
  </p:clrMapOvr>
  <p:transition>
    <p:pull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278630" y="1512629"/>
            <a:ext cx="8583561" cy="4464567"/>
          </a:xfrm>
          <a:prstGeom prst="rect">
            <a:avLst/>
          </a:prstGeom>
          <a:no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49" y="323109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Schengen-Lyzeum (bei Bedarf)</a:t>
            </a:r>
          </a:p>
        </p:txBody>
      </p:sp>
      <p:sp>
        <p:nvSpPr>
          <p:cNvPr id="22534" name="AutoShape 3">
            <a:hlinkClick r:id="rId4" action="ppaction://hlinksldjump" highlightClick="1"/>
          </p:cNvPr>
          <p:cNvSpPr>
            <a:spLocks noChangeArrowheads="1"/>
          </p:cNvSpPr>
          <p:nvPr/>
        </p:nvSpPr>
        <p:spPr bwMode="auto">
          <a:xfrm>
            <a:off x="2051050" y="422116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weiter mit Anmeldung und Termine</a:t>
            </a:r>
          </a:p>
        </p:txBody>
      </p:sp>
      <p:sp>
        <p:nvSpPr>
          <p:cNvPr id="22537" name="AutoShape 2">
            <a:hlinkClick r:id="" action="ppaction://hlinkshowjump?jump=nextslide" highlightClick="1"/>
          </p:cNvPr>
          <p:cNvSpPr>
            <a:spLocks noChangeArrowheads="1"/>
          </p:cNvSpPr>
          <p:nvPr/>
        </p:nvSpPr>
        <p:spPr bwMode="auto">
          <a:xfrm>
            <a:off x="2051050" y="2761457"/>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chemeClr val="bg1"/>
                </a:solidFill>
                <a:latin typeface="Saar" panose="00000500000000000000" pitchFamily="2" charset="0"/>
              </a:rPr>
              <a:t>Deutsch-Französisches Gymnasium (bei Bedarf)</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4" action="ppaction://hlinksldjump" highlightClick="1"/>
          </p:cNvPr>
          <p:cNvSpPr>
            <a:spLocks noChangeArrowheads="1"/>
          </p:cNvSpPr>
          <p:nvPr/>
        </p:nvSpPr>
        <p:spPr bwMode="auto">
          <a:xfrm>
            <a:off x="2051050" y="374491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Europäische Schule Saarland (bei Bedarf)</a:t>
            </a:r>
          </a:p>
        </p:txBody>
      </p:sp>
      <p:sp>
        <p:nvSpPr>
          <p:cNvPr id="2" name="Titel 1"/>
          <p:cNvSpPr>
            <a:spLocks noGrp="1"/>
          </p:cNvSpPr>
          <p:nvPr>
            <p:ph type="title"/>
          </p:nvPr>
        </p:nvSpPr>
        <p:spPr/>
        <p:txBody>
          <a:bodyPr/>
          <a:lstStyle/>
          <a:p>
            <a:r>
              <a:rPr lang="de-DE" dirty="0"/>
              <a:t>Besondere Schulstandorte</a:t>
            </a:r>
          </a:p>
        </p:txBody>
      </p:sp>
    </p:spTree>
    <p:extLst>
      <p:ext uri="{BB962C8B-B14F-4D97-AF65-F5344CB8AC3E}">
        <p14:creationId xmlns:p14="http://schemas.microsoft.com/office/powerpoint/2010/main" val="3970456613"/>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Organisationsstruktur</a:t>
            </a:r>
          </a:p>
        </p:txBody>
      </p:sp>
      <p:sp>
        <p:nvSpPr>
          <p:cNvPr id="4" name="Datumsplatzhalter 3"/>
          <p:cNvSpPr>
            <a:spLocks noGrp="1"/>
          </p:cNvSpPr>
          <p:nvPr>
            <p:ph type="dt" sz="half" idx="10"/>
          </p:nvPr>
        </p:nvSpPr>
        <p:spPr>
          <a:xfrm>
            <a:off x="507807" y="6394707"/>
            <a:ext cx="1152525" cy="217488"/>
          </a:xfrm>
        </p:spPr>
        <p:txBody>
          <a:bodyPr/>
          <a:lstStyle/>
          <a:p>
            <a:pPr>
              <a:defRPr/>
            </a:pPr>
            <a:fld id="{4ECAAC76-93E2-455A-8CD3-6D917D1AD11A}" type="datetime1">
              <a:rPr lang="de-DE" smtClean="0"/>
              <a:pPr>
                <a:defRPr/>
              </a:pPr>
              <a:t>31.10.2024</a:t>
            </a:fld>
            <a:endParaRPr lang="de-DE" dirty="0"/>
          </a:p>
        </p:txBody>
      </p:sp>
      <p:grpSp>
        <p:nvGrpSpPr>
          <p:cNvPr id="7" name="Gruppieren 6"/>
          <p:cNvGrpSpPr/>
          <p:nvPr/>
        </p:nvGrpSpPr>
        <p:grpSpPr>
          <a:xfrm>
            <a:off x="535414" y="1052736"/>
            <a:ext cx="3959225" cy="5219700"/>
            <a:chOff x="2849309" y="1193592"/>
            <a:chExt cx="3959225" cy="5219700"/>
          </a:xfrm>
        </p:grpSpPr>
        <p:grpSp>
          <p:nvGrpSpPr>
            <p:cNvPr id="9" name="Gruppieren 8"/>
            <p:cNvGrpSpPr/>
            <p:nvPr/>
          </p:nvGrpSpPr>
          <p:grpSpPr>
            <a:xfrm>
              <a:off x="2849309" y="1193592"/>
              <a:ext cx="3959225" cy="5219700"/>
              <a:chOff x="329232" y="886193"/>
              <a:chExt cx="3959225" cy="5219700"/>
            </a:xfrm>
          </p:grpSpPr>
          <p:grpSp>
            <p:nvGrpSpPr>
              <p:cNvPr id="10" name="Gruppieren 9"/>
              <p:cNvGrpSpPr/>
              <p:nvPr/>
            </p:nvGrpSpPr>
            <p:grpSpPr>
              <a:xfrm>
                <a:off x="329232" y="886193"/>
                <a:ext cx="3959225" cy="5219700"/>
                <a:chOff x="329232" y="886193"/>
                <a:chExt cx="3959225" cy="5219700"/>
              </a:xfrm>
            </p:grpSpPr>
            <p:sp>
              <p:nvSpPr>
                <p:cNvPr id="12" name="Rectangle 23"/>
                <p:cNvSpPr>
                  <a:spLocks noChangeArrowheads="1"/>
                </p:cNvSpPr>
                <p:nvPr/>
              </p:nvSpPr>
              <p:spPr bwMode="auto">
                <a:xfrm>
                  <a:off x="329232" y="886193"/>
                  <a:ext cx="3959225" cy="5219700"/>
                </a:xfrm>
                <a:prstGeom prst="rect">
                  <a:avLst/>
                </a:prstGeom>
                <a:solidFill>
                  <a:schemeClr val="accent5">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chemeClr val="accent5">
                        <a:lumMod val="20000"/>
                        <a:lumOff val="80000"/>
                      </a:schemeClr>
                    </a:solidFill>
                    <a:latin typeface="Arial" panose="020B0604020202020204" pitchFamily="34" charset="0"/>
                  </a:endParaRPr>
                </a:p>
              </p:txBody>
            </p:sp>
            <p:grpSp>
              <p:nvGrpSpPr>
                <p:cNvPr id="13" name="Group 37"/>
                <p:cNvGrpSpPr>
                  <a:grpSpLocks/>
                </p:cNvGrpSpPr>
                <p:nvPr/>
              </p:nvGrpSpPr>
              <p:grpSpPr bwMode="auto">
                <a:xfrm>
                  <a:off x="949325" y="1317626"/>
                  <a:ext cx="2879725" cy="1562100"/>
                  <a:chOff x="3323" y="830"/>
                  <a:chExt cx="1814" cy="984"/>
                </a:xfrm>
              </p:grpSpPr>
              <p:sp>
                <p:nvSpPr>
                  <p:cNvPr id="22" name="AutoShape 37"/>
                  <p:cNvSpPr>
                    <a:spLocks noChangeArrowheads="1"/>
                  </p:cNvSpPr>
                  <p:nvPr/>
                </p:nvSpPr>
                <p:spPr bwMode="auto">
                  <a:xfrm>
                    <a:off x="3323" y="830"/>
                    <a:ext cx="1814" cy="984"/>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t"/>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Aft>
                        <a:spcPts val="600"/>
                      </a:spcAft>
                    </a:pPr>
                    <a:r>
                      <a:rPr lang="de-DE" altLang="de-DE" sz="1600" b="1" dirty="0">
                        <a:solidFill>
                          <a:schemeClr val="tx2"/>
                        </a:solidFill>
                        <a:latin typeface="+mn-lt"/>
                      </a:rPr>
                      <a:t>Klassenstufen </a:t>
                    </a:r>
                    <a:br>
                      <a:rPr lang="de-DE" altLang="de-DE" sz="1600" b="1" dirty="0">
                        <a:solidFill>
                          <a:schemeClr val="tx2"/>
                        </a:solidFill>
                        <a:latin typeface="+mn-lt"/>
                      </a:rPr>
                    </a:br>
                    <a:r>
                      <a:rPr lang="de-DE" altLang="de-DE" sz="1600" b="1" dirty="0">
                        <a:solidFill>
                          <a:schemeClr val="tx2"/>
                        </a:solidFill>
                        <a:latin typeface="+mn-lt"/>
                      </a:rPr>
                      <a:t>12 und 13</a:t>
                    </a:r>
                    <a:br>
                      <a:rPr lang="de-DE" altLang="de-DE" sz="1800" dirty="0">
                        <a:solidFill>
                          <a:schemeClr val="tx2"/>
                        </a:solidFill>
                        <a:latin typeface="+mn-lt"/>
                      </a:rPr>
                    </a:br>
                    <a:r>
                      <a:rPr lang="de-DE" altLang="de-DE" sz="1400" dirty="0">
                        <a:solidFill>
                          <a:schemeClr val="tx2"/>
                        </a:solidFill>
                        <a:latin typeface="+mn-lt"/>
                      </a:rPr>
                      <a:t>Hauptphase</a:t>
                    </a:r>
                    <a:endParaRPr lang="de-DE" altLang="de-DE" sz="1800" dirty="0">
                      <a:solidFill>
                        <a:schemeClr val="tx2"/>
                      </a:solidFill>
                      <a:latin typeface="+mn-lt"/>
                    </a:endParaRPr>
                  </a:p>
                  <a:p>
                    <a:pPr algn="ctr" eaLnBrk="1" hangingPunct="1">
                      <a:spcAft>
                        <a:spcPts val="600"/>
                      </a:spcAft>
                    </a:pPr>
                    <a:br>
                      <a:rPr lang="de-DE" altLang="de-DE" sz="1000" dirty="0">
                        <a:solidFill>
                          <a:schemeClr val="tx2"/>
                        </a:solidFill>
                        <a:latin typeface="Saar" panose="00000500000000000000" pitchFamily="2" charset="0"/>
                      </a:rPr>
                    </a:br>
                    <a:r>
                      <a:rPr lang="de-DE" altLang="de-DE" sz="1600" b="1" dirty="0">
                        <a:solidFill>
                          <a:schemeClr val="tx2"/>
                        </a:solidFill>
                        <a:latin typeface="+mn-lt"/>
                      </a:rPr>
                      <a:t>Klassenstufe 11</a:t>
                    </a:r>
                    <a:r>
                      <a:rPr lang="de-DE" altLang="de-DE" sz="1600" dirty="0">
                        <a:solidFill>
                          <a:schemeClr val="tx2"/>
                        </a:solidFill>
                        <a:latin typeface="+mn-lt"/>
                      </a:rPr>
                      <a:t> </a:t>
                    </a:r>
                    <a:r>
                      <a:rPr lang="de-DE" altLang="de-DE" sz="1400" dirty="0">
                        <a:solidFill>
                          <a:schemeClr val="tx2"/>
                        </a:solidFill>
                        <a:latin typeface="+mn-lt"/>
                      </a:rPr>
                      <a:t>Einführungsphase</a:t>
                    </a:r>
                  </a:p>
                </p:txBody>
              </p:sp>
              <p:sp>
                <p:nvSpPr>
                  <p:cNvPr id="23" name="Line 36"/>
                  <p:cNvSpPr>
                    <a:spLocks noChangeShapeType="1"/>
                  </p:cNvSpPr>
                  <p:nvPr/>
                </p:nvSpPr>
                <p:spPr bwMode="auto">
                  <a:xfrm flipV="1">
                    <a:off x="3323" y="1381"/>
                    <a:ext cx="1814" cy="0"/>
                  </a:xfrm>
                  <a:prstGeom prst="line">
                    <a:avLst/>
                  </a:prstGeom>
                  <a:noFill/>
                  <a:ln w="19050">
                    <a:solidFill>
                      <a:schemeClr val="accent5">
                        <a:lumMod val="75000"/>
                      </a:schemeClr>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9" name="Rectangle 35"/>
                <p:cNvSpPr>
                  <a:spLocks noChangeArrowheads="1"/>
                </p:cNvSpPr>
                <p:nvPr/>
              </p:nvSpPr>
              <p:spPr bwMode="auto">
                <a:xfrm rot="16200000">
                  <a:off x="3284550" y="1952625"/>
                  <a:ext cx="1582737"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II</a:t>
                  </a:r>
                </a:p>
              </p:txBody>
            </p:sp>
            <p:sp>
              <p:nvSpPr>
                <p:cNvPr id="16" name="Rectangle 32"/>
                <p:cNvSpPr>
                  <a:spLocks noChangeArrowheads="1"/>
                </p:cNvSpPr>
                <p:nvPr/>
              </p:nvSpPr>
              <p:spPr bwMode="auto">
                <a:xfrm rot="16200000">
                  <a:off x="-856348" y="4338805"/>
                  <a:ext cx="3101769" cy="2143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a:t>
                  </a:r>
                </a:p>
              </p:txBody>
            </p:sp>
          </p:grpSp>
          <p:sp>
            <p:nvSpPr>
              <p:cNvPr id="11" name="Text Box 8"/>
              <p:cNvSpPr txBox="1">
                <a:spLocks noChangeArrowheads="1"/>
              </p:cNvSpPr>
              <p:nvPr/>
            </p:nvSpPr>
            <p:spPr bwMode="auto">
              <a:xfrm>
                <a:off x="329232" y="886193"/>
                <a:ext cx="3957637" cy="353943"/>
              </a:xfrm>
              <a:prstGeom prst="rect">
                <a:avLst/>
              </a:prstGeom>
              <a:solidFill>
                <a:schemeClr val="accent5">
                  <a:lumMod val="40000"/>
                  <a:lumOff val="60000"/>
                </a:schemeClr>
              </a:solidFill>
              <a:ln>
                <a:noFill/>
              </a:ln>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700" b="1" dirty="0">
                    <a:solidFill>
                      <a:schemeClr val="tx2"/>
                    </a:solidFill>
                    <a:latin typeface="+mn-lt"/>
                  </a:rPr>
                  <a:t>Gemeinschaftsschule</a:t>
                </a:r>
              </a:p>
            </p:txBody>
          </p:sp>
        </p:grpSp>
        <p:sp>
          <p:nvSpPr>
            <p:cNvPr id="8" name="AutoShape 37"/>
            <p:cNvSpPr>
              <a:spLocks noChangeArrowheads="1"/>
            </p:cNvSpPr>
            <p:nvPr/>
          </p:nvSpPr>
          <p:spPr bwMode="auto">
            <a:xfrm>
              <a:off x="3469401" y="3191956"/>
              <a:ext cx="2879725" cy="3140443"/>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b="1" dirty="0">
                  <a:solidFill>
                    <a:schemeClr val="tx2"/>
                  </a:solidFill>
                  <a:latin typeface="+mn-lt"/>
                </a:rPr>
                <a:t>Klassenstufen</a:t>
              </a:r>
              <a:br>
                <a:rPr lang="de-DE" altLang="de-DE" sz="1600" b="1" dirty="0">
                  <a:solidFill>
                    <a:schemeClr val="tx2"/>
                  </a:solidFill>
                  <a:latin typeface="+mn-lt"/>
                </a:rPr>
              </a:br>
              <a:r>
                <a:rPr lang="de-DE" altLang="de-DE" sz="1600" b="1" dirty="0">
                  <a:solidFill>
                    <a:schemeClr val="tx2"/>
                  </a:solidFill>
                  <a:latin typeface="+mn-lt"/>
                </a:rPr>
                <a:t>5 – 10</a:t>
              </a:r>
            </a:p>
          </p:txBody>
        </p:sp>
      </p:grpSp>
      <p:grpSp>
        <p:nvGrpSpPr>
          <p:cNvPr id="53" name="Gruppieren 52"/>
          <p:cNvGrpSpPr/>
          <p:nvPr/>
        </p:nvGrpSpPr>
        <p:grpSpPr>
          <a:xfrm>
            <a:off x="4714477" y="1052736"/>
            <a:ext cx="3959225" cy="5219700"/>
            <a:chOff x="4727575" y="898525"/>
            <a:chExt cx="3959225" cy="5219700"/>
          </a:xfrm>
        </p:grpSpPr>
        <p:grpSp>
          <p:nvGrpSpPr>
            <p:cNvPr id="54" name="Gruppieren 53"/>
            <p:cNvGrpSpPr/>
            <p:nvPr/>
          </p:nvGrpSpPr>
          <p:grpSpPr>
            <a:xfrm>
              <a:off x="4727575" y="898525"/>
              <a:ext cx="3959225" cy="5219700"/>
              <a:chOff x="4727575" y="898525"/>
              <a:chExt cx="3959225" cy="5219700"/>
            </a:xfrm>
          </p:grpSpPr>
          <p:sp>
            <p:nvSpPr>
              <p:cNvPr id="59" name="Rectangle 25"/>
              <p:cNvSpPr>
                <a:spLocks noChangeArrowheads="1"/>
              </p:cNvSpPr>
              <p:nvPr/>
            </p:nvSpPr>
            <p:spPr bwMode="auto">
              <a:xfrm>
                <a:off x="4727575" y="898525"/>
                <a:ext cx="3959225" cy="5219700"/>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dirty="0">
                  <a:latin typeface="+mn-lt"/>
                </a:endParaRPr>
              </a:p>
            </p:txBody>
          </p:sp>
          <p:sp>
            <p:nvSpPr>
              <p:cNvPr id="60" name="Text Box 8"/>
              <p:cNvSpPr txBox="1">
                <a:spLocks noChangeArrowheads="1"/>
              </p:cNvSpPr>
              <p:nvPr/>
            </p:nvSpPr>
            <p:spPr bwMode="auto">
              <a:xfrm>
                <a:off x="4727575" y="898525"/>
                <a:ext cx="3959225" cy="353943"/>
              </a:xfrm>
              <a:prstGeom prst="rect">
                <a:avLst/>
              </a:prstGeom>
              <a:solidFill>
                <a:schemeClr val="accent3">
                  <a:lumMod val="40000"/>
                  <a:lumOff val="60000"/>
                </a:schemeClr>
              </a:solidFill>
              <a:ln>
                <a:noFill/>
              </a:ln>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700" b="1" dirty="0">
                    <a:solidFill>
                      <a:schemeClr val="tx2"/>
                    </a:solidFill>
                    <a:latin typeface="+mn-lt"/>
                  </a:rPr>
                  <a:t>Gymnasium </a:t>
                </a:r>
                <a:r>
                  <a:rPr lang="de-DE" altLang="de-DE" sz="1400" b="1" dirty="0">
                    <a:solidFill>
                      <a:schemeClr val="tx2"/>
                    </a:solidFill>
                    <a:latin typeface="+mn-lt"/>
                  </a:rPr>
                  <a:t>(neunjähriges Gymnasium)</a:t>
                </a:r>
              </a:p>
            </p:txBody>
          </p:sp>
          <p:sp>
            <p:nvSpPr>
              <p:cNvPr id="67" name="Rectangle 31"/>
              <p:cNvSpPr>
                <a:spLocks noChangeArrowheads="1"/>
              </p:cNvSpPr>
              <p:nvPr/>
            </p:nvSpPr>
            <p:spPr bwMode="auto">
              <a:xfrm rot="16200000">
                <a:off x="3476729" y="4329119"/>
                <a:ext cx="3166196"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a:t>
                </a:r>
              </a:p>
            </p:txBody>
          </p:sp>
          <p:sp>
            <p:nvSpPr>
              <p:cNvPr id="64" name="Rectangle 33"/>
              <p:cNvSpPr>
                <a:spLocks noChangeArrowheads="1"/>
              </p:cNvSpPr>
              <p:nvPr/>
            </p:nvSpPr>
            <p:spPr bwMode="auto">
              <a:xfrm rot="16200000">
                <a:off x="7595338" y="1942689"/>
                <a:ext cx="1535053"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II</a:t>
                </a:r>
              </a:p>
            </p:txBody>
          </p:sp>
          <p:sp>
            <p:nvSpPr>
              <p:cNvPr id="63" name="AutoShape 37"/>
              <p:cNvSpPr>
                <a:spLocks noChangeArrowheads="1"/>
              </p:cNvSpPr>
              <p:nvPr/>
            </p:nvSpPr>
            <p:spPr bwMode="auto">
              <a:xfrm>
                <a:off x="5302169" y="1330573"/>
                <a:ext cx="2879725" cy="4737957"/>
              </a:xfrm>
              <a:prstGeom prst="flowChartAlternateProcess">
                <a:avLst/>
              </a:prstGeom>
              <a:noFill/>
              <a:ln w="19050">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sz="1400" dirty="0">
                  <a:latin typeface="+mn-lt"/>
                </a:endParaRPr>
              </a:p>
            </p:txBody>
          </p:sp>
        </p:grpSp>
        <p:sp>
          <p:nvSpPr>
            <p:cNvPr id="55" name="Line 36"/>
            <p:cNvSpPr>
              <a:spLocks noChangeShapeType="1"/>
            </p:cNvSpPr>
            <p:nvPr/>
          </p:nvSpPr>
          <p:spPr bwMode="auto">
            <a:xfrm>
              <a:off x="5302169" y="2818166"/>
              <a:ext cx="2851231" cy="12512"/>
            </a:xfrm>
            <a:prstGeom prst="line">
              <a:avLst/>
            </a:prstGeom>
            <a:noFill/>
            <a:ln w="19050">
              <a:solidFill>
                <a:schemeClr val="accent3">
                  <a:lumMod val="75000"/>
                </a:schemeClr>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56" name="Textfeld 55"/>
            <p:cNvSpPr txBox="1"/>
            <p:nvPr/>
          </p:nvSpPr>
          <p:spPr>
            <a:xfrm>
              <a:off x="5659355" y="1350850"/>
              <a:ext cx="2189245" cy="1800493"/>
            </a:xfrm>
            <a:prstGeom prst="rect">
              <a:avLst/>
            </a:prstGeom>
            <a:noFill/>
          </p:spPr>
          <p:txBody>
            <a:bodyPr wrap="square" rtlCol="0">
              <a:spAutoFit/>
            </a:bodyPr>
            <a:lstStyle/>
            <a:p>
              <a:pPr algn="ctr">
                <a:spcAft>
                  <a:spcPts val="0"/>
                </a:spcAft>
              </a:pPr>
              <a:r>
                <a:rPr lang="de-DE" altLang="de-DE" sz="1600" b="1" dirty="0">
                  <a:solidFill>
                    <a:schemeClr val="tx2"/>
                  </a:solidFill>
                  <a:latin typeface="+mn-lt"/>
                </a:rPr>
                <a:t>Klassenstufen </a:t>
              </a:r>
              <a:br>
                <a:rPr lang="de-DE" altLang="de-DE" sz="1600" b="1" dirty="0">
                  <a:solidFill>
                    <a:schemeClr val="tx2"/>
                  </a:solidFill>
                  <a:latin typeface="+mn-lt"/>
                </a:rPr>
              </a:br>
              <a:r>
                <a:rPr lang="de-DE" altLang="de-DE" sz="1600" b="1" dirty="0">
                  <a:solidFill>
                    <a:schemeClr val="tx2"/>
                  </a:solidFill>
                  <a:latin typeface="+mn-lt"/>
                </a:rPr>
                <a:t>12 und 13</a:t>
              </a:r>
              <a:br>
                <a:rPr lang="de-DE" altLang="de-DE" sz="1600" dirty="0">
                  <a:solidFill>
                    <a:schemeClr val="tx2"/>
                  </a:solidFill>
                  <a:latin typeface="+mn-lt"/>
                </a:rPr>
              </a:br>
              <a:r>
                <a:rPr lang="de-DE" altLang="de-DE" sz="1400" dirty="0">
                  <a:solidFill>
                    <a:schemeClr val="tx2"/>
                  </a:solidFill>
                  <a:latin typeface="+mn-lt"/>
                </a:rPr>
                <a:t>Hauptphase</a:t>
              </a:r>
            </a:p>
            <a:p>
              <a:pPr algn="ctr">
                <a:spcAft>
                  <a:spcPts val="0"/>
                </a:spcAft>
              </a:pPr>
              <a:endParaRPr lang="de-DE" altLang="de-DE" sz="1200" dirty="0">
                <a:solidFill>
                  <a:schemeClr val="tx2"/>
                </a:solidFill>
                <a:latin typeface="+mn-lt"/>
              </a:endParaRPr>
            </a:p>
            <a:p>
              <a:pPr algn="ctr">
                <a:spcAft>
                  <a:spcPts val="600"/>
                </a:spcAft>
              </a:pPr>
              <a:r>
                <a:rPr lang="de-DE" altLang="de-DE" sz="1600" b="1" dirty="0">
                  <a:solidFill>
                    <a:schemeClr val="tx2"/>
                  </a:solidFill>
                  <a:latin typeface="+mn-lt"/>
                </a:rPr>
                <a:t>Klassenstufe 11</a:t>
              </a:r>
              <a:r>
                <a:rPr lang="de-DE" altLang="de-DE" sz="1600" dirty="0">
                  <a:solidFill>
                    <a:schemeClr val="tx2"/>
                  </a:solidFill>
                  <a:latin typeface="+mn-lt"/>
                </a:rPr>
                <a:t> </a:t>
              </a:r>
              <a:r>
                <a:rPr lang="de-DE" altLang="de-DE" sz="1400" dirty="0">
                  <a:solidFill>
                    <a:schemeClr val="tx2"/>
                  </a:solidFill>
                  <a:latin typeface="+mn-lt"/>
                </a:rPr>
                <a:t>Einführungsphase</a:t>
              </a:r>
            </a:p>
            <a:p>
              <a:pPr algn="ctr"/>
              <a:endParaRPr lang="de-DE" altLang="de-DE" sz="1400" dirty="0"/>
            </a:p>
          </p:txBody>
        </p:sp>
        <p:sp>
          <p:nvSpPr>
            <p:cNvPr id="57" name="Textfeld 56"/>
            <p:cNvSpPr txBox="1"/>
            <p:nvPr/>
          </p:nvSpPr>
          <p:spPr>
            <a:xfrm>
              <a:off x="5662390" y="4061637"/>
              <a:ext cx="2089593" cy="861774"/>
            </a:xfrm>
            <a:prstGeom prst="rect">
              <a:avLst/>
            </a:prstGeom>
            <a:noFill/>
          </p:spPr>
          <p:txBody>
            <a:bodyPr wrap="square" rtlCol="0">
              <a:spAutoFit/>
            </a:bodyPr>
            <a:lstStyle/>
            <a:p>
              <a:pPr algn="ctr"/>
              <a:r>
                <a:rPr lang="de-DE" altLang="de-DE" sz="1600" b="1" dirty="0">
                  <a:solidFill>
                    <a:schemeClr val="tx2"/>
                  </a:solidFill>
                  <a:latin typeface="+mn-lt"/>
                </a:rPr>
                <a:t>Klassenstufen</a:t>
              </a:r>
            </a:p>
            <a:p>
              <a:pPr algn="ctr"/>
              <a:r>
                <a:rPr lang="de-DE" altLang="de-DE" sz="1600" b="1" dirty="0">
                  <a:solidFill>
                    <a:schemeClr val="tx2"/>
                  </a:solidFill>
                  <a:latin typeface="+mn-lt"/>
                </a:rPr>
                <a:t>5 – 10</a:t>
              </a:r>
            </a:p>
            <a:p>
              <a:pPr algn="ctr"/>
              <a:endParaRPr lang="de-DE" altLang="de-DE" b="1" dirty="0"/>
            </a:p>
          </p:txBody>
        </p:sp>
        <p:sp>
          <p:nvSpPr>
            <p:cNvPr id="58" name="Line 36"/>
            <p:cNvSpPr>
              <a:spLocks noChangeShapeType="1"/>
            </p:cNvSpPr>
            <p:nvPr/>
          </p:nvSpPr>
          <p:spPr bwMode="auto">
            <a:xfrm>
              <a:off x="5302169" y="2205038"/>
              <a:ext cx="2879725" cy="0"/>
            </a:xfrm>
            <a:prstGeom prst="line">
              <a:avLst/>
            </a:prstGeom>
            <a:noFill/>
            <a:ln w="19050">
              <a:solidFill>
                <a:schemeClr val="accent3">
                  <a:lumMod val="75000"/>
                </a:schemeClr>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grpSp>
    </p:spTree>
    <p:extLst>
      <p:ext uri="{BB962C8B-B14F-4D97-AF65-F5344CB8AC3E}">
        <p14:creationId xmlns:p14="http://schemas.microsoft.com/office/powerpoint/2010/main" val="33333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8750" y="908050"/>
            <a:ext cx="8783638" cy="5267325"/>
          </a:xfrm>
          <a:prstGeom prst="rect">
            <a:avLst/>
          </a:prstGeom>
          <a:solidFill>
            <a:schemeClr val="accent3">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561" name="Text Box 22"/>
          <p:cNvSpPr txBox="1">
            <a:spLocks noChangeArrowheads="1"/>
          </p:cNvSpPr>
          <p:nvPr/>
        </p:nvSpPr>
        <p:spPr bwMode="auto">
          <a:xfrm>
            <a:off x="158750" y="2044237"/>
            <a:ext cx="878363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20000"/>
              </a:spcBef>
              <a:buFont typeface="Arial" panose="020B0604020202020204" pitchFamily="34" charset="0"/>
              <a:buNone/>
            </a:pPr>
            <a:r>
              <a:rPr lang="de-DE" altLang="de-DE" sz="1800" b="1" dirty="0">
                <a:solidFill>
                  <a:schemeClr val="tx2"/>
                </a:solidFill>
                <a:latin typeface="Saar" panose="00000500000000000000" pitchFamily="2" charset="0"/>
              </a:rPr>
              <a:t>Deutsch-Französisches Gymnasium/ </a:t>
            </a:r>
            <a:r>
              <a:rPr lang="de-DE" altLang="de-DE" sz="1800" b="1" dirty="0" err="1">
                <a:solidFill>
                  <a:schemeClr val="tx2"/>
                </a:solidFill>
                <a:latin typeface="Saar" panose="00000500000000000000" pitchFamily="2" charset="0"/>
              </a:rPr>
              <a:t>Lycée</a:t>
            </a:r>
            <a:r>
              <a:rPr lang="de-DE" altLang="de-DE" sz="1800" b="1" dirty="0">
                <a:solidFill>
                  <a:schemeClr val="tx2"/>
                </a:solidFill>
                <a:latin typeface="Saar" panose="00000500000000000000" pitchFamily="2" charset="0"/>
              </a:rPr>
              <a:t> franco-</a:t>
            </a:r>
            <a:r>
              <a:rPr lang="de-DE" altLang="de-DE" sz="1800" b="1" dirty="0" err="1">
                <a:solidFill>
                  <a:schemeClr val="tx2"/>
                </a:solidFill>
                <a:latin typeface="Saar" panose="00000500000000000000" pitchFamily="2" charset="0"/>
              </a:rPr>
              <a:t>allemand</a:t>
            </a:r>
            <a:br>
              <a:rPr lang="de-DE" altLang="de-DE" sz="1800" b="1" dirty="0">
                <a:solidFill>
                  <a:schemeClr val="tx2"/>
                </a:solidFill>
                <a:latin typeface="Saar" panose="00000500000000000000" pitchFamily="2" charset="0"/>
              </a:rPr>
            </a:br>
            <a:r>
              <a:rPr lang="de-DE" altLang="de-DE" sz="1800" b="1" dirty="0">
                <a:solidFill>
                  <a:schemeClr val="tx2"/>
                </a:solidFill>
                <a:latin typeface="Saar" panose="00000500000000000000" pitchFamily="2" charset="0"/>
              </a:rPr>
              <a:t>– Internationale Begegnungsschule –</a:t>
            </a:r>
          </a:p>
        </p:txBody>
      </p:sp>
      <p:sp>
        <p:nvSpPr>
          <p:cNvPr id="23562" name="Rectangle 16"/>
          <p:cNvSpPr>
            <a:spLocks noChangeArrowheads="1"/>
          </p:cNvSpPr>
          <p:nvPr/>
        </p:nvSpPr>
        <p:spPr bwMode="auto">
          <a:xfrm>
            <a:off x="158750" y="2640360"/>
            <a:ext cx="7552882"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eaLnBrk="0" hangingPunct="0">
              <a:tabLst>
                <a:tab pos="363538" algn="l"/>
              </a:tabLst>
              <a:defRPr sz="900">
                <a:solidFill>
                  <a:schemeClr val="tx1"/>
                </a:solidFill>
                <a:latin typeface="Frutiger 45 Light" pitchFamily="34" charset="0"/>
                <a:ea typeface="Geneva" pitchFamily="47" charset="-128"/>
              </a:defRPr>
            </a:lvl1pPr>
            <a:lvl2pPr marL="742950" indent="-285750" eaLnBrk="0" hangingPunct="0">
              <a:tabLst>
                <a:tab pos="363538" algn="l"/>
              </a:tabLst>
              <a:defRPr sz="900">
                <a:solidFill>
                  <a:schemeClr val="tx1"/>
                </a:solidFill>
                <a:latin typeface="Frutiger 45 Light" pitchFamily="34" charset="0"/>
                <a:ea typeface="Geneva" pitchFamily="47" charset="-128"/>
              </a:defRPr>
            </a:lvl2pPr>
            <a:lvl3pPr marL="1143000" indent="-228600" eaLnBrk="0" hangingPunct="0">
              <a:tabLst>
                <a:tab pos="363538" algn="l"/>
              </a:tabLst>
              <a:defRPr sz="900">
                <a:solidFill>
                  <a:schemeClr val="tx1"/>
                </a:solidFill>
                <a:latin typeface="Frutiger 45 Light" pitchFamily="34" charset="0"/>
                <a:ea typeface="Geneva" pitchFamily="47" charset="-128"/>
              </a:defRPr>
            </a:lvl3pPr>
            <a:lvl4pPr marL="1600200" indent="-228600" eaLnBrk="0" hangingPunct="0">
              <a:tabLst>
                <a:tab pos="363538" algn="l"/>
              </a:tabLst>
              <a:defRPr sz="900">
                <a:solidFill>
                  <a:schemeClr val="tx1"/>
                </a:solidFill>
                <a:latin typeface="Frutiger 45 Light" pitchFamily="34" charset="0"/>
                <a:ea typeface="Geneva" pitchFamily="47" charset="-128"/>
              </a:defRPr>
            </a:lvl4pPr>
            <a:lvl5pPr marL="2057400" indent="-228600" eaLnBrk="0" hangingPunct="0">
              <a:tabLst>
                <a:tab pos="363538"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9pPr>
          </a:lstStyle>
          <a:p>
            <a:pPr eaLnBrk="1" hangingPunct="1"/>
            <a:endParaRPr lang="de-DE" altLang="de-DE" sz="800" b="1" dirty="0">
              <a:solidFill>
                <a:srgbClr val="000000"/>
              </a:solidFill>
              <a:latin typeface="+mn-lt"/>
            </a:endParaRPr>
          </a:p>
          <a:p>
            <a:pPr eaLnBrk="1" hangingPunct="1">
              <a:spcAft>
                <a:spcPts val="600"/>
              </a:spcAft>
              <a:buFontTx/>
              <a:buChar char="•"/>
            </a:pPr>
            <a:r>
              <a:rPr lang="de-DE" altLang="de-DE" sz="1600" dirty="0">
                <a:solidFill>
                  <a:schemeClr val="tx2"/>
                </a:solidFill>
                <a:latin typeface="+mn-lt"/>
              </a:rPr>
              <a:t>Schülerinnen und Schüler aus Deutschland und Frankreich lernen in beiden Sprachen miteinander. Neben fundierten Sprachkenntnissen erwerben sie auch wichtige interkulturelle Kompetenzen.</a:t>
            </a:r>
          </a:p>
          <a:p>
            <a:pPr eaLnBrk="1" hangingPunct="1">
              <a:spcAft>
                <a:spcPts val="600"/>
              </a:spcAft>
              <a:buFontTx/>
              <a:buChar char="•"/>
            </a:pPr>
            <a:r>
              <a:rPr lang="de-DE" altLang="de-DE" sz="1600" dirty="0">
                <a:solidFill>
                  <a:schemeClr val="tx2"/>
                </a:solidFill>
                <a:latin typeface="+mn-lt"/>
              </a:rPr>
              <a:t>Für die Aufnahme in Klasse 5 werden keine Französischkenntnisse vorausgesetzt.</a:t>
            </a:r>
          </a:p>
          <a:p>
            <a:pPr eaLnBrk="1" hangingPunct="1">
              <a:spcAft>
                <a:spcPts val="600"/>
              </a:spcAft>
              <a:buFontTx/>
              <a:buChar char="•"/>
            </a:pPr>
            <a:r>
              <a:rPr lang="de-DE" altLang="de-DE" sz="1600" dirty="0">
                <a:solidFill>
                  <a:schemeClr val="tx2"/>
                </a:solidFill>
                <a:latin typeface="+mn-lt"/>
              </a:rPr>
              <a:t>Die Schule umfasst die Klassenstufen 5 bis 12. Sie beschäftigt deutsche und französische Lehrkräfte.</a:t>
            </a:r>
          </a:p>
          <a:p>
            <a:pPr eaLnBrk="1" hangingPunct="1">
              <a:spcAft>
                <a:spcPts val="600"/>
              </a:spcAft>
              <a:buFontTx/>
              <a:buChar char="•"/>
            </a:pPr>
            <a:r>
              <a:rPr lang="de-DE" altLang="de-DE" sz="1600" dirty="0">
                <a:solidFill>
                  <a:schemeClr val="tx2"/>
                </a:solidFill>
                <a:latin typeface="+mn-lt"/>
              </a:rPr>
              <a:t>Die Schule führt zum Deutsch-Französischen Abitur mit</a:t>
            </a:r>
            <a:br>
              <a:rPr lang="de-DE" altLang="de-DE" sz="1600" dirty="0">
                <a:solidFill>
                  <a:schemeClr val="tx2"/>
                </a:solidFill>
                <a:latin typeface="+mn-lt"/>
              </a:rPr>
            </a:br>
            <a:r>
              <a:rPr lang="de-DE" altLang="de-DE" sz="1600" dirty="0">
                <a:solidFill>
                  <a:schemeClr val="tx2"/>
                </a:solidFill>
                <a:latin typeface="+mn-lt"/>
              </a:rPr>
              <a:t>uneingeschränkter Studienberechtigung in beiden Ländern.</a:t>
            </a:r>
          </a:p>
          <a:p>
            <a:pPr eaLnBrk="1" hangingPunct="1">
              <a:buFontTx/>
              <a:buChar char="•"/>
            </a:pPr>
            <a:r>
              <a:rPr lang="de-DE" altLang="de-DE" sz="1600" dirty="0">
                <a:solidFill>
                  <a:schemeClr val="tx2"/>
                </a:solidFill>
                <a:latin typeface="+mn-lt"/>
              </a:rPr>
              <a:t>Das DFG bietet zahlreiche Gelegenheiten zu internationalen Begegnungen und Austauschprogrammen und macht Schülerinnen und Schüler fit für Europa.</a:t>
            </a:r>
          </a:p>
          <a:p>
            <a:pPr eaLnBrk="1" hangingPunct="1"/>
            <a:endParaRPr lang="de-DE" altLang="de-DE" sz="1600" dirty="0">
              <a:solidFill>
                <a:srgbClr val="000000"/>
              </a:solidFill>
              <a:latin typeface="+mn-lt"/>
            </a:endParaRPr>
          </a:p>
        </p:txBody>
      </p:sp>
      <p:sp>
        <p:nvSpPr>
          <p:cNvPr id="23563" name="Rectangle 5"/>
          <p:cNvSpPr>
            <a:spLocks noChangeArrowheads="1"/>
          </p:cNvSpPr>
          <p:nvPr/>
        </p:nvSpPr>
        <p:spPr bwMode="auto">
          <a:xfrm>
            <a:off x="7380288" y="4461927"/>
            <a:ext cx="1536256" cy="56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Weitere Informationen:</a:t>
            </a:r>
          </a:p>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www.dfg-lfa.org</a:t>
            </a:r>
          </a:p>
        </p:txBody>
      </p:sp>
      <p:pic>
        <p:nvPicPr>
          <p:cNvPr id="235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211915"/>
            <a:ext cx="7221538" cy="175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786" y="5022850"/>
            <a:ext cx="1176601"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2300384203"/>
      </p:ext>
    </p:extLst>
  </p:cSld>
  <p:clrMapOvr>
    <a:masterClrMapping/>
  </p:clrMapOvr>
  <p:transition spd="med">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8313" y="800100"/>
            <a:ext cx="8229600" cy="5112295"/>
          </a:xfrm>
          <a:prstGeom prst="rect">
            <a:avLst/>
          </a:prstGeom>
          <a:solidFill>
            <a:schemeClr val="accent3">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4580" name="Inhaltsplatzhalter 2"/>
          <p:cNvSpPr>
            <a:spLocks noGrp="1"/>
          </p:cNvSpPr>
          <p:nvPr>
            <p:ph type="body" sz="quarter" idx="11"/>
          </p:nvPr>
        </p:nvSpPr>
        <p:spPr bwMode="auto">
          <a:xfrm>
            <a:off x="914400" y="2204830"/>
            <a:ext cx="7274055" cy="3528490"/>
          </a:xfrm>
          <a:prstGeom prst="roundRect">
            <a:avLst>
              <a:gd name="adj" fmla="val 7453"/>
            </a:avLst>
          </a:prstGeom>
          <a:noFill/>
          <a:ln>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80000"/>
          <a:lstStyle/>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Klassenstufe 5: ausschließlich Klassen mit Deutsch als Erstsprache mit verstärktem Französischunterricht (8 Wochenstunden) und fakultativem Englischunterricht. </a:t>
            </a:r>
          </a:p>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Ab Klassenstufe 6 wird in Englisch, Kunst, Musik und Sport Unterricht in deutsch-französischen Lerngruppen erteilt. </a:t>
            </a:r>
          </a:p>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Ab Klassenstufe 8 kommen weitere Fächer in deutsch-französischen Lerngruppen hinzu.</a:t>
            </a:r>
          </a:p>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Für bereits zweisprachige Schülerinnen und Schüler werden spezielle Klassen eingerichtet.</a:t>
            </a:r>
          </a:p>
          <a:p>
            <a:pPr marL="363538" indent="-363538">
              <a:lnSpc>
                <a:spcPct val="100000"/>
              </a:lnSpc>
              <a:spcBef>
                <a:spcPts val="0"/>
              </a:spcBef>
              <a:buFontTx/>
              <a:buChar char="•"/>
              <a:tabLst>
                <a:tab pos="363538" algn="l"/>
              </a:tabLst>
            </a:pPr>
            <a:r>
              <a:rPr lang="de-DE" altLang="de-DE" sz="1600" cap="none" spc="0" dirty="0">
                <a:solidFill>
                  <a:schemeClr val="tx2"/>
                </a:solidFill>
                <a:latin typeface="+mn-lt"/>
                <a:ea typeface="Geneva" pitchFamily="47" charset="-128"/>
                <a:cs typeface="+mn-cs"/>
              </a:rPr>
              <a:t>Oberstufe in </a:t>
            </a:r>
            <a:r>
              <a:rPr lang="de-DE" altLang="de-DE" sz="1600" cap="none" spc="0" dirty="0" err="1">
                <a:solidFill>
                  <a:schemeClr val="tx2"/>
                </a:solidFill>
                <a:latin typeface="+mn-lt"/>
                <a:ea typeface="Geneva" pitchFamily="47" charset="-128"/>
                <a:cs typeface="+mn-cs"/>
              </a:rPr>
              <a:t>binationalen</a:t>
            </a:r>
            <a:r>
              <a:rPr lang="de-DE" altLang="de-DE" sz="1600" cap="none" spc="0" dirty="0">
                <a:solidFill>
                  <a:schemeClr val="tx2"/>
                </a:solidFill>
                <a:latin typeface="+mn-lt"/>
                <a:ea typeface="Geneva" pitchFamily="47" charset="-128"/>
                <a:cs typeface="+mn-cs"/>
              </a:rPr>
              <a:t> Klassenverbänden mit drei Zweigen: sprachlich, mathematisch-naturwissenschaftlich oder wirtschaftswissenschaftlich.</a:t>
            </a:r>
          </a:p>
          <a:p>
            <a:endParaRPr lang="de-DE" altLang="de-DE" sz="2000" dirty="0">
              <a:latin typeface="+mn-lt"/>
            </a:endParaRPr>
          </a:p>
        </p:txBody>
      </p:sp>
      <p:sp>
        <p:nvSpPr>
          <p:cNvPr id="24579" name="Titel 1"/>
          <p:cNvSpPr>
            <a:spLocks noGrp="1"/>
          </p:cNvSpPr>
          <p:nvPr>
            <p:ph type="title" idx="4294967295"/>
          </p:nvPr>
        </p:nvSpPr>
        <p:spPr bwMode="auto">
          <a:xfrm>
            <a:off x="914400" y="981075"/>
            <a:ext cx="7251405" cy="935715"/>
          </a:xfrm>
          <a:prstGeom prst="roundRect">
            <a:avLst/>
          </a:prstGeom>
          <a:noFill/>
          <a:ln>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anchor="ctr"/>
          <a:lstStyle/>
          <a:p>
            <a:pPr algn="ctr"/>
            <a:r>
              <a:rPr lang="de-DE" altLang="de-DE" dirty="0"/>
              <a:t>Unterrichtsorganisation</a:t>
            </a:r>
          </a:p>
        </p:txBody>
      </p:sp>
      <p:pic>
        <p:nvPicPr>
          <p:cNvPr id="24583" name="Picture 6"/>
          <p:cNvPicPr>
            <a:picLocks noChangeAspect="1" noChangeArrowheads="1"/>
          </p:cNvPicPr>
          <p:nvPr/>
        </p:nvPicPr>
        <p:blipFill>
          <a:blip r:embed="rId3">
            <a:extLst>
              <a:ext uri="{28A0092B-C50C-407E-A947-70E740481C1C}">
                <a14:useLocalDpi xmlns:a14="http://schemas.microsoft.com/office/drawing/2010/main" val="0"/>
              </a:ext>
            </a:extLst>
          </a:blip>
          <a:srcRect t="-267" b="61600"/>
          <a:stretch>
            <a:fillRect/>
          </a:stretch>
        </p:blipFill>
        <p:spPr bwMode="auto">
          <a:xfrm>
            <a:off x="158750" y="144463"/>
            <a:ext cx="72215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50437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12200" y="1248982"/>
            <a:ext cx="3131799" cy="4324732"/>
          </a:xfrm>
          <a:prstGeom prst="rect">
            <a:avLst/>
          </a:prstGeom>
          <a:solidFill>
            <a:schemeClr val="accent3">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03" name="Titel 1"/>
          <p:cNvSpPr>
            <a:spLocks noGrp="1"/>
          </p:cNvSpPr>
          <p:nvPr>
            <p:ph type="title" idx="4294967295"/>
          </p:nvPr>
        </p:nvSpPr>
        <p:spPr bwMode="auto">
          <a:xfrm>
            <a:off x="467429" y="333375"/>
            <a:ext cx="7900393" cy="915606"/>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altLang="de-DE" sz="3200" dirty="0"/>
              <a:t>Deutsch-Französische Integration</a:t>
            </a:r>
            <a:br>
              <a:rPr lang="de-DE" altLang="de-DE" sz="3200" dirty="0"/>
            </a:br>
            <a:r>
              <a:rPr lang="de-DE" altLang="de-DE" sz="3200" dirty="0"/>
              <a:t>am DFG / LFA</a:t>
            </a:r>
          </a:p>
        </p:txBody>
      </p:sp>
      <p:sp>
        <p:nvSpPr>
          <p:cNvPr id="10" name="Datumsplatzhalter 3"/>
          <p:cNvSpPr txBox="1">
            <a:spLocks/>
          </p:cNvSpPr>
          <p:nvPr/>
        </p:nvSpPr>
        <p:spPr>
          <a:xfrm>
            <a:off x="1514691"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980"/>
            <a:ext cx="6677247" cy="432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5"/>
          <p:cNvSpPr txBox="1">
            <a:spLocks noChangeArrowheads="1"/>
          </p:cNvSpPr>
          <p:nvPr/>
        </p:nvSpPr>
        <p:spPr bwMode="auto">
          <a:xfrm>
            <a:off x="6666956" y="1461641"/>
            <a:ext cx="25130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Frutiger 45 Light"/>
                <a:ea typeface="Geneva"/>
                <a:cs typeface="Geneva"/>
              </a:defRPr>
            </a:lvl1pPr>
            <a:lvl2pPr marL="742950" indent="-285750">
              <a:defRPr sz="900">
                <a:solidFill>
                  <a:schemeClr val="tx1"/>
                </a:solidFill>
                <a:latin typeface="Frutiger 45 Light"/>
                <a:ea typeface="Geneva"/>
                <a:cs typeface="Geneva"/>
              </a:defRPr>
            </a:lvl2pPr>
            <a:lvl3pPr marL="1143000" indent="-228600">
              <a:defRPr sz="900">
                <a:solidFill>
                  <a:schemeClr val="tx1"/>
                </a:solidFill>
                <a:latin typeface="Frutiger 45 Light"/>
                <a:ea typeface="Geneva"/>
                <a:cs typeface="Geneva"/>
              </a:defRPr>
            </a:lvl3pPr>
            <a:lvl4pPr marL="1600200" indent="-228600">
              <a:defRPr sz="900">
                <a:solidFill>
                  <a:schemeClr val="tx1"/>
                </a:solidFill>
                <a:latin typeface="Frutiger 45 Light"/>
                <a:ea typeface="Geneva"/>
                <a:cs typeface="Geneva"/>
              </a:defRPr>
            </a:lvl4pPr>
            <a:lvl5pPr marL="2057400" indent="-228600">
              <a:defRPr sz="900">
                <a:solidFill>
                  <a:schemeClr val="tx1"/>
                </a:solidFill>
                <a:latin typeface="Frutiger 45 Light"/>
                <a:ea typeface="Geneva"/>
                <a:cs typeface="Geneva"/>
              </a:defRPr>
            </a:lvl5pPr>
            <a:lvl6pPr marL="2514600" indent="-228600" eaLnBrk="0" fontAlgn="base" hangingPunct="0">
              <a:spcBef>
                <a:spcPct val="0"/>
              </a:spcBef>
              <a:spcAft>
                <a:spcPct val="0"/>
              </a:spcAft>
              <a:defRPr sz="900">
                <a:solidFill>
                  <a:schemeClr val="tx1"/>
                </a:solidFill>
                <a:latin typeface="Frutiger 45 Light"/>
                <a:ea typeface="Geneva"/>
                <a:cs typeface="Geneva"/>
              </a:defRPr>
            </a:lvl6pPr>
            <a:lvl7pPr marL="2971800" indent="-228600" eaLnBrk="0" fontAlgn="base" hangingPunct="0">
              <a:spcBef>
                <a:spcPct val="0"/>
              </a:spcBef>
              <a:spcAft>
                <a:spcPct val="0"/>
              </a:spcAft>
              <a:defRPr sz="900">
                <a:solidFill>
                  <a:schemeClr val="tx1"/>
                </a:solidFill>
                <a:latin typeface="Frutiger 45 Light"/>
                <a:ea typeface="Geneva"/>
                <a:cs typeface="Geneva"/>
              </a:defRPr>
            </a:lvl7pPr>
            <a:lvl8pPr marL="3429000" indent="-228600" eaLnBrk="0" fontAlgn="base" hangingPunct="0">
              <a:spcBef>
                <a:spcPct val="0"/>
              </a:spcBef>
              <a:spcAft>
                <a:spcPct val="0"/>
              </a:spcAft>
              <a:defRPr sz="900">
                <a:solidFill>
                  <a:schemeClr val="tx1"/>
                </a:solidFill>
                <a:latin typeface="Frutiger 45 Light"/>
                <a:ea typeface="Geneva"/>
                <a:cs typeface="Geneva"/>
              </a:defRPr>
            </a:lvl8pPr>
            <a:lvl9pPr marL="3886200" indent="-228600" eaLnBrk="0" fontAlgn="base" hangingPunct="0">
              <a:spcBef>
                <a:spcPct val="0"/>
              </a:spcBef>
              <a:spcAft>
                <a:spcPct val="0"/>
              </a:spcAft>
              <a:defRPr sz="900">
                <a:solidFill>
                  <a:schemeClr val="tx1"/>
                </a:solidFill>
                <a:latin typeface="Frutiger 45 Light"/>
                <a:ea typeface="Geneva"/>
                <a:cs typeface="Geneva"/>
              </a:defRPr>
            </a:lvl9pPr>
          </a:lstStyle>
          <a:p>
            <a:pPr defTabSz="914400" eaLnBrk="1" hangingPunct="1"/>
            <a:r>
              <a:rPr lang="de-DE" altLang="de-DE" sz="1500" dirty="0">
                <a:solidFill>
                  <a:schemeClr val="tx2"/>
                </a:solidFill>
                <a:latin typeface="Saar" panose="00000500000000000000" pitchFamily="2" charset="0"/>
              </a:rPr>
              <a:t>Deutsch- und französischsprachige Schülerinnen und Schüler werden </a:t>
            </a:r>
            <a:r>
              <a:rPr lang="de-DE" altLang="de-DE" sz="1500" b="1" dirty="0">
                <a:solidFill>
                  <a:schemeClr val="tx2"/>
                </a:solidFill>
                <a:latin typeface="Saar" panose="00000500000000000000" pitchFamily="2" charset="0"/>
              </a:rPr>
              <a:t>ab Klassenstufe 6/6e</a:t>
            </a:r>
            <a:r>
              <a:rPr lang="de-DE" altLang="de-DE" sz="1500" dirty="0">
                <a:solidFill>
                  <a:schemeClr val="tx2"/>
                </a:solidFill>
                <a:latin typeface="Saar" panose="00000500000000000000" pitchFamily="2" charset="0"/>
              </a:rPr>
              <a:t> in Englisch, Musik, Kunst und Sport gemeinsam unterrichtet.</a:t>
            </a:r>
          </a:p>
          <a:p>
            <a:pPr defTabSz="914400" eaLnBrk="1" hangingPunct="1"/>
            <a:r>
              <a:rPr lang="de-DE" altLang="de-DE" sz="1500" b="1" dirty="0">
                <a:solidFill>
                  <a:schemeClr val="tx2"/>
                </a:solidFill>
                <a:latin typeface="Saar" panose="00000500000000000000" pitchFamily="2" charset="0"/>
              </a:rPr>
              <a:t>Ab Klassenstufe 8/4e</a:t>
            </a:r>
            <a:r>
              <a:rPr lang="de-DE" altLang="de-DE" sz="1500" dirty="0">
                <a:solidFill>
                  <a:schemeClr val="tx2"/>
                </a:solidFill>
                <a:latin typeface="Saar" panose="00000500000000000000" pitchFamily="2" charset="0"/>
              </a:rPr>
              <a:t> integrierte Klassen, die in Mathematik und Naturwissenschaften nach Muttersprachen getrennt unterrichtet werden.</a:t>
            </a:r>
          </a:p>
          <a:p>
            <a:pPr defTabSz="914400" eaLnBrk="1" hangingPunct="1"/>
            <a:r>
              <a:rPr lang="de-DE" altLang="de-DE" sz="1500" b="1" dirty="0">
                <a:solidFill>
                  <a:schemeClr val="tx2"/>
                </a:solidFill>
                <a:latin typeface="Saar" panose="00000500000000000000" pitchFamily="2" charset="0"/>
              </a:rPr>
              <a:t>In der Oberstufe</a:t>
            </a:r>
            <a:r>
              <a:rPr lang="de-DE" altLang="de-DE" sz="1500" dirty="0">
                <a:solidFill>
                  <a:schemeClr val="tx2"/>
                </a:solidFill>
                <a:latin typeface="Saar" panose="00000500000000000000" pitchFamily="2" charset="0"/>
              </a:rPr>
              <a:t> komplett integrierte Klassen, wobei die Sprachen gleichmäßig verteilt sind.</a:t>
            </a:r>
          </a:p>
        </p:txBody>
      </p:sp>
    </p:spTree>
    <p:extLst>
      <p:ext uri="{BB962C8B-B14F-4D97-AF65-F5344CB8AC3E}">
        <p14:creationId xmlns:p14="http://schemas.microsoft.com/office/powerpoint/2010/main" val="3239783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409575" y="917575"/>
            <a:ext cx="8277225" cy="5031775"/>
          </a:xfrm>
          <a:prstGeom prst="rect">
            <a:avLst/>
          </a:prstGeom>
          <a:no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49" y="323109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Schengen-Lyzeum (bei Bedarf)</a:t>
            </a:r>
          </a:p>
        </p:txBody>
      </p:sp>
      <p:sp>
        <p:nvSpPr>
          <p:cNvPr id="22534" name="AutoShape 3">
            <a:hlinkClick r:id="rId4" action="ppaction://hlinksldjump" highlightClick="1"/>
          </p:cNvPr>
          <p:cNvSpPr>
            <a:spLocks noChangeArrowheads="1"/>
          </p:cNvSpPr>
          <p:nvPr/>
        </p:nvSpPr>
        <p:spPr bwMode="auto">
          <a:xfrm>
            <a:off x="2051050" y="422116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weiter mit Anmeldung und Termine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4" action="ppaction://hlinksldjump" highlightClick="1"/>
          </p:cNvPr>
          <p:cNvSpPr>
            <a:spLocks noChangeArrowheads="1"/>
          </p:cNvSpPr>
          <p:nvPr/>
        </p:nvSpPr>
        <p:spPr bwMode="auto">
          <a:xfrm>
            <a:off x="2051050" y="374491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Europäische Schule Saarland (bei Bedarf)</a:t>
            </a:r>
          </a:p>
        </p:txBody>
      </p:sp>
    </p:spTree>
    <p:extLst>
      <p:ext uri="{BB962C8B-B14F-4D97-AF65-F5344CB8AC3E}">
        <p14:creationId xmlns:p14="http://schemas.microsoft.com/office/powerpoint/2010/main" val="1315728195"/>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412303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solidFill>
                  <a:schemeClr val="tx2"/>
                </a:solidFill>
                <a:latin typeface="Saar" panose="00000500000000000000" pitchFamily="2" charset="0"/>
              </a:rPr>
              <a:t>Deutsch-Luxemburgisches</a:t>
            </a:r>
            <a:br>
              <a:rPr lang="de-DE" altLang="de-DE" sz="1400" b="1" dirty="0">
                <a:solidFill>
                  <a:schemeClr val="tx2"/>
                </a:solidFill>
                <a:latin typeface="Saar" panose="00000500000000000000" pitchFamily="2" charset="0"/>
              </a:rPr>
            </a:br>
            <a:r>
              <a:rPr lang="de-DE" altLang="de-DE" sz="2800" b="1" dirty="0">
                <a:solidFill>
                  <a:schemeClr val="tx2"/>
                </a:solidFill>
                <a:latin typeface="Saar" panose="00000500000000000000" pitchFamily="2" charset="0"/>
              </a:rPr>
              <a:t>Schengen-Lyzeum Perl</a:t>
            </a:r>
          </a:p>
        </p:txBody>
      </p:sp>
      <p:grpSp>
        <p:nvGrpSpPr>
          <p:cNvPr id="26633" name="Group 14"/>
          <p:cNvGrpSpPr>
            <a:grpSpLocks/>
          </p:cNvGrpSpPr>
          <p:nvPr/>
        </p:nvGrpSpPr>
        <p:grpSpPr bwMode="auto">
          <a:xfrm>
            <a:off x="409575" y="918345"/>
            <a:ext cx="8122975" cy="5103015"/>
            <a:chOff x="258" y="578"/>
            <a:chExt cx="5215" cy="3401"/>
          </a:xfrm>
        </p:grpSpPr>
        <p:sp>
          <p:nvSpPr>
            <p:cNvPr id="26636" name="AutoShape 8"/>
            <p:cNvSpPr>
              <a:spLocks noChangeArrowheads="1"/>
            </p:cNvSpPr>
            <p:nvPr/>
          </p:nvSpPr>
          <p:spPr bwMode="auto">
            <a:xfrm rot="5400000">
              <a:off x="1165" y="-328"/>
              <a:ext cx="3401" cy="5214"/>
            </a:xfrm>
            <a:prstGeom prst="rtTriangle">
              <a:avLst/>
            </a:prstGeom>
            <a:solidFill>
              <a:schemeClr val="accent5">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6637" name="AutoShape 9"/>
            <p:cNvSpPr>
              <a:spLocks noChangeArrowheads="1"/>
            </p:cNvSpPr>
            <p:nvPr/>
          </p:nvSpPr>
          <p:spPr bwMode="auto">
            <a:xfrm rot="-5400000">
              <a:off x="1164" y="-328"/>
              <a:ext cx="3401" cy="5214"/>
            </a:xfrm>
            <a:prstGeom prst="rtTriangle">
              <a:avLst/>
            </a:prstGeom>
            <a:solidFill>
              <a:schemeClr val="accent3">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6158" y="1363475"/>
            <a:ext cx="3006691" cy="4251904"/>
          </a:xfrm>
          <a:prstGeom prst="rect">
            <a:avLst/>
          </a:prstGeom>
        </p:spPr>
      </p:pic>
    </p:spTree>
    <p:extLst>
      <p:ext uri="{BB962C8B-B14F-4D97-AF65-F5344CB8AC3E}">
        <p14:creationId xmlns:p14="http://schemas.microsoft.com/office/powerpoint/2010/main" val="4056348849"/>
      </p:ext>
    </p:extLst>
  </p:cSld>
  <p:clrMapOvr>
    <a:masterClrMapping/>
  </p:clrMapOvr>
  <p:transition spd="med">
    <p:pull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7" name="Group 20"/>
          <p:cNvGrpSpPr>
            <a:grpSpLocks/>
          </p:cNvGrpSpPr>
          <p:nvPr/>
        </p:nvGrpSpPr>
        <p:grpSpPr bwMode="auto">
          <a:xfrm>
            <a:off x="409575" y="947738"/>
            <a:ext cx="8277226" cy="5145632"/>
            <a:chOff x="258" y="578"/>
            <a:chExt cx="5215" cy="3401"/>
          </a:xfrm>
        </p:grpSpPr>
        <p:sp>
          <p:nvSpPr>
            <p:cNvPr id="27667" name="AutoShape 8"/>
            <p:cNvSpPr>
              <a:spLocks noChangeArrowheads="1"/>
            </p:cNvSpPr>
            <p:nvPr/>
          </p:nvSpPr>
          <p:spPr bwMode="auto">
            <a:xfrm rot="5400000">
              <a:off x="1165" y="-328"/>
              <a:ext cx="3401" cy="5214"/>
            </a:xfrm>
            <a:prstGeom prst="rtTriangle">
              <a:avLst/>
            </a:prstGeom>
            <a:solidFill>
              <a:schemeClr val="accent5">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7668" name="AutoShape 9"/>
            <p:cNvSpPr>
              <a:spLocks noChangeArrowheads="1"/>
            </p:cNvSpPr>
            <p:nvPr/>
          </p:nvSpPr>
          <p:spPr bwMode="auto">
            <a:xfrm rot="-5400000">
              <a:off x="1164" y="-328"/>
              <a:ext cx="3401" cy="5214"/>
            </a:xfrm>
            <a:prstGeom prst="rtTriangle">
              <a:avLst/>
            </a:prstGeom>
            <a:solidFill>
              <a:schemeClr val="accent3">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6" name="Rectangle 5"/>
          <p:cNvSpPr>
            <a:spLocks noChangeArrowheads="1"/>
          </p:cNvSpPr>
          <p:nvPr/>
        </p:nvSpPr>
        <p:spPr bwMode="auto">
          <a:xfrm>
            <a:off x="5243173" y="5409776"/>
            <a:ext cx="255713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400" dirty="0">
                <a:latin typeface="Saar" panose="00000500000000000000" pitchFamily="2" charset="0"/>
              </a:rPr>
              <a:t>Weitere Informationen:</a:t>
            </a:r>
            <a:br>
              <a:rPr lang="de-DE" altLang="de-DE" sz="1400" dirty="0">
                <a:latin typeface="Saar" panose="00000500000000000000" pitchFamily="2" charset="0"/>
              </a:rPr>
            </a:br>
            <a:r>
              <a:rPr lang="de-DE" altLang="de-DE" sz="1400" dirty="0">
                <a:latin typeface="Saar" panose="00000500000000000000" pitchFamily="2" charset="0"/>
              </a:rPr>
              <a:t>www.schengenlyzeum.eu </a:t>
            </a:r>
            <a:r>
              <a:rPr lang="de-DE" altLang="de-DE" sz="2000" dirty="0">
                <a:latin typeface="Saar" panose="00000500000000000000" pitchFamily="2" charset="0"/>
              </a:rPr>
              <a:t>								</a:t>
            </a:r>
          </a:p>
        </p:txBody>
      </p:sp>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Titel 6"/>
          <p:cNvSpPr>
            <a:spLocks noGrp="1"/>
          </p:cNvSpPr>
          <p:nvPr>
            <p:ph type="title"/>
          </p:nvPr>
        </p:nvSpPr>
        <p:spPr/>
        <p:txBody>
          <a:bodyPr/>
          <a:lstStyle/>
          <a:p>
            <a:pPr lvl="0">
              <a:lnSpc>
                <a:spcPct val="100000"/>
              </a:lnSpc>
              <a:spcBef>
                <a:spcPct val="20000"/>
              </a:spcBef>
            </a:pPr>
            <a:r>
              <a:rPr lang="de-DE" altLang="de-DE" sz="1400" b="1" dirty="0">
                <a:solidFill>
                  <a:srgbClr val="002D5B"/>
                </a:solidFill>
                <a:latin typeface="Saar" panose="00000500000000000000" pitchFamily="2" charset="0"/>
                <a:ea typeface="+mn-ea"/>
                <a:cs typeface="+mn-cs"/>
              </a:rPr>
              <a:t>Deutsch-Luxemburgisches</a:t>
            </a:r>
            <a:br>
              <a:rPr lang="de-DE" altLang="de-DE" sz="1400" b="1" dirty="0">
                <a:solidFill>
                  <a:srgbClr val="002D5B"/>
                </a:solidFill>
                <a:latin typeface="Saar" panose="00000500000000000000" pitchFamily="2" charset="0"/>
                <a:ea typeface="+mn-ea"/>
                <a:cs typeface="+mn-cs"/>
              </a:rPr>
            </a:br>
            <a:r>
              <a:rPr lang="de-DE" altLang="de-DE" sz="2800" b="1" dirty="0">
                <a:solidFill>
                  <a:srgbClr val="002D5B"/>
                </a:solidFill>
                <a:latin typeface="Saar" panose="00000500000000000000" pitchFamily="2" charset="0"/>
                <a:ea typeface="+mn-ea"/>
                <a:cs typeface="+mn-cs"/>
              </a:rPr>
              <a:t>Schengen-Lyzeum Perl</a:t>
            </a:r>
            <a:br>
              <a:rPr lang="de-DE" altLang="de-DE" sz="2800" b="1" dirty="0">
                <a:solidFill>
                  <a:srgbClr val="002D5B"/>
                </a:solidFill>
                <a:latin typeface="Saar" panose="00000500000000000000" pitchFamily="2" charset="0"/>
                <a:ea typeface="+mn-ea"/>
                <a:cs typeface="+mn-cs"/>
              </a:rPr>
            </a:br>
            <a:endParaRPr lang="de-DE" dirty="0"/>
          </a:p>
        </p:txBody>
      </p:sp>
      <p:sp>
        <p:nvSpPr>
          <p:cNvPr id="8" name="Inhaltsplatzhalter 7"/>
          <p:cNvSpPr>
            <a:spLocks noGrp="1"/>
          </p:cNvSpPr>
          <p:nvPr>
            <p:ph idx="1"/>
          </p:nvPr>
        </p:nvSpPr>
        <p:spPr/>
        <p:txBody>
          <a:bodyPr/>
          <a:lstStyle/>
          <a:p>
            <a:pPr marL="0" indent="0">
              <a:buNone/>
            </a:pPr>
            <a:r>
              <a:rPr lang="de-DE" altLang="de-DE" sz="2000" dirty="0">
                <a:latin typeface="Saar" panose="00000500000000000000" pitchFamily="2" charset="0"/>
              </a:rPr>
              <a:t>Das Schengen-Lyzeum in Perl</a:t>
            </a:r>
          </a:p>
          <a:p>
            <a:r>
              <a:rPr lang="de-DE" altLang="de-DE" sz="1600" dirty="0">
                <a:latin typeface="Saar" panose="00000500000000000000" pitchFamily="2" charset="0"/>
              </a:rPr>
              <a:t>ist eine öffentliche Schule in Ganztagsform.</a:t>
            </a:r>
          </a:p>
          <a:p>
            <a:r>
              <a:rPr lang="de-DE" altLang="de-DE" sz="1600" dirty="0">
                <a:latin typeface="Saar" panose="00000500000000000000" pitchFamily="2" charset="0"/>
              </a:rPr>
              <a:t>ist eine internationale Begegnungsschule für Schülerinnen und Schüler, die mindestens die in Luxemburg oder dem Saarland geltenden Voraussetzungen für den Besuch der Klassenstufe 5 einer Regelschule erfüllen.</a:t>
            </a:r>
          </a:p>
          <a:p>
            <a:r>
              <a:rPr lang="de-DE" altLang="de-DE" sz="1600" u="sng" dirty="0">
                <a:latin typeface="Saar" panose="00000500000000000000" pitchFamily="2" charset="0"/>
              </a:rPr>
              <a:t>umfasst derzeit noch die Klassenstufen 5 bis 12, eine Erweiterung wie bei G9 ist geplant.</a:t>
            </a:r>
          </a:p>
          <a:p>
            <a:r>
              <a:rPr lang="de-DE" altLang="de-DE" sz="1600" dirty="0">
                <a:latin typeface="Saar" panose="00000500000000000000" pitchFamily="2" charset="0"/>
              </a:rPr>
              <a:t>bietet mehrere Bildungsgänge an, die sich aus einem gemeinsamen Stamm heraus entwickeln.</a:t>
            </a:r>
            <a:br>
              <a:rPr lang="de-DE" altLang="de-DE" sz="1600" dirty="0">
                <a:latin typeface="Saar" panose="00000500000000000000" pitchFamily="2" charset="0"/>
              </a:rPr>
            </a:br>
            <a:r>
              <a:rPr lang="de-DE" altLang="de-DE" sz="1600" dirty="0">
                <a:latin typeface="Saar" panose="00000500000000000000" pitchFamily="2" charset="0"/>
              </a:rPr>
              <a:t>In der Mehrzahl der Fächer wird der Unterricht in deutscher, in verschiedenen Fächern in französischer Sprache erteilt.</a:t>
            </a:r>
          </a:p>
          <a:p>
            <a:r>
              <a:rPr lang="de-DE" altLang="de-DE" sz="1600" dirty="0">
                <a:latin typeface="Saar" panose="00000500000000000000" pitchFamily="2" charset="0"/>
              </a:rPr>
              <a:t>nimmt vorrangig Kinder aus Luxemburg und aus der Gemeinde Perl auf. Kinder aus Frankreich werden wie Kinder aus anderen Gemeinden im Rahmen der verfügbaren Plätze aufgenommen.</a:t>
            </a:r>
          </a:p>
          <a:p>
            <a:endParaRPr lang="de-DE" altLang="de-DE" sz="2000" dirty="0">
              <a:latin typeface="Saar" panose="00000500000000000000" pitchFamily="2" charset="0"/>
            </a:endParaRPr>
          </a:p>
          <a:p>
            <a:endParaRPr lang="de-DE" altLang="de-DE" sz="2000" dirty="0"/>
          </a:p>
          <a:p>
            <a:endParaRPr lang="de-DE" dirty="0"/>
          </a:p>
        </p:txBody>
      </p:sp>
    </p:spTree>
    <p:extLst>
      <p:ext uri="{BB962C8B-B14F-4D97-AF65-F5344CB8AC3E}">
        <p14:creationId xmlns:p14="http://schemas.microsoft.com/office/powerpoint/2010/main" val="8996440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6" name="Group 31"/>
          <p:cNvGrpSpPr>
            <a:grpSpLocks/>
          </p:cNvGrpSpPr>
          <p:nvPr/>
        </p:nvGrpSpPr>
        <p:grpSpPr bwMode="auto">
          <a:xfrm>
            <a:off x="409575" y="917575"/>
            <a:ext cx="8122975" cy="5175796"/>
            <a:chOff x="258" y="578"/>
            <a:chExt cx="5215" cy="3401"/>
          </a:xfrm>
          <a:solidFill>
            <a:schemeClr val="accent5">
              <a:lumMod val="20000"/>
              <a:lumOff val="80000"/>
            </a:schemeClr>
          </a:solidFill>
        </p:grpSpPr>
        <p:sp>
          <p:nvSpPr>
            <p:cNvPr id="28702" name="AutoShape 3"/>
            <p:cNvSpPr>
              <a:spLocks noChangeArrowheads="1"/>
            </p:cNvSpPr>
            <p:nvPr/>
          </p:nvSpPr>
          <p:spPr bwMode="auto">
            <a:xfrm rot="5400000">
              <a:off x="1165" y="-328"/>
              <a:ext cx="3401" cy="5214"/>
            </a:xfrm>
            <a:prstGeom prst="rtTriangle">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8703" name="AutoShape 4"/>
            <p:cNvSpPr>
              <a:spLocks noChangeArrowheads="1"/>
            </p:cNvSpPr>
            <p:nvPr/>
          </p:nvSpPr>
          <p:spPr bwMode="auto">
            <a:xfrm rot="16200000">
              <a:off x="1164" y="-328"/>
              <a:ext cx="3401" cy="5214"/>
            </a:xfrm>
            <a:prstGeom prst="rtTriangle">
              <a:avLst/>
            </a:prstGeom>
            <a:solidFill>
              <a:schemeClr val="accent3">
                <a:lumMod val="20000"/>
                <a:lumOff val="8000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55306" name="AutoShape 10"/>
          <p:cNvSpPr>
            <a:spLocks noChangeArrowheads="1"/>
          </p:cNvSpPr>
          <p:nvPr/>
        </p:nvSpPr>
        <p:spPr bwMode="auto">
          <a:xfrm>
            <a:off x="571817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55313" name="AutoShape 17"/>
          <p:cNvSpPr>
            <a:spLocks noChangeArrowheads="1"/>
          </p:cNvSpPr>
          <p:nvPr/>
        </p:nvSpPr>
        <p:spPr bwMode="auto">
          <a:xfrm>
            <a:off x="971550" y="4084638"/>
            <a:ext cx="7197725" cy="809625"/>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Hauptschulabschluss</a:t>
            </a:r>
          </a:p>
        </p:txBody>
      </p:sp>
      <p:sp>
        <p:nvSpPr>
          <p:cNvPr id="55314" name="AutoShape 18"/>
          <p:cNvSpPr>
            <a:spLocks noChangeArrowheads="1"/>
          </p:cNvSpPr>
          <p:nvPr/>
        </p:nvSpPr>
        <p:spPr bwMode="auto">
          <a:xfrm>
            <a:off x="1006475" y="1025525"/>
            <a:ext cx="1690688"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Abitur</a:t>
            </a:r>
            <a:br>
              <a:rPr lang="de-DE" altLang="de-DE" sz="1800" dirty="0">
                <a:latin typeface="Saar" panose="00000500000000000000" pitchFamily="2" charset="0"/>
              </a:rPr>
            </a:br>
            <a:r>
              <a:rPr lang="de-DE" altLang="de-DE" sz="1400" dirty="0">
                <a:latin typeface="Saar" panose="00000500000000000000" pitchFamily="2" charset="0"/>
              </a:rPr>
              <a:t>in 8 Jahren</a:t>
            </a:r>
            <a:endParaRPr lang="de-DE" altLang="de-DE" sz="1400" b="1" dirty="0">
              <a:latin typeface="Saar" panose="00000500000000000000" pitchFamily="2" charset="0"/>
            </a:endParaRPr>
          </a:p>
        </p:txBody>
      </p:sp>
      <p:sp>
        <p:nvSpPr>
          <p:cNvPr id="55315" name="AutoShape 19"/>
          <p:cNvSpPr>
            <a:spLocks noChangeArrowheads="1"/>
          </p:cNvSpPr>
          <p:nvPr/>
        </p:nvSpPr>
        <p:spPr bwMode="auto">
          <a:xfrm>
            <a:off x="971550" y="2716213"/>
            <a:ext cx="7197725" cy="90011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Mittlerer Bildungsabschluss</a:t>
            </a:r>
          </a:p>
        </p:txBody>
      </p:sp>
      <p:sp>
        <p:nvSpPr>
          <p:cNvPr id="55323" name="Rectangle 27"/>
          <p:cNvSpPr>
            <a:spLocks noChangeArrowheads="1"/>
          </p:cNvSpPr>
          <p:nvPr/>
        </p:nvSpPr>
        <p:spPr bwMode="auto">
          <a:xfrm>
            <a:off x="971550" y="5360989"/>
            <a:ext cx="7197725" cy="732382"/>
          </a:xfrm>
          <a:prstGeom prst="rect">
            <a:avLst/>
          </a:prstGeom>
          <a:solidFill>
            <a:schemeClr val="accent4">
              <a:lumMod val="20000"/>
              <a:lumOff val="80000"/>
            </a:schemeClr>
          </a:solidFill>
          <a:ln w="19050">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latin typeface="Saar" panose="00000500000000000000" pitchFamily="2" charset="0"/>
              </a:rPr>
              <a:t>Grundschule</a:t>
            </a:r>
          </a:p>
        </p:txBody>
      </p:sp>
      <p:sp>
        <p:nvSpPr>
          <p:cNvPr id="55327" name="AutoShape 31"/>
          <p:cNvSpPr>
            <a:spLocks noChangeArrowheads="1"/>
          </p:cNvSpPr>
          <p:nvPr/>
        </p:nvSpPr>
        <p:spPr bwMode="auto">
          <a:xfrm>
            <a:off x="4391025" y="362743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53260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4786313" y="373538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1 Jahr</a:t>
            </a:r>
          </a:p>
        </p:txBody>
      </p:sp>
      <p:sp>
        <p:nvSpPr>
          <p:cNvPr id="2" name="AutoShape 18"/>
          <p:cNvSpPr>
            <a:spLocks noChangeArrowheads="1"/>
          </p:cNvSpPr>
          <p:nvPr/>
        </p:nvSpPr>
        <p:spPr bwMode="auto">
          <a:xfrm>
            <a:off x="2733675" y="1025525"/>
            <a:ext cx="1727200"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t>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3" name="AutoShape 18"/>
          <p:cNvSpPr>
            <a:spLocks noChangeArrowheads="1"/>
          </p:cNvSpPr>
          <p:nvPr/>
        </p:nvSpPr>
        <p:spPr bwMode="auto">
          <a:xfrm>
            <a:off x="4641850"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latin typeface="Saar" panose="00000500000000000000" pitchFamily="2" charset="0"/>
              </a:rPr>
              <a:t> </a:t>
            </a:r>
            <a:r>
              <a:rPr lang="de-DE" altLang="de-DE" sz="1500" dirty="0" err="1">
                <a:latin typeface="Saar" panose="00000500000000000000" pitchFamily="2" charset="0"/>
              </a:rPr>
              <a:t>techniques</a:t>
            </a:r>
            <a:r>
              <a:rPr lang="de-DE" altLang="de-DE" dirty="0"/>
              <a:t>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4" name="AutoShape 18"/>
          <p:cNvSpPr>
            <a:spLocks noChangeArrowheads="1"/>
          </p:cNvSpPr>
          <p:nvPr/>
        </p:nvSpPr>
        <p:spPr bwMode="auto">
          <a:xfrm>
            <a:off x="6440488"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Fachabitur</a:t>
            </a:r>
            <a:r>
              <a:rPr lang="de-DE" altLang="de-DE" dirty="0"/>
              <a:t>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55325" name="AutoShape 29"/>
          <p:cNvSpPr>
            <a:spLocks noChangeArrowheads="1"/>
          </p:cNvSpPr>
          <p:nvPr/>
        </p:nvSpPr>
        <p:spPr bwMode="auto">
          <a:xfrm>
            <a:off x="4391025" y="49037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1" name="AutoShape 35"/>
          <p:cNvSpPr>
            <a:spLocks noChangeArrowheads="1"/>
          </p:cNvSpPr>
          <p:nvPr/>
        </p:nvSpPr>
        <p:spPr bwMode="auto">
          <a:xfrm>
            <a:off x="4786313" y="50117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5 Jahre</a:t>
            </a:r>
          </a:p>
        </p:txBody>
      </p:sp>
      <p:sp>
        <p:nvSpPr>
          <p:cNvPr id="5" name="AutoShape 10"/>
          <p:cNvSpPr>
            <a:spLocks noChangeArrowheads="1"/>
          </p:cNvSpPr>
          <p:nvPr/>
        </p:nvSpPr>
        <p:spPr bwMode="auto">
          <a:xfrm>
            <a:off x="7513638"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6" name="AutoShape 32"/>
          <p:cNvSpPr>
            <a:spLocks noChangeArrowheads="1"/>
          </p:cNvSpPr>
          <p:nvPr/>
        </p:nvSpPr>
        <p:spPr bwMode="auto">
          <a:xfrm>
            <a:off x="7121525" y="22621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 name="AutoShape 10"/>
          <p:cNvSpPr>
            <a:spLocks noChangeArrowheads="1"/>
          </p:cNvSpPr>
          <p:nvPr/>
        </p:nvSpPr>
        <p:spPr bwMode="auto">
          <a:xfrm>
            <a:off x="240982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8" name="AutoShape 32"/>
          <p:cNvSpPr>
            <a:spLocks noChangeArrowheads="1"/>
          </p:cNvSpPr>
          <p:nvPr/>
        </p:nvSpPr>
        <p:spPr bwMode="auto">
          <a:xfrm>
            <a:off x="2014538"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 name="AutoShape 32"/>
          <p:cNvSpPr>
            <a:spLocks noChangeArrowheads="1"/>
          </p:cNvSpPr>
          <p:nvPr/>
        </p:nvSpPr>
        <p:spPr bwMode="auto">
          <a:xfrm>
            <a:off x="30908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06203" name="AutoShape 27"/>
          <p:cNvSpPr>
            <a:spLocks noChangeArrowheads="1"/>
          </p:cNvSpPr>
          <p:nvPr/>
        </p:nvSpPr>
        <p:spPr bwMode="auto">
          <a:xfrm>
            <a:off x="971550" y="989013"/>
            <a:ext cx="3527425" cy="1258887"/>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3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0" name="Titel 9"/>
          <p:cNvSpPr>
            <a:spLocks noGrp="1"/>
          </p:cNvSpPr>
          <p:nvPr>
            <p:ph type="title"/>
          </p:nvPr>
        </p:nvSpPr>
        <p:spPr>
          <a:xfrm>
            <a:off x="539750" y="242729"/>
            <a:ext cx="8064500" cy="814388"/>
          </a:xfrm>
        </p:spPr>
        <p:txBody>
          <a:bodyPr/>
          <a:lstStyle/>
          <a:p>
            <a:pPr lvl="0">
              <a:lnSpc>
                <a:spcPct val="100000"/>
              </a:lnSpc>
              <a:spcBef>
                <a:spcPct val="20000"/>
              </a:spcBef>
            </a:pPr>
            <a:r>
              <a:rPr lang="de-DE" dirty="0"/>
              <a:t>Abschlüsse</a:t>
            </a:r>
            <a:br>
              <a:rPr lang="de-DE" dirty="0"/>
            </a:br>
            <a:r>
              <a:rPr lang="de-DE" altLang="de-DE" sz="1400" b="1" dirty="0">
                <a:latin typeface="Saar" panose="00000500000000000000" pitchFamily="2" charset="0"/>
                <a:ea typeface="+mn-ea"/>
                <a:cs typeface="+mn-cs"/>
              </a:rPr>
              <a:t>Deutsch-Luxemburgisches Schengen-Lyzeum Perl</a:t>
            </a:r>
            <a:br>
              <a:rPr lang="de-DE" altLang="de-DE" sz="1400" b="1" dirty="0">
                <a:latin typeface="Saar" panose="00000500000000000000" pitchFamily="2" charset="0"/>
                <a:ea typeface="+mn-ea"/>
                <a:cs typeface="+mn-cs"/>
              </a:rPr>
            </a:br>
            <a:br>
              <a:rPr lang="de-DE" dirty="0"/>
            </a:br>
            <a:endParaRPr lang="de-DE" dirty="0"/>
          </a:p>
        </p:txBody>
      </p:sp>
    </p:spTree>
    <p:extLst>
      <p:ext uri="{BB962C8B-B14F-4D97-AF65-F5344CB8AC3E}">
        <p14:creationId xmlns:p14="http://schemas.microsoft.com/office/powerpoint/2010/main" val="429118229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23"/>
                                        </p:tgtEl>
                                        <p:attrNameLst>
                                          <p:attrName>style.visibility</p:attrName>
                                        </p:attrNameLst>
                                      </p:cBhvr>
                                      <p:to>
                                        <p:strVal val="visible"/>
                                      </p:to>
                                    </p:set>
                                    <p:animEffect transition="in" filter="wipe(down)">
                                      <p:cBhvr>
                                        <p:cTn id="7" dur="500"/>
                                        <p:tgtEl>
                                          <p:spTgt spid="55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5325"/>
                                        </p:tgtEl>
                                        <p:attrNameLst>
                                          <p:attrName>style.visibility</p:attrName>
                                        </p:attrNameLst>
                                      </p:cBhvr>
                                      <p:to>
                                        <p:strVal val="visible"/>
                                      </p:to>
                                    </p:set>
                                    <p:animEffect transition="in" filter="wipe(down)">
                                      <p:cBhvr>
                                        <p:cTn id="12" dur="500"/>
                                        <p:tgtEl>
                                          <p:spTgt spid="553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5331"/>
                                        </p:tgtEl>
                                        <p:attrNameLst>
                                          <p:attrName>style.visibility</p:attrName>
                                        </p:attrNameLst>
                                      </p:cBhvr>
                                      <p:to>
                                        <p:strVal val="visible"/>
                                      </p:to>
                                    </p:set>
                                    <p:animEffect transition="in" filter="wipe(down)">
                                      <p:cBhvr>
                                        <p:cTn id="15" dur="500"/>
                                        <p:tgtEl>
                                          <p:spTgt spid="55331"/>
                                        </p:tgtEl>
                                      </p:cBhvr>
                                    </p:animEffect>
                                  </p:childTnLst>
                                </p:cTn>
                              </p:par>
                            </p:childTnLst>
                          </p:cTn>
                        </p:par>
                        <p:par>
                          <p:cTn id="16" fill="hold" nodeType="afterGroup">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5313"/>
                                        </p:tgtEl>
                                        <p:attrNameLst>
                                          <p:attrName>style.visibility</p:attrName>
                                        </p:attrNameLst>
                                      </p:cBhvr>
                                      <p:to>
                                        <p:strVal val="visible"/>
                                      </p:to>
                                    </p:set>
                                    <p:animEffect transition="in" filter="wipe(down)">
                                      <p:cBhvr>
                                        <p:cTn id="19" dur="500"/>
                                        <p:tgtEl>
                                          <p:spTgt spid="553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5327"/>
                                        </p:tgtEl>
                                        <p:attrNameLst>
                                          <p:attrName>style.visibility</p:attrName>
                                        </p:attrNameLst>
                                      </p:cBhvr>
                                      <p:to>
                                        <p:strVal val="visible"/>
                                      </p:to>
                                    </p:set>
                                    <p:animEffect transition="in" filter="wipe(down)">
                                      <p:cBhvr>
                                        <p:cTn id="24" dur="500"/>
                                        <p:tgtEl>
                                          <p:spTgt spid="5532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5330"/>
                                        </p:tgtEl>
                                        <p:attrNameLst>
                                          <p:attrName>style.visibility</p:attrName>
                                        </p:attrNameLst>
                                      </p:cBhvr>
                                      <p:to>
                                        <p:strVal val="visible"/>
                                      </p:to>
                                    </p:set>
                                    <p:animEffect transition="in" filter="wipe(down)">
                                      <p:cBhvr>
                                        <p:cTn id="27" dur="500"/>
                                        <p:tgtEl>
                                          <p:spTgt spid="55330"/>
                                        </p:tgtEl>
                                      </p:cBhvr>
                                    </p:animEffec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55315"/>
                                        </p:tgtEl>
                                        <p:attrNameLst>
                                          <p:attrName>style.visibility</p:attrName>
                                        </p:attrNameLst>
                                      </p:cBhvr>
                                      <p:to>
                                        <p:strVal val="visible"/>
                                      </p:to>
                                    </p:set>
                                    <p:animEffect transition="in" filter="wipe(down)">
                                      <p:cBhvr>
                                        <p:cTn id="31" dur="500"/>
                                        <p:tgtEl>
                                          <p:spTgt spid="553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nodeType="afterGroup">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06203"/>
                                        </p:tgtEl>
                                        <p:attrNameLst>
                                          <p:attrName>style.visibility</p:attrName>
                                        </p:attrNameLst>
                                      </p:cBhvr>
                                      <p:to>
                                        <p:strVal val="visible"/>
                                      </p:to>
                                    </p:set>
                                    <p:animEffect transition="in" filter="wipe(down)">
                                      <p:cBhvr>
                                        <p:cTn id="46" dur="500"/>
                                        <p:tgtEl>
                                          <p:spTgt spid="30620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314"/>
                                        </p:tgtEl>
                                        <p:attrNameLst>
                                          <p:attrName>style.visibility</p:attrName>
                                        </p:attrNameLst>
                                      </p:cBhvr>
                                      <p:to>
                                        <p:strVal val="visible"/>
                                      </p:to>
                                    </p:set>
                                    <p:animEffect transition="in" filter="wipe(down)">
                                      <p:cBhvr>
                                        <p:cTn id="51" dur="500"/>
                                        <p:tgtEl>
                                          <p:spTgt spid="553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5328"/>
                                        </p:tgtEl>
                                        <p:attrNameLst>
                                          <p:attrName>style.visibility</p:attrName>
                                        </p:attrNameLst>
                                      </p:cBhvr>
                                      <p:to>
                                        <p:strVal val="visible"/>
                                      </p:to>
                                    </p:set>
                                    <p:animEffect transition="in" filter="wipe(down)">
                                      <p:cBhvr>
                                        <p:cTn id="59" dur="500"/>
                                        <p:tgtEl>
                                          <p:spTgt spid="553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5306"/>
                                        </p:tgtEl>
                                        <p:attrNameLst>
                                          <p:attrName>style.visibility</p:attrName>
                                        </p:attrNameLst>
                                      </p:cBhvr>
                                      <p:to>
                                        <p:strVal val="visible"/>
                                      </p:to>
                                    </p:set>
                                    <p:animEffect transition="in" filter="wipe(down)">
                                      <p:cBhvr>
                                        <p:cTn id="62" dur="500"/>
                                        <p:tgtEl>
                                          <p:spTgt spid="55306"/>
                                        </p:tgtEl>
                                      </p:cBhvr>
                                    </p:animEffect>
                                  </p:childTnLst>
                                </p:cTn>
                              </p:par>
                            </p:childTnLst>
                          </p:cTn>
                        </p:par>
                        <p:par>
                          <p:cTn id="63" fill="hold" nodeType="afterGroup">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00"/>
                                        <p:tgtEl>
                                          <p:spTgt spid="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00"/>
                                        <p:tgtEl>
                                          <p:spTgt spid="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00"/>
                                        <p:tgtEl>
                                          <p:spTgt spid="5"/>
                                        </p:tgtEl>
                                      </p:cBhvr>
                                    </p:animEffect>
                                  </p:childTnLst>
                                </p:cTn>
                              </p:par>
                            </p:childTnLst>
                          </p:cTn>
                        </p:par>
                        <p:par>
                          <p:cTn id="75" fill="hold" nodeType="afterGroup">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13" grpId="0" animBg="1"/>
      <p:bldP spid="55314" grpId="0" animBg="1"/>
      <p:bldP spid="55315" grpId="0" animBg="1"/>
      <p:bldP spid="55323" grpId="0" animBg="1"/>
      <p:bldP spid="55327" grpId="0" animBg="1"/>
      <p:bldP spid="55328" grpId="0" animBg="1"/>
      <p:bldP spid="55330" grpId="0"/>
      <p:bldP spid="2" grpId="0" animBg="1"/>
      <p:bldP spid="3" grpId="0" animBg="1"/>
      <p:bldP spid="4" grpId="0" animBg="1"/>
      <p:bldP spid="55325" grpId="0" animBg="1"/>
      <p:bldP spid="55331" grpId="0"/>
      <p:bldP spid="5" grpId="0"/>
      <p:bldP spid="6" grpId="0" animBg="1"/>
      <p:bldP spid="7" grpId="0"/>
      <p:bldP spid="8" grpId="0" animBg="1"/>
      <p:bldP spid="9" grpId="0" animBg="1"/>
      <p:bldP spid="30620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AutoShape 3">
            <a:hlinkClick r:id="rId3" action="ppaction://hlinksldjump" highlightClick="1"/>
          </p:cNvPr>
          <p:cNvSpPr>
            <a:spLocks noChangeArrowheads="1"/>
          </p:cNvSpPr>
          <p:nvPr/>
        </p:nvSpPr>
        <p:spPr bwMode="auto">
          <a:xfrm>
            <a:off x="2051050" y="422116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weiter mit Anmeldung und Termine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3" action="ppaction://hlinksldjump" highlightClick="1"/>
          </p:cNvPr>
          <p:cNvSpPr>
            <a:spLocks noChangeArrowheads="1"/>
          </p:cNvSpPr>
          <p:nvPr/>
        </p:nvSpPr>
        <p:spPr bwMode="auto">
          <a:xfrm>
            <a:off x="2051050" y="374491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Europäische Schule Saarland (bei Bedarf)</a:t>
            </a:r>
          </a:p>
        </p:txBody>
      </p:sp>
    </p:spTree>
    <p:extLst>
      <p:ext uri="{BB962C8B-B14F-4D97-AF65-F5344CB8AC3E}">
        <p14:creationId xmlns:p14="http://schemas.microsoft.com/office/powerpoint/2010/main" val="2662760849"/>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8" name="Gruppieren 7">
            <a:extLst>
              <a:ext uri="{FF2B5EF4-FFF2-40B4-BE49-F238E27FC236}">
                <a16:creationId xmlns:a16="http://schemas.microsoft.com/office/drawing/2014/main" id="{B1EF9A0E-E6BF-429D-8F44-883C8AA43A9D}"/>
              </a:ext>
            </a:extLst>
          </p:cNvPr>
          <p:cNvGrpSpPr/>
          <p:nvPr/>
        </p:nvGrpSpPr>
        <p:grpSpPr>
          <a:xfrm>
            <a:off x="1591225" y="1686593"/>
            <a:ext cx="6203116" cy="3580064"/>
            <a:chOff x="4658275" y="2072575"/>
            <a:chExt cx="6203116" cy="3580064"/>
          </a:xfrm>
        </p:grpSpPr>
        <p:sp>
          <p:nvSpPr>
            <p:cNvPr id="9" name="Stern: 5 Zacken 8">
              <a:extLst>
                <a:ext uri="{FF2B5EF4-FFF2-40B4-BE49-F238E27FC236}">
                  <a16:creationId xmlns:a16="http://schemas.microsoft.com/office/drawing/2014/main" id="{BE023260-7129-4633-B23C-E1CFD7D176BE}"/>
                </a:ext>
              </a:extLst>
            </p:cNvPr>
            <p:cNvSpPr>
              <a:spLocks noChangeAspect="1"/>
            </p:cNvSpPr>
            <p:nvPr/>
          </p:nvSpPr>
          <p:spPr>
            <a:xfrm>
              <a:off x="4776053" y="2072575"/>
              <a:ext cx="3580064" cy="3580064"/>
            </a:xfrm>
            <a:prstGeom prst="star5">
              <a:avLst/>
            </a:prstGeom>
            <a:solidFill>
              <a:srgbClr val="0060A8"/>
            </a:solidFill>
            <a:ln cap="sq">
              <a:solidFill>
                <a:srgbClr val="0060A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 name="Gruppieren 9">
              <a:extLst>
                <a:ext uri="{FF2B5EF4-FFF2-40B4-BE49-F238E27FC236}">
                  <a16:creationId xmlns:a16="http://schemas.microsoft.com/office/drawing/2014/main" id="{EDDEC36A-AAF4-4B30-9709-234448112729}"/>
                </a:ext>
              </a:extLst>
            </p:cNvPr>
            <p:cNvGrpSpPr>
              <a:grpSpLocks/>
            </p:cNvGrpSpPr>
            <p:nvPr/>
          </p:nvGrpSpPr>
          <p:grpSpPr>
            <a:xfrm rot="-1380000">
              <a:off x="4658275" y="2711409"/>
              <a:ext cx="2164478" cy="2162556"/>
              <a:chOff x="2478024" y="1252728"/>
              <a:chExt cx="4328952" cy="4325111"/>
            </a:xfrm>
          </p:grpSpPr>
          <p:sp>
            <p:nvSpPr>
              <p:cNvPr id="12" name="Ellipse 11">
                <a:extLst>
                  <a:ext uri="{FF2B5EF4-FFF2-40B4-BE49-F238E27FC236}">
                    <a16:creationId xmlns:a16="http://schemas.microsoft.com/office/drawing/2014/main" id="{034A2760-35C7-4C24-A96B-87E86C41B6EE}"/>
                  </a:ext>
                </a:extLst>
              </p:cNvPr>
              <p:cNvSpPr>
                <a:spLocks noChangeAspect="1"/>
              </p:cNvSpPr>
              <p:nvPr/>
            </p:nvSpPr>
            <p:spPr>
              <a:xfrm>
                <a:off x="2478024" y="1252728"/>
                <a:ext cx="4325111" cy="4325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3262C451-793B-484A-A992-DB07F73CDFE3}"/>
                  </a:ext>
                </a:extLst>
              </p:cNvPr>
              <p:cNvSpPr/>
              <p:nvPr/>
            </p:nvSpPr>
            <p:spPr>
              <a:xfrm>
                <a:off x="3209545" y="2011680"/>
                <a:ext cx="2880358" cy="2880358"/>
              </a:xfrm>
              <a:prstGeom prst="ellipse">
                <a:avLst/>
              </a:prstGeom>
              <a:gradFill flip="none" rotWithShape="1">
                <a:gsLst>
                  <a:gs pos="28000">
                    <a:srgbClr val="3BA77B"/>
                  </a:gs>
                  <a:gs pos="36000">
                    <a:srgbClr val="0060A8"/>
                  </a:gs>
                </a:gsLst>
                <a:lin ang="54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3FC9F066-E972-4A01-B987-4760E200880A}"/>
                  </a:ext>
                </a:extLst>
              </p:cNvPr>
              <p:cNvSpPr/>
              <p:nvPr/>
            </p:nvSpPr>
            <p:spPr>
              <a:xfrm>
                <a:off x="4419546" y="3419942"/>
                <a:ext cx="2387430" cy="722364"/>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948E264F-33AE-4E49-9E86-346D1A05191B}"/>
                  </a:ext>
                </a:extLst>
              </p:cNvPr>
              <p:cNvSpPr/>
              <p:nvPr/>
            </p:nvSpPr>
            <p:spPr>
              <a:xfrm>
                <a:off x="2598345" y="2688880"/>
                <a:ext cx="4028789" cy="73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1" name="Textfeld 10">
              <a:extLst>
                <a:ext uri="{FF2B5EF4-FFF2-40B4-BE49-F238E27FC236}">
                  <a16:creationId xmlns:a16="http://schemas.microsoft.com/office/drawing/2014/main" id="{44CEF896-A39D-4375-9FF0-BE2947D3C2F8}"/>
                </a:ext>
              </a:extLst>
            </p:cNvPr>
            <p:cNvSpPr txBox="1"/>
            <p:nvPr/>
          </p:nvSpPr>
          <p:spPr>
            <a:xfrm>
              <a:off x="8671624" y="2203139"/>
              <a:ext cx="2189767" cy="1426801"/>
            </a:xfrm>
            <a:prstGeom prst="rect">
              <a:avLst/>
            </a:prstGeom>
            <a:noFill/>
          </p:spPr>
          <p:txBody>
            <a:bodyPr wrap="none" rtlCol="0">
              <a:spAutoFit/>
            </a:bodyPr>
            <a:lstStyle/>
            <a:p>
              <a:pPr>
                <a:lnSpc>
                  <a:spcPts val="3400"/>
                </a:lnSpc>
              </a:pPr>
              <a:r>
                <a:rPr lang="de-DE" sz="4000" dirty="0">
                  <a:solidFill>
                    <a:srgbClr val="0060A8"/>
                  </a:solidFill>
                </a:rPr>
                <a:t>european</a:t>
              </a:r>
            </a:p>
            <a:p>
              <a:pPr>
                <a:lnSpc>
                  <a:spcPts val="3400"/>
                </a:lnSpc>
              </a:pPr>
              <a:r>
                <a:rPr lang="de-DE" sz="4000" dirty="0">
                  <a:solidFill>
                    <a:srgbClr val="0060A8"/>
                  </a:solidFill>
                </a:rPr>
                <a:t>school</a:t>
              </a:r>
            </a:p>
            <a:p>
              <a:pPr>
                <a:lnSpc>
                  <a:spcPts val="3400"/>
                </a:lnSpc>
              </a:pPr>
              <a:r>
                <a:rPr lang="de-DE" sz="4000" dirty="0">
                  <a:solidFill>
                    <a:srgbClr val="0060A8"/>
                  </a:solidFill>
                </a:rPr>
                <a:t>saarland</a:t>
              </a:r>
            </a:p>
          </p:txBody>
        </p:sp>
      </p:grpSp>
      <p:pic>
        <p:nvPicPr>
          <p:cNvPr id="3" name="Grafik 2">
            <a:extLst>
              <a:ext uri="{FF2B5EF4-FFF2-40B4-BE49-F238E27FC236}">
                <a16:creationId xmlns:a16="http://schemas.microsoft.com/office/drawing/2014/main" id="{CA01AE3E-0982-47F5-BEB7-EF5F2C4C3AF0}"/>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34833" y="4705140"/>
            <a:ext cx="1308798" cy="1308798"/>
          </a:xfrm>
          <a:prstGeom prst="rect">
            <a:avLst/>
          </a:prstGeom>
        </p:spPr>
      </p:pic>
    </p:spTree>
    <p:extLst>
      <p:ext uri="{BB962C8B-B14F-4D97-AF65-F5344CB8AC3E}">
        <p14:creationId xmlns:p14="http://schemas.microsoft.com/office/powerpoint/2010/main" val="1332927706"/>
      </p:ext>
    </p:extLst>
  </p:cSld>
  <p:clrMapOvr>
    <a:masterClrMapping/>
  </p:clrMapOvr>
  <p:transition spd="med">
    <p:pull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24" name="Text Box 4">
            <a:extLst>
              <a:ext uri="{FF2B5EF4-FFF2-40B4-BE49-F238E27FC236}">
                <a16:creationId xmlns:a16="http://schemas.microsoft.com/office/drawing/2014/main" id="{814DD135-2D12-4957-B757-EBE815133B0F}"/>
              </a:ext>
            </a:extLst>
          </p:cNvPr>
          <p:cNvSpPr txBox="1">
            <a:spLocks noChangeArrowheads="1"/>
          </p:cNvSpPr>
          <p:nvPr/>
        </p:nvSpPr>
        <p:spPr bwMode="auto">
          <a:xfrm>
            <a:off x="456086" y="905926"/>
            <a:ext cx="82772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600" dirty="0">
                <a:solidFill>
                  <a:schemeClr val="tx2"/>
                </a:solidFill>
                <a:latin typeface="Calibri" panose="020F0502020204030204" pitchFamily="34" charset="0"/>
                <a:cs typeface="Calibri" panose="020F0502020204030204" pitchFamily="34" charset="0"/>
              </a:rPr>
              <a:t>Die Europäische Schule Saarland</a:t>
            </a:r>
          </a:p>
        </p:txBody>
      </p:sp>
      <p:sp>
        <p:nvSpPr>
          <p:cNvPr id="3" name="Rechteck 2">
            <a:extLst>
              <a:ext uri="{FF2B5EF4-FFF2-40B4-BE49-F238E27FC236}">
                <a16:creationId xmlns:a16="http://schemas.microsoft.com/office/drawing/2014/main" id="{9E55D541-B56F-4E2F-8618-130875369576}"/>
              </a:ext>
            </a:extLst>
          </p:cNvPr>
          <p:cNvSpPr/>
          <p:nvPr/>
        </p:nvSpPr>
        <p:spPr>
          <a:xfrm>
            <a:off x="5694896" y="853777"/>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5" name="Rectangle 5">
            <a:extLst>
              <a:ext uri="{FF2B5EF4-FFF2-40B4-BE49-F238E27FC236}">
                <a16:creationId xmlns:a16="http://schemas.microsoft.com/office/drawing/2014/main" id="{9E80BB47-55EA-4F5A-849C-73C04A129C94}"/>
              </a:ext>
            </a:extLst>
          </p:cNvPr>
          <p:cNvSpPr>
            <a:spLocks noChangeArrowheads="1"/>
          </p:cNvSpPr>
          <p:nvPr/>
        </p:nvSpPr>
        <p:spPr bwMode="auto">
          <a:xfrm>
            <a:off x="630357" y="1394669"/>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285750" indent="-285750">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 ist eine öffentliche Schule </a:t>
            </a:r>
            <a:r>
              <a:rPr lang="de-DE" altLang="de-DE" sz="1600" b="1" dirty="0">
                <a:solidFill>
                  <a:schemeClr val="tx2"/>
                </a:solidFill>
                <a:latin typeface="Calibri" panose="020F0502020204030204" pitchFamily="34" charset="0"/>
                <a:cs typeface="Calibri" panose="020F0502020204030204" pitchFamily="34" charset="0"/>
              </a:rPr>
              <a:t>im gebundenen Ganztag.</a:t>
            </a:r>
            <a:endParaRPr lang="de-DE" altLang="de-DE" sz="1600" strike="sngStrike" dirty="0">
              <a:solidFill>
                <a:schemeClr val="tx2"/>
              </a:solidFill>
              <a:latin typeface="Calibri" panose="020F0502020204030204" pitchFamily="34" charset="0"/>
              <a:cs typeface="Calibri" panose="020F0502020204030204" pitchFamily="34" charset="0"/>
            </a:endParaRPr>
          </a:p>
        </p:txBody>
      </p:sp>
      <p:sp>
        <p:nvSpPr>
          <p:cNvPr id="26" name="Rectangle 5">
            <a:extLst>
              <a:ext uri="{FF2B5EF4-FFF2-40B4-BE49-F238E27FC236}">
                <a16:creationId xmlns:a16="http://schemas.microsoft.com/office/drawing/2014/main" id="{0EFB5E00-8A8C-4423-9D11-F8A3F1232870}"/>
              </a:ext>
            </a:extLst>
          </p:cNvPr>
          <p:cNvSpPr>
            <a:spLocks noChangeArrowheads="1"/>
          </p:cNvSpPr>
          <p:nvPr/>
        </p:nvSpPr>
        <p:spPr bwMode="auto">
          <a:xfrm>
            <a:off x="630357" y="2733877"/>
            <a:ext cx="8147050"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umfasst die Klassenstufen </a:t>
            </a:r>
            <a:r>
              <a:rPr lang="de-DE" altLang="de-DE" sz="1600" b="1" dirty="0">
                <a:solidFill>
                  <a:schemeClr val="tx2"/>
                </a:solidFill>
                <a:latin typeface="Calibri" panose="020F0502020204030204" pitchFamily="34" charset="0"/>
                <a:cs typeface="Calibri" panose="020F0502020204030204" pitchFamily="34" charset="0"/>
              </a:rPr>
              <a:t>1 bis 5 (Primarbereich) und 6 bis 12 (Sekundarbereich)</a:t>
            </a:r>
            <a:r>
              <a:rPr lang="de-DE" altLang="de-DE" sz="1600" dirty="0">
                <a:solidFill>
                  <a:schemeClr val="tx2"/>
                </a:solidFill>
                <a:latin typeface="Calibri" panose="020F0502020204030204" pitchFamily="34" charset="0"/>
                <a:cs typeface="Calibri" panose="020F0502020204030204" pitchFamily="34" charset="0"/>
              </a:rPr>
              <a:t>. Nach der Klassenstufe 4 der saarländischen Grundschule ist ein Übergang in die Klassenstufe 5 möglich. </a:t>
            </a:r>
          </a:p>
          <a:p>
            <a:pPr>
              <a:lnSpc>
                <a:spcPct val="90000"/>
              </a:lnSpc>
              <a:spcBef>
                <a:spcPct val="20000"/>
              </a:spcBef>
              <a:buFont typeface="Arial" panose="020B0604020202020204" pitchFamily="34" charset="0"/>
              <a:buChar char="•"/>
            </a:pPr>
            <a:endParaRPr lang="de-DE" altLang="de-DE" sz="1600" dirty="0">
              <a:latin typeface="Calibri" panose="020F0502020204030204" pitchFamily="34" charset="0"/>
              <a:cs typeface="Calibri" panose="020F0502020204030204" pitchFamily="34" charset="0"/>
            </a:endParaRPr>
          </a:p>
        </p:txBody>
      </p:sp>
      <p:sp>
        <p:nvSpPr>
          <p:cNvPr id="28" name="Rectangle 5">
            <a:extLst>
              <a:ext uri="{FF2B5EF4-FFF2-40B4-BE49-F238E27FC236}">
                <a16:creationId xmlns:a16="http://schemas.microsoft.com/office/drawing/2014/main" id="{3DECF08C-49AB-4C9F-958A-1CB3EE9434F7}"/>
              </a:ext>
            </a:extLst>
          </p:cNvPr>
          <p:cNvSpPr>
            <a:spLocks noChangeArrowheads="1"/>
          </p:cNvSpPr>
          <p:nvPr/>
        </p:nvSpPr>
        <p:spPr bwMode="auto">
          <a:xfrm>
            <a:off x="630357" y="1833079"/>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führt zum </a:t>
            </a:r>
            <a:r>
              <a:rPr lang="de-DE" altLang="de-DE" sz="1600" b="1" dirty="0">
                <a:solidFill>
                  <a:schemeClr val="tx2"/>
                </a:solidFill>
                <a:latin typeface="Calibri" panose="020F0502020204030204" pitchFamily="34" charset="0"/>
                <a:cs typeface="Calibri" panose="020F0502020204030204" pitchFamily="34" charset="0"/>
              </a:rPr>
              <a:t>international anerkannten Europäischen Abitur </a:t>
            </a:r>
            <a:r>
              <a:rPr lang="de-DE" altLang="de-DE" sz="1600" dirty="0">
                <a:solidFill>
                  <a:schemeClr val="tx2"/>
                </a:solidFill>
                <a:latin typeface="Calibri" panose="020F0502020204030204" pitchFamily="34" charset="0"/>
                <a:cs typeface="Calibri" panose="020F0502020204030204" pitchFamily="34" charset="0"/>
              </a:rPr>
              <a:t>nach 12 Jahren („G8“), bietet sowohl den </a:t>
            </a:r>
            <a:r>
              <a:rPr lang="de-DE" altLang="de-DE" sz="1600" b="1" dirty="0">
                <a:solidFill>
                  <a:schemeClr val="tx2"/>
                </a:solidFill>
                <a:latin typeface="Calibri" panose="020F0502020204030204" pitchFamily="34" charset="0"/>
                <a:cs typeface="Calibri" panose="020F0502020204030204" pitchFamily="34" charset="0"/>
              </a:rPr>
              <a:t>Hauptschulabschluss </a:t>
            </a:r>
            <a:r>
              <a:rPr lang="de-DE" altLang="de-DE" sz="1600" dirty="0">
                <a:solidFill>
                  <a:schemeClr val="tx2"/>
                </a:solidFill>
                <a:latin typeface="Calibri" panose="020F0502020204030204" pitchFamily="34" charset="0"/>
                <a:cs typeface="Calibri" panose="020F0502020204030204" pitchFamily="34" charset="0"/>
              </a:rPr>
              <a:t>(nach Klassenstufe 9), als auch den </a:t>
            </a:r>
            <a:r>
              <a:rPr lang="de-DE" altLang="de-DE" sz="1600" b="1" dirty="0">
                <a:solidFill>
                  <a:schemeClr val="tx2"/>
                </a:solidFill>
                <a:latin typeface="Calibri" panose="020F0502020204030204" pitchFamily="34" charset="0"/>
                <a:cs typeface="Calibri" panose="020F0502020204030204" pitchFamily="34" charset="0"/>
              </a:rPr>
              <a:t>Mittleren Bildungsabschluss </a:t>
            </a:r>
            <a:r>
              <a:rPr lang="de-DE" altLang="de-DE" sz="1600" dirty="0">
                <a:solidFill>
                  <a:schemeClr val="tx2"/>
                </a:solidFill>
                <a:latin typeface="Calibri" panose="020F0502020204030204" pitchFamily="34" charset="0"/>
                <a:cs typeface="Calibri" panose="020F0502020204030204" pitchFamily="34" charset="0"/>
              </a:rPr>
              <a:t>(nach Klassenstufe 10) an. </a:t>
            </a:r>
          </a:p>
        </p:txBody>
      </p:sp>
      <p:sp>
        <p:nvSpPr>
          <p:cNvPr id="31" name="Rectangle 5">
            <a:extLst>
              <a:ext uri="{FF2B5EF4-FFF2-40B4-BE49-F238E27FC236}">
                <a16:creationId xmlns:a16="http://schemas.microsoft.com/office/drawing/2014/main" id="{F0ED3894-D60C-4881-B37D-301BF7CDD916}"/>
              </a:ext>
            </a:extLst>
          </p:cNvPr>
          <p:cNvSpPr>
            <a:spLocks noChangeArrowheads="1"/>
          </p:cNvSpPr>
          <p:nvPr/>
        </p:nvSpPr>
        <p:spPr bwMode="auto">
          <a:xfrm>
            <a:off x="630357" y="4457866"/>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357188" indent="-357188">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folgt als akkreditierte Europäische Schule den hohen Qualitätsstandards des Systems der Europäischen Schulen und hat u.a. </a:t>
            </a:r>
            <a:r>
              <a:rPr lang="de-DE" altLang="de-DE" sz="1600" b="1" dirty="0">
                <a:solidFill>
                  <a:schemeClr val="tx2"/>
                </a:solidFill>
                <a:latin typeface="Calibri" panose="020F0502020204030204" pitchFamily="34" charset="0"/>
                <a:cs typeface="Calibri" panose="020F0502020204030204" pitchFamily="34" charset="0"/>
              </a:rPr>
              <a:t>Schwerpunkte </a:t>
            </a:r>
            <a:r>
              <a:rPr lang="de-DE" altLang="de-DE" sz="1600" dirty="0">
                <a:solidFill>
                  <a:schemeClr val="tx2"/>
                </a:solidFill>
                <a:latin typeface="Calibri" panose="020F0502020204030204" pitchFamily="34" charset="0"/>
                <a:cs typeface="Calibri" panose="020F0502020204030204" pitchFamily="34" charset="0"/>
              </a:rPr>
              <a:t>in den Bereichen </a:t>
            </a:r>
            <a:r>
              <a:rPr lang="de-DE" altLang="de-DE" sz="1600" b="1" dirty="0">
                <a:solidFill>
                  <a:schemeClr val="tx2"/>
                </a:solidFill>
                <a:latin typeface="Calibri" panose="020F0502020204030204" pitchFamily="34" charset="0"/>
                <a:cs typeface="Calibri" panose="020F0502020204030204" pitchFamily="34" charset="0"/>
              </a:rPr>
              <a:t>Mehrsprachigkeit, Mathematik-Naturwissenschaften </a:t>
            </a:r>
            <a:r>
              <a:rPr lang="de-DE" altLang="de-DE" sz="1600" dirty="0">
                <a:solidFill>
                  <a:schemeClr val="tx2"/>
                </a:solidFill>
                <a:latin typeface="Calibri" panose="020F0502020204030204" pitchFamily="34" charset="0"/>
                <a:cs typeface="Calibri" panose="020F0502020204030204" pitchFamily="34" charset="0"/>
              </a:rPr>
              <a:t>und</a:t>
            </a:r>
            <a:r>
              <a:rPr lang="de-DE" altLang="de-DE" sz="1600" b="1" dirty="0">
                <a:solidFill>
                  <a:schemeClr val="tx2"/>
                </a:solidFill>
                <a:latin typeface="Calibri" panose="020F0502020204030204" pitchFamily="34" charset="0"/>
                <a:cs typeface="Calibri" panose="020F0502020204030204" pitchFamily="34" charset="0"/>
              </a:rPr>
              <a:t> Digitales Lernen.</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22" name="Rectangle 5">
            <a:extLst>
              <a:ext uri="{FF2B5EF4-FFF2-40B4-BE49-F238E27FC236}">
                <a16:creationId xmlns:a16="http://schemas.microsoft.com/office/drawing/2014/main" id="{C599DB77-30F1-4169-9949-FDC1546E937D}"/>
              </a:ext>
            </a:extLst>
          </p:cNvPr>
          <p:cNvSpPr>
            <a:spLocks noChangeArrowheads="1"/>
          </p:cNvSpPr>
          <p:nvPr/>
        </p:nvSpPr>
        <p:spPr bwMode="auto">
          <a:xfrm>
            <a:off x="630357" y="3478810"/>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gliedert sich in eine </a:t>
            </a:r>
            <a:r>
              <a:rPr lang="de-DE" altLang="de-DE" sz="1600" b="1" dirty="0">
                <a:solidFill>
                  <a:schemeClr val="tx2"/>
                </a:solidFill>
                <a:latin typeface="Calibri" panose="020F0502020204030204" pitchFamily="34" charset="0"/>
                <a:cs typeface="Calibri" panose="020F0502020204030204" pitchFamily="34" charset="0"/>
              </a:rPr>
              <a:t>deutschsprachige</a:t>
            </a:r>
            <a:r>
              <a:rPr lang="de-DE" altLang="de-DE" sz="1600" dirty="0">
                <a:solidFill>
                  <a:schemeClr val="tx2"/>
                </a:solidFill>
                <a:latin typeface="Calibri" panose="020F0502020204030204" pitchFamily="34" charset="0"/>
                <a:cs typeface="Calibri" panose="020F0502020204030204" pitchFamily="34" charset="0"/>
              </a:rPr>
              <a:t> und eine </a:t>
            </a:r>
            <a:r>
              <a:rPr lang="de-DE" altLang="de-DE" sz="1600" b="1" dirty="0">
                <a:solidFill>
                  <a:schemeClr val="tx2"/>
                </a:solidFill>
                <a:latin typeface="Calibri" panose="020F0502020204030204" pitchFamily="34" charset="0"/>
                <a:cs typeface="Calibri" panose="020F0502020204030204" pitchFamily="34" charset="0"/>
              </a:rPr>
              <a:t>englischsprachige</a:t>
            </a:r>
            <a:r>
              <a:rPr lang="de-DE" altLang="de-DE" sz="1600" dirty="0">
                <a:solidFill>
                  <a:schemeClr val="tx2"/>
                </a:solidFill>
                <a:latin typeface="Calibri" panose="020F0502020204030204" pitchFamily="34" charset="0"/>
                <a:cs typeface="Calibri" panose="020F0502020204030204" pitchFamily="34" charset="0"/>
              </a:rPr>
              <a:t> </a:t>
            </a:r>
            <a:r>
              <a:rPr lang="de-DE" altLang="de-DE" sz="1600" b="1" dirty="0">
                <a:solidFill>
                  <a:schemeClr val="tx2"/>
                </a:solidFill>
                <a:latin typeface="Calibri" panose="020F0502020204030204" pitchFamily="34" charset="0"/>
                <a:cs typeface="Calibri" panose="020F0502020204030204" pitchFamily="34" charset="0"/>
              </a:rPr>
              <a:t>Sektion</a:t>
            </a:r>
            <a:r>
              <a:rPr lang="de-DE" altLang="de-DE" sz="1600" dirty="0">
                <a:solidFill>
                  <a:schemeClr val="tx2"/>
                </a:solidFill>
                <a:latin typeface="Calibri" panose="020F0502020204030204" pitchFamily="34" charset="0"/>
                <a:cs typeface="Calibri" panose="020F0502020204030204" pitchFamily="34" charset="0"/>
              </a:rPr>
              <a:t>. Die Zuordnung zur Sektion erfolgt in Abhängigkeit von der Muttersprache oder dominanten Sprache des Kindes. </a:t>
            </a:r>
          </a:p>
        </p:txBody>
      </p:sp>
    </p:spTree>
    <p:extLst>
      <p:ext uri="{BB962C8B-B14F-4D97-AF65-F5344CB8AC3E}">
        <p14:creationId xmlns:p14="http://schemas.microsoft.com/office/powerpoint/2010/main" val="198243604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P spid="3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umsplatzhalter 3"/>
          <p:cNvSpPr txBox="1">
            <a:spLocks/>
          </p:cNvSpPr>
          <p:nvPr/>
        </p:nvSpPr>
        <p:spPr>
          <a:xfrm>
            <a:off x="420310" y="6408762"/>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grpSp>
        <p:nvGrpSpPr>
          <p:cNvPr id="6" name="Gruppieren 5"/>
          <p:cNvGrpSpPr/>
          <p:nvPr/>
        </p:nvGrpSpPr>
        <p:grpSpPr>
          <a:xfrm>
            <a:off x="528211" y="1052736"/>
            <a:ext cx="8076039" cy="5122763"/>
            <a:chOff x="395536" y="898525"/>
            <a:chExt cx="8076039" cy="5122763"/>
          </a:xfrm>
        </p:grpSpPr>
        <p:grpSp>
          <p:nvGrpSpPr>
            <p:cNvPr id="4" name="Gruppieren 3"/>
            <p:cNvGrpSpPr/>
            <p:nvPr/>
          </p:nvGrpSpPr>
          <p:grpSpPr>
            <a:xfrm>
              <a:off x="395536" y="898525"/>
              <a:ext cx="3744000" cy="5122763"/>
              <a:chOff x="395536" y="898525"/>
              <a:chExt cx="3744000" cy="5122763"/>
            </a:xfrm>
          </p:grpSpPr>
          <p:sp>
            <p:nvSpPr>
              <p:cNvPr id="5125" name="Rectangle 23"/>
              <p:cNvSpPr>
                <a:spLocks noChangeArrowheads="1"/>
              </p:cNvSpPr>
              <p:nvPr/>
            </p:nvSpPr>
            <p:spPr bwMode="auto">
              <a:xfrm>
                <a:off x="395536" y="898525"/>
                <a:ext cx="3744000" cy="5122763"/>
              </a:xfrm>
              <a:prstGeom prst="rect">
                <a:avLst/>
              </a:prstGeom>
              <a:solidFill>
                <a:schemeClr val="accent5">
                  <a:lumMod val="20000"/>
                  <a:lumOff val="80000"/>
                  <a:alpha val="59999"/>
                </a:schemeClr>
              </a:solidFill>
              <a:ln w="9525">
                <a:no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06" name="AutoShape 10"/>
              <p:cNvSpPr>
                <a:spLocks noChangeArrowheads="1"/>
              </p:cNvSpPr>
              <p:nvPr/>
            </p:nvSpPr>
            <p:spPr bwMode="auto">
              <a:xfrm>
                <a:off x="2519363" y="2187575"/>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3 Jahre</a:t>
                </a:r>
              </a:p>
            </p:txBody>
          </p:sp>
          <p:sp>
            <p:nvSpPr>
              <p:cNvPr id="55313" name="AutoShape 17"/>
              <p:cNvSpPr>
                <a:spLocks noChangeArrowheads="1"/>
              </p:cNvSpPr>
              <p:nvPr/>
            </p:nvSpPr>
            <p:spPr bwMode="auto">
              <a:xfrm>
                <a:off x="863600" y="3903663"/>
                <a:ext cx="2879725" cy="900112"/>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solidFill>
                      <a:schemeClr val="tx2"/>
                    </a:solidFill>
                    <a:latin typeface="+mn-lt"/>
                  </a:rPr>
                  <a:t>Hauptschulabschluss</a:t>
                </a:r>
              </a:p>
            </p:txBody>
          </p:sp>
          <p:sp>
            <p:nvSpPr>
              <p:cNvPr id="55314" name="AutoShape 18"/>
              <p:cNvSpPr>
                <a:spLocks noChangeArrowheads="1"/>
              </p:cNvSpPr>
              <p:nvPr/>
            </p:nvSpPr>
            <p:spPr bwMode="auto">
              <a:xfrm>
                <a:off x="863600" y="1168400"/>
                <a:ext cx="2879725" cy="900113"/>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solidFill>
                      <a:schemeClr val="tx2"/>
                    </a:solidFill>
                    <a:latin typeface="+mn-lt"/>
                  </a:rPr>
                  <a:t>Abitur</a:t>
                </a:r>
                <a:br>
                  <a:rPr lang="de-DE" altLang="de-DE" sz="1800" dirty="0">
                    <a:solidFill>
                      <a:schemeClr val="tx2"/>
                    </a:solidFill>
                    <a:latin typeface="+mn-lt"/>
                  </a:rPr>
                </a:br>
                <a:r>
                  <a:rPr lang="de-DE" altLang="de-DE" sz="1400" dirty="0">
                    <a:solidFill>
                      <a:schemeClr val="tx2"/>
                    </a:solidFill>
                    <a:latin typeface="+mn-lt"/>
                  </a:rPr>
                  <a:t>in 9 Jahren</a:t>
                </a:r>
                <a:endParaRPr lang="de-DE" altLang="de-DE" sz="1400" b="1" dirty="0">
                  <a:solidFill>
                    <a:schemeClr val="tx2"/>
                  </a:solidFill>
                  <a:latin typeface="+mn-lt"/>
                </a:endParaRPr>
              </a:p>
            </p:txBody>
          </p:sp>
          <p:sp>
            <p:nvSpPr>
              <p:cNvPr id="55315" name="AutoShape 19"/>
              <p:cNvSpPr>
                <a:spLocks noChangeArrowheads="1"/>
              </p:cNvSpPr>
              <p:nvPr/>
            </p:nvSpPr>
            <p:spPr bwMode="auto">
              <a:xfrm>
                <a:off x="863600" y="2536825"/>
                <a:ext cx="2879725" cy="900113"/>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solidFill>
                      <a:schemeClr val="tx2"/>
                    </a:solidFill>
                    <a:latin typeface="+mn-lt"/>
                  </a:rPr>
                  <a:t>Mittlerer Bildungsabschluss</a:t>
                </a:r>
              </a:p>
            </p:txBody>
          </p:sp>
          <p:sp>
            <p:nvSpPr>
              <p:cNvPr id="55325" name="AutoShape 29"/>
              <p:cNvSpPr>
                <a:spLocks noChangeArrowheads="1"/>
              </p:cNvSpPr>
              <p:nvPr/>
            </p:nvSpPr>
            <p:spPr bwMode="auto">
              <a:xfrm>
                <a:off x="2159000" y="4814888"/>
                <a:ext cx="360363" cy="449262"/>
              </a:xfrm>
              <a:prstGeom prst="upArrow">
                <a:avLst>
                  <a:gd name="adj1" fmla="val 55750"/>
                  <a:gd name="adj2" fmla="val 63991"/>
                </a:avLst>
              </a:prstGeom>
              <a:solidFill>
                <a:srgbClr val="FFFFFF"/>
              </a:solidFill>
              <a:ln w="9525">
                <a:solidFill>
                  <a:schemeClr val="accent5">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7" name="AutoShape 31"/>
              <p:cNvSpPr>
                <a:spLocks noChangeArrowheads="1"/>
              </p:cNvSpPr>
              <p:nvPr/>
            </p:nvSpPr>
            <p:spPr bwMode="auto">
              <a:xfrm>
                <a:off x="2124075" y="3429000"/>
                <a:ext cx="360363" cy="457200"/>
              </a:xfrm>
              <a:prstGeom prst="upArrow">
                <a:avLst>
                  <a:gd name="adj1" fmla="val 55750"/>
                  <a:gd name="adj2" fmla="val 63991"/>
                </a:avLst>
              </a:prstGeom>
              <a:solidFill>
                <a:srgbClr val="FFFFFF"/>
              </a:solidFill>
              <a:ln w="9525">
                <a:solidFill>
                  <a:schemeClr val="accent5">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2124075" y="2068347"/>
                <a:ext cx="360363" cy="454025"/>
              </a:xfrm>
              <a:prstGeom prst="upArrow">
                <a:avLst>
                  <a:gd name="adj1" fmla="val 55750"/>
                  <a:gd name="adj2" fmla="val 63991"/>
                </a:avLst>
              </a:prstGeom>
              <a:solidFill>
                <a:srgbClr val="FFFFFF"/>
              </a:solidFill>
              <a:ln w="9525">
                <a:solidFill>
                  <a:schemeClr val="accent5">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2519363" y="3554413"/>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1 Jahr</a:t>
                </a:r>
              </a:p>
            </p:txBody>
          </p:sp>
          <p:sp>
            <p:nvSpPr>
              <p:cNvPr id="55331" name="AutoShape 35"/>
              <p:cNvSpPr>
                <a:spLocks noChangeArrowheads="1"/>
              </p:cNvSpPr>
              <p:nvPr/>
            </p:nvSpPr>
            <p:spPr bwMode="auto">
              <a:xfrm>
                <a:off x="2519363" y="49228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5 Jahre</a:t>
                </a:r>
              </a:p>
            </p:txBody>
          </p:sp>
          <p:sp>
            <p:nvSpPr>
              <p:cNvPr id="5143" name="Text Box 8"/>
              <p:cNvSpPr txBox="1">
                <a:spLocks noChangeArrowheads="1"/>
              </p:cNvSpPr>
              <p:nvPr/>
            </p:nvSpPr>
            <p:spPr bwMode="auto">
              <a:xfrm>
                <a:off x="411163" y="898525"/>
                <a:ext cx="2510624" cy="369332"/>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Gemeinschaftsschule</a:t>
                </a:r>
              </a:p>
            </p:txBody>
          </p:sp>
        </p:grpSp>
        <p:grpSp>
          <p:nvGrpSpPr>
            <p:cNvPr id="5" name="Gruppieren 4"/>
            <p:cNvGrpSpPr/>
            <p:nvPr/>
          </p:nvGrpSpPr>
          <p:grpSpPr>
            <a:xfrm>
              <a:off x="4727575" y="898525"/>
              <a:ext cx="3744000" cy="5122763"/>
              <a:chOff x="4727575" y="898525"/>
              <a:chExt cx="3744000" cy="5122763"/>
            </a:xfrm>
          </p:grpSpPr>
          <p:sp>
            <p:nvSpPr>
              <p:cNvPr id="5124" name="Rectangle 25"/>
              <p:cNvSpPr>
                <a:spLocks noChangeArrowheads="1"/>
              </p:cNvSpPr>
              <p:nvPr/>
            </p:nvSpPr>
            <p:spPr bwMode="auto">
              <a:xfrm>
                <a:off x="4727575" y="898525"/>
                <a:ext cx="3744000" cy="5122763"/>
              </a:xfrm>
              <a:prstGeom prst="rect">
                <a:avLst/>
              </a:prstGeom>
              <a:solidFill>
                <a:schemeClr val="accent3">
                  <a:lumMod val="20000"/>
                  <a:lumOff val="80000"/>
                  <a:alpha val="59999"/>
                </a:schemeClr>
              </a:solidFill>
              <a:ln w="9525">
                <a:no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3" name="AutoShape 37"/>
              <p:cNvSpPr>
                <a:spLocks noChangeArrowheads="1"/>
              </p:cNvSpPr>
              <p:nvPr/>
            </p:nvSpPr>
            <p:spPr bwMode="auto">
              <a:xfrm>
                <a:off x="5253038" y="1173164"/>
                <a:ext cx="2879725" cy="895350"/>
              </a:xfrm>
              <a:prstGeom prst="flowChartAlternateProcess">
                <a:avLst/>
              </a:prstGeom>
              <a:noFill/>
              <a:ln w="19050">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sz="1800" dirty="0">
                  <a:solidFill>
                    <a:srgbClr val="FF0000"/>
                  </a:solidFill>
                  <a:latin typeface="+mn-lt"/>
                </a:endParaRPr>
              </a:p>
              <a:p>
                <a:pPr algn="ctr" eaLnBrk="1" hangingPunct="1"/>
                <a:r>
                  <a:rPr lang="de-DE" altLang="de-DE" sz="1800" dirty="0">
                    <a:solidFill>
                      <a:schemeClr val="tx2"/>
                    </a:solidFill>
                    <a:latin typeface="+mn-lt"/>
                  </a:rPr>
                  <a:t>Abitur</a:t>
                </a:r>
              </a:p>
              <a:p>
                <a:pPr algn="ctr" eaLnBrk="1" hangingPunct="1"/>
                <a:r>
                  <a:rPr lang="de-DE" altLang="de-DE" sz="1400" dirty="0">
                    <a:solidFill>
                      <a:schemeClr val="tx2"/>
                    </a:solidFill>
                    <a:latin typeface="+mn-lt"/>
                  </a:rPr>
                  <a:t>in neun Jahren</a:t>
                </a:r>
              </a:p>
              <a:p>
                <a:pPr algn="ctr" eaLnBrk="1" hangingPunct="1"/>
                <a:r>
                  <a:rPr lang="de-DE" altLang="de-DE" sz="1400" dirty="0">
                    <a:solidFill>
                      <a:schemeClr val="tx2"/>
                    </a:solidFill>
                    <a:latin typeface="+mn-lt"/>
                  </a:rPr>
                  <a:t> seit dem Schuljahr 2023/24</a:t>
                </a:r>
                <a:br>
                  <a:rPr lang="de-DE" altLang="de-DE" sz="1800" dirty="0">
                    <a:solidFill>
                      <a:schemeClr val="tx2"/>
                    </a:solidFill>
                    <a:latin typeface="+mn-lt"/>
                  </a:rPr>
                </a:br>
                <a:endParaRPr lang="de-DE" altLang="de-DE" sz="1400" b="1" dirty="0">
                  <a:solidFill>
                    <a:schemeClr val="tx2"/>
                  </a:solidFill>
                  <a:latin typeface="+mn-lt"/>
                </a:endParaRPr>
              </a:p>
            </p:txBody>
          </p:sp>
          <p:sp>
            <p:nvSpPr>
              <p:cNvPr id="55334" name="AutoShape 38"/>
              <p:cNvSpPr>
                <a:spLocks noChangeArrowheads="1"/>
              </p:cNvSpPr>
              <p:nvPr/>
            </p:nvSpPr>
            <p:spPr bwMode="auto">
              <a:xfrm>
                <a:off x="6444208" y="2068514"/>
                <a:ext cx="431255" cy="3201986"/>
              </a:xfrm>
              <a:prstGeom prst="upArrow">
                <a:avLst>
                  <a:gd name="adj1" fmla="val 53306"/>
                  <a:gd name="adj2" fmla="val 71877"/>
                </a:avLst>
              </a:prstGeom>
              <a:solidFill>
                <a:srgbClr val="FFFFFF"/>
              </a:solidFill>
              <a:ln w="9525">
                <a:solidFill>
                  <a:schemeClr val="accent3">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144" name="Text Box 8"/>
              <p:cNvSpPr txBox="1">
                <a:spLocks noChangeArrowheads="1"/>
              </p:cNvSpPr>
              <p:nvPr/>
            </p:nvSpPr>
            <p:spPr bwMode="auto">
              <a:xfrm>
                <a:off x="4727575" y="898525"/>
                <a:ext cx="1470274" cy="369332"/>
              </a:xfrm>
              <a:prstGeom prst="rect">
                <a:avLst/>
              </a:prstGeom>
              <a:solidFill>
                <a:schemeClr val="accent3">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Gymnasium</a:t>
                </a:r>
              </a:p>
            </p:txBody>
          </p:sp>
          <p:sp>
            <p:nvSpPr>
              <p:cNvPr id="21" name="AutoShape 10"/>
              <p:cNvSpPr>
                <a:spLocks noChangeArrowheads="1"/>
              </p:cNvSpPr>
              <p:nvPr/>
            </p:nvSpPr>
            <p:spPr bwMode="auto">
              <a:xfrm>
                <a:off x="6875463" y="336611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9 Jahre</a:t>
                </a:r>
              </a:p>
            </p:txBody>
          </p:sp>
        </p:grpSp>
        <p:sp>
          <p:nvSpPr>
            <p:cNvPr id="5142" name="Rectangle 7"/>
            <p:cNvSpPr>
              <a:spLocks noChangeArrowheads="1"/>
            </p:cNvSpPr>
            <p:nvPr/>
          </p:nvSpPr>
          <p:spPr bwMode="auto">
            <a:xfrm>
              <a:off x="411163" y="5303220"/>
              <a:ext cx="8060412" cy="718068"/>
            </a:xfrm>
            <a:prstGeom prst="rect">
              <a:avLst/>
            </a:prstGeom>
            <a:solidFill>
              <a:schemeClr val="accent4">
                <a:lumMod val="20000"/>
                <a:lumOff val="80000"/>
              </a:schemeClr>
            </a:solidFill>
            <a:ln w="9525">
              <a:no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chemeClr val="tx2"/>
                  </a:solidFill>
                  <a:latin typeface="+mn-lt"/>
                </a:rPr>
                <a:t>Grundschule</a:t>
              </a:r>
            </a:p>
          </p:txBody>
        </p:sp>
      </p:grpSp>
      <p:sp>
        <p:nvSpPr>
          <p:cNvPr id="2" name="Titel 1"/>
          <p:cNvSpPr>
            <a:spLocks noGrp="1"/>
          </p:cNvSpPr>
          <p:nvPr>
            <p:ph type="title"/>
          </p:nvPr>
        </p:nvSpPr>
        <p:spPr>
          <a:xfrm>
            <a:off x="539750" y="527050"/>
            <a:ext cx="8064500" cy="492966"/>
          </a:xfrm>
        </p:spPr>
        <p:txBody>
          <a:bodyPr/>
          <a:lstStyle/>
          <a:p>
            <a:r>
              <a:rPr lang="de-DE" dirty="0"/>
              <a:t>Abschlüsse</a:t>
            </a:r>
          </a:p>
        </p:txBody>
      </p:sp>
    </p:spTree>
    <p:extLst>
      <p:ext uri="{BB962C8B-B14F-4D97-AF65-F5344CB8AC3E}">
        <p14:creationId xmlns:p14="http://schemas.microsoft.com/office/powerpoint/2010/main" val="189605467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3" name="Rechteck 2">
            <a:extLst>
              <a:ext uri="{FF2B5EF4-FFF2-40B4-BE49-F238E27FC236}">
                <a16:creationId xmlns:a16="http://schemas.microsoft.com/office/drawing/2014/main" id="{9E55D541-B56F-4E2F-8618-130875369576}"/>
              </a:ext>
            </a:extLst>
          </p:cNvPr>
          <p:cNvSpPr/>
          <p:nvPr/>
        </p:nvSpPr>
        <p:spPr>
          <a:xfrm>
            <a:off x="5694896" y="853777"/>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4" name="Text Box 4">
            <a:extLst>
              <a:ext uri="{FF2B5EF4-FFF2-40B4-BE49-F238E27FC236}">
                <a16:creationId xmlns:a16="http://schemas.microsoft.com/office/drawing/2014/main" id="{814DD135-2D12-4957-B757-EBE815133B0F}"/>
              </a:ext>
            </a:extLst>
          </p:cNvPr>
          <p:cNvSpPr txBox="1">
            <a:spLocks noChangeArrowheads="1"/>
          </p:cNvSpPr>
          <p:nvPr/>
        </p:nvSpPr>
        <p:spPr bwMode="auto">
          <a:xfrm>
            <a:off x="488996" y="2950050"/>
            <a:ext cx="7850672" cy="61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endParaRPr lang="de-DE" altLang="de-DE" sz="1600" dirty="0">
              <a:latin typeface="Calibri" panose="020F0502020204030204" pitchFamily="34" charset="0"/>
              <a:cs typeface="Calibri" panose="020F0502020204030204" pitchFamily="34" charset="0"/>
            </a:endParaRPr>
          </a:p>
          <a:p>
            <a:pPr>
              <a:lnSpc>
                <a:spcPct val="100000"/>
              </a:lnSpc>
            </a:pPr>
            <a:endParaRPr lang="de-DE" sz="1600" dirty="0">
              <a:latin typeface="Calibri" panose="020F0502020204030204" pitchFamily="34" charset="0"/>
              <a:cs typeface="Calibri" panose="020F0502020204030204" pitchFamily="34" charset="0"/>
            </a:endParaRPr>
          </a:p>
          <a:p>
            <a:pPr>
              <a:lnSpc>
                <a:spcPct val="100000"/>
              </a:lnSpc>
            </a:pPr>
            <a:r>
              <a:rPr lang="de-DE" sz="1600" dirty="0">
                <a:solidFill>
                  <a:schemeClr val="tx2"/>
                </a:solidFill>
                <a:latin typeface="Calibri" panose="020F0502020204030204" pitchFamily="34" charset="0"/>
                <a:cs typeface="Calibri" panose="020F0502020204030204" pitchFamily="34" charset="0"/>
              </a:rPr>
              <a:t>Förderung von Mehrsprachigkeit:</a:t>
            </a:r>
          </a:p>
          <a:p>
            <a:pPr>
              <a:lnSpc>
                <a:spcPct val="100000"/>
              </a:lnSpc>
            </a:pPr>
            <a:endParaRPr lang="de-DE" sz="1600" dirty="0">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Kernfächer</a:t>
            </a:r>
            <a:r>
              <a:rPr lang="de-DE" sz="1600" dirty="0">
                <a:solidFill>
                  <a:schemeClr val="tx2"/>
                </a:solidFill>
                <a:latin typeface="Calibri" panose="020F0502020204030204" pitchFamily="34" charset="0"/>
                <a:cs typeface="Calibri" panose="020F0502020204030204" pitchFamily="34" charset="0"/>
              </a:rPr>
              <a:t> durchgehend in der </a:t>
            </a:r>
            <a:r>
              <a:rPr lang="de-DE" sz="1600" b="1" dirty="0">
                <a:solidFill>
                  <a:schemeClr val="tx2"/>
                </a:solidFill>
                <a:latin typeface="Calibri" panose="020F0502020204030204" pitchFamily="34" charset="0"/>
                <a:cs typeface="Calibri" panose="020F0502020204030204" pitchFamily="34" charset="0"/>
              </a:rPr>
              <a:t>Sektionssprache </a:t>
            </a:r>
            <a:r>
              <a:rPr lang="de-DE" sz="1600" dirty="0">
                <a:solidFill>
                  <a:schemeClr val="tx2"/>
                </a:solidFill>
                <a:latin typeface="Calibri" panose="020F0502020204030204" pitchFamily="34" charset="0"/>
                <a:cs typeface="Calibri" panose="020F0502020204030204" pitchFamily="34" charset="0"/>
              </a:rPr>
              <a:t>(Deutsch oder Englisch)</a:t>
            </a:r>
          </a:p>
          <a:p>
            <a:pPr marL="285750" lvl="0" indent="-285750">
              <a:lnSpc>
                <a:spcPct val="100000"/>
              </a:lnSpc>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Muttersprache </a:t>
            </a:r>
            <a:r>
              <a:rPr lang="de-DE" sz="1600" dirty="0">
                <a:solidFill>
                  <a:schemeClr val="tx2"/>
                </a:solidFill>
                <a:latin typeface="Calibri" panose="020F0502020204030204" pitchFamily="34" charset="0"/>
                <a:cs typeface="Calibri" panose="020F0502020204030204" pitchFamily="34" charset="0"/>
              </a:rPr>
              <a:t>mit 9 Wochenstunden</a:t>
            </a:r>
          </a:p>
          <a:p>
            <a:pPr marL="285750" lvl="0" indent="-285750">
              <a:lnSpc>
                <a:spcPct val="100000"/>
              </a:lnSpc>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1. Fremdsprache </a:t>
            </a:r>
            <a:r>
              <a:rPr lang="de-DE" sz="1600" dirty="0">
                <a:solidFill>
                  <a:schemeClr val="tx2"/>
                </a:solidFill>
                <a:latin typeface="Calibri" panose="020F0502020204030204" pitchFamily="34" charset="0"/>
                <a:cs typeface="Calibri" panose="020F0502020204030204" pitchFamily="34" charset="0"/>
              </a:rPr>
              <a:t>ab Klasse 1 (für deutschsprachige Kinder: Englisch oder Französisch)</a:t>
            </a:r>
          </a:p>
          <a:p>
            <a:pPr marL="285750" lvl="0" indent="-285750">
              <a:lnSpc>
                <a:spcPct val="100000"/>
              </a:lnSpc>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Intensivförderung in der </a:t>
            </a:r>
            <a:r>
              <a:rPr lang="de-DE" sz="1600" b="1" dirty="0">
                <a:solidFill>
                  <a:schemeClr val="tx2"/>
                </a:solidFill>
                <a:latin typeface="Calibri" panose="020F0502020204030204" pitchFamily="34" charset="0"/>
                <a:cs typeface="Calibri" panose="020F0502020204030204" pitchFamily="34" charset="0"/>
              </a:rPr>
              <a:t>1. Fremdsprache </a:t>
            </a:r>
            <a:r>
              <a:rPr lang="de-DE" sz="1600" dirty="0">
                <a:solidFill>
                  <a:schemeClr val="tx2"/>
                </a:solidFill>
                <a:latin typeface="Calibri" panose="020F0502020204030204" pitchFamily="34" charset="0"/>
                <a:cs typeface="Calibri" panose="020F0502020204030204" pitchFamily="34" charset="0"/>
              </a:rPr>
              <a:t>für Kinder, die nach Klassenstufe 4 der saarländischen Grundschule in die Klassenstufe 5 der ESS wechseln</a:t>
            </a:r>
          </a:p>
          <a:p>
            <a:pPr marL="285750" lvl="0" indent="-285750">
              <a:lnSpc>
                <a:spcPct val="100000"/>
              </a:lnSpc>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Unterricht in einzelnen </a:t>
            </a:r>
            <a:r>
              <a:rPr lang="de-DE" sz="1600" b="1" dirty="0">
                <a:solidFill>
                  <a:schemeClr val="tx2"/>
                </a:solidFill>
                <a:latin typeface="Calibri" panose="020F0502020204030204" pitchFamily="34" charset="0"/>
                <a:cs typeface="Calibri" panose="020F0502020204030204" pitchFamily="34" charset="0"/>
              </a:rPr>
              <a:t>Nebenfächern </a:t>
            </a:r>
            <a:r>
              <a:rPr lang="de-DE" sz="1600" dirty="0">
                <a:solidFill>
                  <a:schemeClr val="tx2"/>
                </a:solidFill>
                <a:latin typeface="Calibri" panose="020F0502020204030204" pitchFamily="34" charset="0"/>
                <a:cs typeface="Calibri" panose="020F0502020204030204" pitchFamily="34" charset="0"/>
              </a:rPr>
              <a:t>(Europäische Stunden, Musik, Kunst, Sport) in der </a:t>
            </a:r>
            <a:r>
              <a:rPr lang="de-DE" sz="1600" b="1" dirty="0">
                <a:solidFill>
                  <a:schemeClr val="tx2"/>
                </a:solidFill>
                <a:latin typeface="Calibri" panose="020F0502020204030204" pitchFamily="34" charset="0"/>
                <a:cs typeface="Calibri" panose="020F0502020204030204" pitchFamily="34" charset="0"/>
              </a:rPr>
              <a:t>1. Fremdsprache</a:t>
            </a:r>
            <a:endParaRPr lang="de-DE" sz="1600" dirty="0">
              <a:solidFill>
                <a:schemeClr val="tx2"/>
              </a:solidFill>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Unterricht</a:t>
            </a:r>
            <a:r>
              <a:rPr lang="de-DE" sz="1600" b="1" dirty="0">
                <a:solidFill>
                  <a:schemeClr val="tx2"/>
                </a:solidFill>
                <a:latin typeface="Calibri" panose="020F0502020204030204" pitchFamily="34" charset="0"/>
                <a:cs typeface="Calibri" panose="020F0502020204030204" pitchFamily="34" charset="0"/>
              </a:rPr>
              <a:t> </a:t>
            </a:r>
            <a:r>
              <a:rPr lang="de-DE" sz="1600" dirty="0">
                <a:solidFill>
                  <a:schemeClr val="tx2"/>
                </a:solidFill>
                <a:latin typeface="Calibri" panose="020F0502020204030204" pitchFamily="34" charset="0"/>
                <a:cs typeface="Calibri" panose="020F0502020204030204" pitchFamily="34" charset="0"/>
              </a:rPr>
              <a:t>ab Klassenstufe 8 in den </a:t>
            </a:r>
            <a:r>
              <a:rPr lang="de-DE" sz="1600" b="1" dirty="0">
                <a:solidFill>
                  <a:schemeClr val="tx2"/>
                </a:solidFill>
                <a:latin typeface="Calibri" panose="020F0502020204030204" pitchFamily="34" charset="0"/>
                <a:cs typeface="Calibri" panose="020F0502020204030204" pitchFamily="34" charset="0"/>
              </a:rPr>
              <a:t>Humanwissenschaften </a:t>
            </a:r>
            <a:r>
              <a:rPr lang="de-DE" sz="1600" dirty="0">
                <a:solidFill>
                  <a:schemeClr val="tx2"/>
                </a:solidFill>
                <a:latin typeface="Calibri" panose="020F0502020204030204" pitchFamily="34" charset="0"/>
                <a:cs typeface="Calibri" panose="020F0502020204030204" pitchFamily="34" charset="0"/>
              </a:rPr>
              <a:t>in der </a:t>
            </a:r>
            <a:r>
              <a:rPr lang="de-DE" sz="1600" b="1" dirty="0">
                <a:solidFill>
                  <a:schemeClr val="tx2"/>
                </a:solidFill>
                <a:latin typeface="Calibri" panose="020F0502020204030204" pitchFamily="34" charset="0"/>
                <a:cs typeface="Calibri" panose="020F0502020204030204" pitchFamily="34" charset="0"/>
              </a:rPr>
              <a:t>1. Fremdsprache</a:t>
            </a:r>
            <a:endParaRPr lang="de-DE" sz="1600" dirty="0">
              <a:solidFill>
                <a:schemeClr val="tx2"/>
              </a:solidFill>
              <a:latin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2. Fremdsprache </a:t>
            </a:r>
            <a:r>
              <a:rPr lang="de-DE" sz="1600" dirty="0">
                <a:solidFill>
                  <a:schemeClr val="tx2"/>
                </a:solidFill>
                <a:latin typeface="Calibri" panose="020F0502020204030204" pitchFamily="34" charset="0"/>
                <a:cs typeface="Calibri" panose="020F0502020204030204" pitchFamily="34" charset="0"/>
              </a:rPr>
              <a:t>ab Klassenstufe 6 (für deutschsprachige Kinder Wahl zwischen Französisch bzw. Englisch sowie Spanisch oder Italienisch)</a:t>
            </a:r>
          </a:p>
          <a:p>
            <a:pPr marL="285750" indent="-285750">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Belegung von bis zu vier Fremdsprachen bis zum Abitur möglich</a:t>
            </a:r>
          </a:p>
          <a:p>
            <a:pPr marL="285750" indent="-285750">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Europäisches Abitur mit mindestens zwei Prüfungsfächern in der </a:t>
            </a:r>
            <a:r>
              <a:rPr lang="de-DE" sz="1600" b="1" dirty="0">
                <a:solidFill>
                  <a:schemeClr val="tx2"/>
                </a:solidFill>
                <a:latin typeface="Calibri" panose="020F0502020204030204" pitchFamily="34" charset="0"/>
                <a:cs typeface="Calibri" panose="020F0502020204030204" pitchFamily="34" charset="0"/>
              </a:rPr>
              <a:t>1. Fremdsprache</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pPr>
              <a:lnSpc>
                <a:spcPct val="100000"/>
              </a:lnSpc>
            </a:pPr>
            <a:endParaRPr lang="de-DE" sz="1600" dirty="0">
              <a:latin typeface="Calibri" panose="020F0502020204030204" pitchFamily="34" charset="0"/>
              <a:cs typeface="Calibri" panose="020F0502020204030204" pitchFamily="34" charset="0"/>
            </a:endParaRPr>
          </a:p>
          <a:p>
            <a:pPr lvl="0">
              <a:lnSpc>
                <a:spcPct val="100000"/>
              </a:lnSpc>
            </a:pPr>
            <a:endParaRPr lang="de-DE" sz="1600" dirty="0">
              <a:latin typeface="Calibri" panose="020F0502020204030204" pitchFamily="34" charset="0"/>
              <a:cs typeface="Calibri" panose="020F0502020204030204" pitchFamily="34" charset="0"/>
            </a:endParaRPr>
          </a:p>
          <a:p>
            <a:pPr eaLnBrk="1" hangingPunct="1">
              <a:spcBef>
                <a:spcPct val="50000"/>
              </a:spcBef>
            </a:pPr>
            <a:endParaRPr lang="de-DE" alt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477278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4" end="4"/>
                                            </p:txEl>
                                          </p:spTgt>
                                        </p:tgtEl>
                                        <p:attrNameLst>
                                          <p:attrName>style.visibility</p:attrName>
                                        </p:attrNameLst>
                                      </p:cBhvr>
                                      <p:to>
                                        <p:strVal val="visible"/>
                                      </p:to>
                                    </p:set>
                                    <p:animEffect transition="in" filter="fade">
                                      <p:cBhvr>
                                        <p:cTn id="7" dur="500"/>
                                        <p:tgtEl>
                                          <p:spTgt spid="24">
                                            <p:txEl>
                                              <p:pRg st="4" end="4"/>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4">
                                            <p:txEl>
                                              <p:pRg st="5" end="5"/>
                                            </p:txEl>
                                          </p:spTgt>
                                        </p:tgtEl>
                                        <p:attrNameLst>
                                          <p:attrName>style.visibility</p:attrName>
                                        </p:attrNameLst>
                                      </p:cBhvr>
                                      <p:to>
                                        <p:strVal val="visible"/>
                                      </p:to>
                                    </p:set>
                                    <p:animEffect transition="in" filter="fade">
                                      <p:cBhvr>
                                        <p:cTn id="10" dur="500"/>
                                        <p:tgtEl>
                                          <p:spTgt spid="24">
                                            <p:txEl>
                                              <p:pRg st="5" end="5"/>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24">
                                            <p:txEl>
                                              <p:pRg st="6" end="6"/>
                                            </p:txEl>
                                          </p:spTgt>
                                        </p:tgtEl>
                                        <p:attrNameLst>
                                          <p:attrName>style.visibility</p:attrName>
                                        </p:attrNameLst>
                                      </p:cBhvr>
                                      <p:to>
                                        <p:strVal val="visible"/>
                                      </p:to>
                                    </p:set>
                                    <p:animEffect transition="in" filter="fade">
                                      <p:cBhvr>
                                        <p:cTn id="13" dur="500"/>
                                        <p:tgtEl>
                                          <p:spTgt spid="24">
                                            <p:txEl>
                                              <p:pRg st="6" end="6"/>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24">
                                            <p:txEl>
                                              <p:pRg st="7" end="7"/>
                                            </p:txEl>
                                          </p:spTgt>
                                        </p:tgtEl>
                                        <p:attrNameLst>
                                          <p:attrName>style.visibility</p:attrName>
                                        </p:attrNameLst>
                                      </p:cBhvr>
                                      <p:to>
                                        <p:strVal val="visible"/>
                                      </p:to>
                                    </p:set>
                                    <p:animEffect transition="in" filter="fade">
                                      <p:cBhvr>
                                        <p:cTn id="16" dur="500"/>
                                        <p:tgtEl>
                                          <p:spTgt spid="24">
                                            <p:txEl>
                                              <p:pRg st="7" end="7"/>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24">
                                            <p:txEl>
                                              <p:pRg st="8" end="8"/>
                                            </p:txEl>
                                          </p:spTgt>
                                        </p:tgtEl>
                                        <p:attrNameLst>
                                          <p:attrName>style.visibility</p:attrName>
                                        </p:attrNameLst>
                                      </p:cBhvr>
                                      <p:to>
                                        <p:strVal val="visible"/>
                                      </p:to>
                                    </p:set>
                                    <p:animEffect transition="in" filter="fade">
                                      <p:cBhvr>
                                        <p:cTn id="19" dur="500"/>
                                        <p:tgtEl>
                                          <p:spTgt spid="24">
                                            <p:txEl>
                                              <p:pRg st="8" end="8"/>
                                            </p:txEl>
                                          </p:spTgt>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xEl>
                                              <p:pRg st="9" end="9"/>
                                            </p:txEl>
                                          </p:spTgt>
                                        </p:tgtEl>
                                        <p:attrNameLst>
                                          <p:attrName>style.visibility</p:attrName>
                                        </p:attrNameLst>
                                      </p:cBhvr>
                                      <p:to>
                                        <p:strVal val="visible"/>
                                      </p:to>
                                    </p:set>
                                    <p:animEffect transition="in" filter="fade">
                                      <p:cBhvr>
                                        <p:cTn id="22" dur="500"/>
                                        <p:tgtEl>
                                          <p:spTgt spid="24">
                                            <p:txEl>
                                              <p:pRg st="9" end="9"/>
                                            </p:txEl>
                                          </p:spTgt>
                                        </p:tgtEl>
                                      </p:cBhvr>
                                    </p:animEffect>
                                  </p:childTnLst>
                                </p:cTn>
                              </p:par>
                              <p:par>
                                <p:cTn id="23" presetID="10" presetClass="entr" presetSubtype="0" fill="hold" nodeType="withEffect">
                                  <p:stCondLst>
                                    <p:cond delay="3000"/>
                                  </p:stCondLst>
                                  <p:childTnLst>
                                    <p:set>
                                      <p:cBhvr>
                                        <p:cTn id="24" dur="1" fill="hold">
                                          <p:stCondLst>
                                            <p:cond delay="0"/>
                                          </p:stCondLst>
                                        </p:cTn>
                                        <p:tgtEl>
                                          <p:spTgt spid="24">
                                            <p:txEl>
                                              <p:pRg st="10" end="10"/>
                                            </p:txEl>
                                          </p:spTgt>
                                        </p:tgtEl>
                                        <p:attrNameLst>
                                          <p:attrName>style.visibility</p:attrName>
                                        </p:attrNameLst>
                                      </p:cBhvr>
                                      <p:to>
                                        <p:strVal val="visible"/>
                                      </p:to>
                                    </p:set>
                                    <p:animEffect transition="in" filter="fade">
                                      <p:cBhvr>
                                        <p:cTn id="25" dur="500"/>
                                        <p:tgtEl>
                                          <p:spTgt spid="24">
                                            <p:txEl>
                                              <p:pRg st="10" end="10"/>
                                            </p:txEl>
                                          </p:spTgt>
                                        </p:tgtEl>
                                      </p:cBhvr>
                                    </p:animEffect>
                                  </p:childTnLst>
                                </p:cTn>
                              </p:par>
                              <p:par>
                                <p:cTn id="26" presetID="10" presetClass="entr" presetSubtype="0" fill="hold" nodeType="withEffect">
                                  <p:stCondLst>
                                    <p:cond delay="3500"/>
                                  </p:stCondLst>
                                  <p:childTnLst>
                                    <p:set>
                                      <p:cBhvr>
                                        <p:cTn id="27" dur="1" fill="hold">
                                          <p:stCondLst>
                                            <p:cond delay="0"/>
                                          </p:stCondLst>
                                        </p:cTn>
                                        <p:tgtEl>
                                          <p:spTgt spid="24">
                                            <p:txEl>
                                              <p:pRg st="11" end="11"/>
                                            </p:txEl>
                                          </p:spTgt>
                                        </p:tgtEl>
                                        <p:attrNameLst>
                                          <p:attrName>style.visibility</p:attrName>
                                        </p:attrNameLst>
                                      </p:cBhvr>
                                      <p:to>
                                        <p:strVal val="visible"/>
                                      </p:to>
                                    </p:set>
                                    <p:animEffect transition="in" filter="fade">
                                      <p:cBhvr>
                                        <p:cTn id="28" dur="500"/>
                                        <p:tgtEl>
                                          <p:spTgt spid="24">
                                            <p:txEl>
                                              <p:pRg st="11" end="11"/>
                                            </p:txEl>
                                          </p:spTgt>
                                        </p:tgtEl>
                                      </p:cBhvr>
                                    </p:animEffect>
                                  </p:childTnLst>
                                </p:cTn>
                              </p:par>
                              <p:par>
                                <p:cTn id="29" presetID="10" presetClass="entr" presetSubtype="0" fill="hold" nodeType="withEffect">
                                  <p:stCondLst>
                                    <p:cond delay="4000"/>
                                  </p:stCondLst>
                                  <p:childTnLst>
                                    <p:set>
                                      <p:cBhvr>
                                        <p:cTn id="30" dur="1" fill="hold">
                                          <p:stCondLst>
                                            <p:cond delay="0"/>
                                          </p:stCondLst>
                                        </p:cTn>
                                        <p:tgtEl>
                                          <p:spTgt spid="24">
                                            <p:txEl>
                                              <p:pRg st="12" end="12"/>
                                            </p:txEl>
                                          </p:spTgt>
                                        </p:tgtEl>
                                        <p:attrNameLst>
                                          <p:attrName>style.visibility</p:attrName>
                                        </p:attrNameLst>
                                      </p:cBhvr>
                                      <p:to>
                                        <p:strVal val="visible"/>
                                      </p:to>
                                    </p:set>
                                    <p:animEffect transition="in" filter="fade">
                                      <p:cBhvr>
                                        <p:cTn id="31" dur="500"/>
                                        <p:tgtEl>
                                          <p:spTgt spid="2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3" name="Rechteck 2">
            <a:extLst>
              <a:ext uri="{FF2B5EF4-FFF2-40B4-BE49-F238E27FC236}">
                <a16:creationId xmlns:a16="http://schemas.microsoft.com/office/drawing/2014/main" id="{9E55D541-B56F-4E2F-8618-130875369576}"/>
              </a:ext>
            </a:extLst>
          </p:cNvPr>
          <p:cNvSpPr/>
          <p:nvPr/>
        </p:nvSpPr>
        <p:spPr>
          <a:xfrm>
            <a:off x="5711483" y="648282"/>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4" name="Text Box 4">
            <a:extLst>
              <a:ext uri="{FF2B5EF4-FFF2-40B4-BE49-F238E27FC236}">
                <a16:creationId xmlns:a16="http://schemas.microsoft.com/office/drawing/2014/main" id="{814DD135-2D12-4957-B757-EBE815133B0F}"/>
              </a:ext>
            </a:extLst>
          </p:cNvPr>
          <p:cNvSpPr txBox="1">
            <a:spLocks noChangeArrowheads="1"/>
          </p:cNvSpPr>
          <p:nvPr/>
        </p:nvSpPr>
        <p:spPr bwMode="auto">
          <a:xfrm>
            <a:off x="411255" y="2439609"/>
            <a:ext cx="8277225" cy="45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600" dirty="0">
                <a:solidFill>
                  <a:schemeClr val="tx2"/>
                </a:solidFill>
                <a:latin typeface="Calibri" panose="020F0502020204030204" pitchFamily="34" charset="0"/>
                <a:cs typeface="Calibri" panose="020F0502020204030204" pitchFamily="34" charset="0"/>
              </a:rPr>
              <a:t>Folgende </a:t>
            </a:r>
            <a:r>
              <a:rPr lang="de-DE" altLang="de-DE" sz="1600" b="1" dirty="0">
                <a:solidFill>
                  <a:schemeClr val="tx2"/>
                </a:solidFill>
                <a:latin typeface="Calibri" panose="020F0502020204030204" pitchFamily="34" charset="0"/>
                <a:cs typeface="Calibri" panose="020F0502020204030204" pitchFamily="34" charset="0"/>
              </a:rPr>
              <a:t>Ziele</a:t>
            </a:r>
            <a:r>
              <a:rPr lang="de-DE" altLang="de-DE" sz="1600" dirty="0">
                <a:solidFill>
                  <a:schemeClr val="tx2"/>
                </a:solidFill>
                <a:latin typeface="Calibri" panose="020F0502020204030204" pitchFamily="34" charset="0"/>
                <a:cs typeface="Calibri" panose="020F0502020204030204" pitchFamily="34" charset="0"/>
              </a:rPr>
              <a:t> stehen dabei im Vordergrund:</a:t>
            </a:r>
          </a:p>
        </p:txBody>
      </p:sp>
      <p:sp>
        <p:nvSpPr>
          <p:cNvPr id="25" name="Rectangle 5">
            <a:extLst>
              <a:ext uri="{FF2B5EF4-FFF2-40B4-BE49-F238E27FC236}">
                <a16:creationId xmlns:a16="http://schemas.microsoft.com/office/drawing/2014/main" id="{9E80BB47-55EA-4F5A-849C-73C04A129C94}"/>
              </a:ext>
            </a:extLst>
          </p:cNvPr>
          <p:cNvSpPr>
            <a:spLocks noChangeArrowheads="1"/>
          </p:cNvSpPr>
          <p:nvPr/>
        </p:nvSpPr>
        <p:spPr bwMode="auto">
          <a:xfrm>
            <a:off x="457199" y="1091554"/>
            <a:ext cx="830902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ist eine internationale Schule im </a:t>
            </a:r>
            <a:r>
              <a:rPr lang="de-DE" altLang="de-DE" sz="1600" b="1" dirty="0">
                <a:solidFill>
                  <a:schemeClr val="tx2"/>
                </a:solidFill>
                <a:latin typeface="Calibri" panose="020F0502020204030204" pitchFamily="34" charset="0"/>
                <a:cs typeface="Calibri" panose="020F0502020204030204" pitchFamily="34" charset="0"/>
              </a:rPr>
              <a:t>Netzwerk der 26 Europäischen Schulen </a:t>
            </a:r>
            <a:r>
              <a:rPr lang="de-DE" altLang="de-DE" sz="1600" dirty="0">
                <a:solidFill>
                  <a:schemeClr val="tx2"/>
                </a:solidFill>
                <a:latin typeface="Calibri" panose="020F0502020204030204" pitchFamily="34" charset="0"/>
                <a:cs typeface="Calibri" panose="020F0502020204030204" pitchFamily="34" charset="0"/>
              </a:rPr>
              <a:t>in 13 europäischen Ländern.</a:t>
            </a:r>
          </a:p>
        </p:txBody>
      </p:sp>
      <p:sp>
        <p:nvSpPr>
          <p:cNvPr id="28" name="Rectangle 5">
            <a:extLst>
              <a:ext uri="{FF2B5EF4-FFF2-40B4-BE49-F238E27FC236}">
                <a16:creationId xmlns:a16="http://schemas.microsoft.com/office/drawing/2014/main" id="{3DECF08C-49AB-4C9F-958A-1CB3EE9434F7}"/>
              </a:ext>
            </a:extLst>
          </p:cNvPr>
          <p:cNvSpPr>
            <a:spLocks noChangeArrowheads="1"/>
          </p:cNvSpPr>
          <p:nvPr/>
        </p:nvSpPr>
        <p:spPr bwMode="auto">
          <a:xfrm>
            <a:off x="457200" y="3002516"/>
            <a:ext cx="81470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Vertrauen in die </a:t>
            </a:r>
            <a:r>
              <a:rPr lang="de-DE" altLang="de-DE" sz="1600" b="1" dirty="0">
                <a:solidFill>
                  <a:schemeClr val="tx2"/>
                </a:solidFill>
                <a:latin typeface="Calibri" panose="020F0502020204030204" pitchFamily="34" charset="0"/>
                <a:cs typeface="Calibri" panose="020F0502020204030204" pitchFamily="34" charset="0"/>
              </a:rPr>
              <a:t>eigene kulturelle Identität </a:t>
            </a:r>
            <a:r>
              <a:rPr lang="de-DE" altLang="de-DE" sz="1600" dirty="0">
                <a:solidFill>
                  <a:schemeClr val="tx2"/>
                </a:solidFill>
                <a:latin typeface="Calibri" panose="020F0502020204030204" pitchFamily="34" charset="0"/>
                <a:cs typeface="Calibri" panose="020F0502020204030204" pitchFamily="34" charset="0"/>
              </a:rPr>
              <a:t>als Grundlage für die </a:t>
            </a:r>
            <a:r>
              <a:rPr lang="de-DE" altLang="de-DE" sz="1600" b="1" dirty="0">
                <a:solidFill>
                  <a:schemeClr val="tx2"/>
                </a:solidFill>
                <a:latin typeface="Calibri" panose="020F0502020204030204" pitchFamily="34" charset="0"/>
                <a:cs typeface="Calibri" panose="020F0502020204030204" pitchFamily="34" charset="0"/>
              </a:rPr>
              <a:t>Entwicklung zu Europäerinnen und Europäern</a:t>
            </a:r>
          </a:p>
        </p:txBody>
      </p:sp>
      <p:sp>
        <p:nvSpPr>
          <p:cNvPr id="31" name="Rectangle 5">
            <a:extLst>
              <a:ext uri="{FF2B5EF4-FFF2-40B4-BE49-F238E27FC236}">
                <a16:creationId xmlns:a16="http://schemas.microsoft.com/office/drawing/2014/main" id="{F0ED3894-D60C-4881-B37D-301BF7CDD916}"/>
              </a:ext>
            </a:extLst>
          </p:cNvPr>
          <p:cNvSpPr>
            <a:spLocks noChangeArrowheads="1"/>
          </p:cNvSpPr>
          <p:nvPr/>
        </p:nvSpPr>
        <p:spPr bwMode="auto">
          <a:xfrm>
            <a:off x="459373" y="3521354"/>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Vermittlung einer </a:t>
            </a:r>
            <a:r>
              <a:rPr lang="de-DE" altLang="de-DE" sz="1600" b="1" dirty="0">
                <a:solidFill>
                  <a:schemeClr val="tx2"/>
                </a:solidFill>
                <a:latin typeface="Calibri" panose="020F0502020204030204" pitchFamily="34" charset="0"/>
                <a:cs typeface="Calibri" panose="020F0502020204030204" pitchFamily="34" charset="0"/>
              </a:rPr>
              <a:t>vertieften Allgemeinbildung</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21" name="Rectangle 5">
            <a:extLst>
              <a:ext uri="{FF2B5EF4-FFF2-40B4-BE49-F238E27FC236}">
                <a16:creationId xmlns:a16="http://schemas.microsoft.com/office/drawing/2014/main" id="{7F0BD5FF-6ED7-4517-9B63-95B39C2E291A}"/>
              </a:ext>
            </a:extLst>
          </p:cNvPr>
          <p:cNvSpPr>
            <a:spLocks noChangeArrowheads="1"/>
          </p:cNvSpPr>
          <p:nvPr/>
        </p:nvSpPr>
        <p:spPr bwMode="auto">
          <a:xfrm>
            <a:off x="452657" y="3857905"/>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Förderung des Wissens in </a:t>
            </a:r>
            <a:r>
              <a:rPr lang="de-DE" altLang="de-DE" sz="1600" b="1" dirty="0">
                <a:solidFill>
                  <a:schemeClr val="tx2"/>
                </a:solidFill>
                <a:latin typeface="Calibri" panose="020F0502020204030204" pitchFamily="34" charset="0"/>
                <a:cs typeface="Calibri" panose="020F0502020204030204" pitchFamily="34" charset="0"/>
              </a:rPr>
              <a:t>Mathematik</a:t>
            </a:r>
            <a:r>
              <a:rPr lang="de-DE" altLang="de-DE" sz="1600" dirty="0">
                <a:solidFill>
                  <a:schemeClr val="tx2"/>
                </a:solidFill>
                <a:latin typeface="Calibri" panose="020F0502020204030204" pitchFamily="34" charset="0"/>
                <a:cs typeface="Calibri" panose="020F0502020204030204" pitchFamily="34" charset="0"/>
              </a:rPr>
              <a:t> und </a:t>
            </a:r>
            <a:r>
              <a:rPr lang="de-DE" altLang="de-DE" sz="1600" b="1" dirty="0">
                <a:solidFill>
                  <a:schemeClr val="tx2"/>
                </a:solidFill>
                <a:latin typeface="Calibri" panose="020F0502020204030204" pitchFamily="34" charset="0"/>
                <a:cs typeface="Calibri" panose="020F0502020204030204" pitchFamily="34" charset="0"/>
              </a:rPr>
              <a:t>Naturwissenschaften</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23" name="Rectangle 5">
            <a:extLst>
              <a:ext uri="{FF2B5EF4-FFF2-40B4-BE49-F238E27FC236}">
                <a16:creationId xmlns:a16="http://schemas.microsoft.com/office/drawing/2014/main" id="{A42E7464-5242-47DD-8B66-F5632B1986BB}"/>
              </a:ext>
            </a:extLst>
          </p:cNvPr>
          <p:cNvSpPr>
            <a:spLocks noChangeArrowheads="1"/>
          </p:cNvSpPr>
          <p:nvPr/>
        </p:nvSpPr>
        <p:spPr bwMode="auto">
          <a:xfrm>
            <a:off x="459373" y="4958568"/>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b="1" dirty="0">
                <a:solidFill>
                  <a:schemeClr val="tx2"/>
                </a:solidFill>
                <a:latin typeface="Calibri" panose="020F0502020204030204" pitchFamily="34" charset="0"/>
                <a:cs typeface="Calibri" panose="020F0502020204030204" pitchFamily="34" charset="0"/>
              </a:rPr>
              <a:t>Kreativität</a:t>
            </a:r>
            <a:r>
              <a:rPr lang="de-DE" altLang="de-DE" sz="1600" dirty="0">
                <a:solidFill>
                  <a:schemeClr val="tx2"/>
                </a:solidFill>
                <a:latin typeface="Calibri" panose="020F0502020204030204" pitchFamily="34" charset="0"/>
                <a:cs typeface="Calibri" panose="020F0502020204030204" pitchFamily="34" charset="0"/>
              </a:rPr>
              <a:t> in Musik, bildender und darstellender Kunst</a:t>
            </a:r>
          </a:p>
        </p:txBody>
      </p:sp>
      <p:sp>
        <p:nvSpPr>
          <p:cNvPr id="33" name="Rectangle 5">
            <a:extLst>
              <a:ext uri="{FF2B5EF4-FFF2-40B4-BE49-F238E27FC236}">
                <a16:creationId xmlns:a16="http://schemas.microsoft.com/office/drawing/2014/main" id="{38046AE3-C607-4F81-B68F-38532E10A8BB}"/>
              </a:ext>
            </a:extLst>
          </p:cNvPr>
          <p:cNvSpPr>
            <a:spLocks noChangeArrowheads="1"/>
          </p:cNvSpPr>
          <p:nvPr/>
        </p:nvSpPr>
        <p:spPr bwMode="auto">
          <a:xfrm>
            <a:off x="471101" y="5337677"/>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b="1" dirty="0">
                <a:solidFill>
                  <a:schemeClr val="tx2"/>
                </a:solidFill>
                <a:latin typeface="Calibri" panose="020F0502020204030204" pitchFamily="34" charset="0"/>
                <a:cs typeface="Calibri" panose="020F0502020204030204" pitchFamily="34" charset="0"/>
              </a:rPr>
              <a:t>Demokratiebildung, </a:t>
            </a:r>
            <a:r>
              <a:rPr lang="de-DE" altLang="de-DE" sz="1600" dirty="0">
                <a:solidFill>
                  <a:schemeClr val="tx2"/>
                </a:solidFill>
                <a:latin typeface="Calibri" panose="020F0502020204030204" pitchFamily="34" charset="0"/>
                <a:cs typeface="Calibri" panose="020F0502020204030204" pitchFamily="34" charset="0"/>
              </a:rPr>
              <a:t>Toleranz, Zusammenarbeit und Kommunikationsbereitschaft</a:t>
            </a:r>
          </a:p>
        </p:txBody>
      </p:sp>
      <p:sp>
        <p:nvSpPr>
          <p:cNvPr id="34" name="Rectangle 5">
            <a:extLst>
              <a:ext uri="{FF2B5EF4-FFF2-40B4-BE49-F238E27FC236}">
                <a16:creationId xmlns:a16="http://schemas.microsoft.com/office/drawing/2014/main" id="{CD304757-21E8-4588-A472-39D9FB80E417}"/>
              </a:ext>
            </a:extLst>
          </p:cNvPr>
          <p:cNvSpPr>
            <a:spLocks noChangeArrowheads="1"/>
          </p:cNvSpPr>
          <p:nvPr/>
        </p:nvSpPr>
        <p:spPr bwMode="auto">
          <a:xfrm>
            <a:off x="471101" y="5666460"/>
            <a:ext cx="81470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Unterstützung bei der </a:t>
            </a:r>
            <a:r>
              <a:rPr lang="de-DE" altLang="de-DE" sz="1600" b="1" dirty="0">
                <a:solidFill>
                  <a:schemeClr val="tx2"/>
                </a:solidFill>
                <a:latin typeface="Calibri" panose="020F0502020204030204" pitchFamily="34" charset="0"/>
                <a:cs typeface="Calibri" panose="020F0502020204030204" pitchFamily="34" charset="0"/>
              </a:rPr>
              <a:t>persönlichen</a:t>
            </a:r>
            <a:r>
              <a:rPr lang="de-DE" altLang="de-DE" sz="1600" dirty="0">
                <a:solidFill>
                  <a:schemeClr val="tx2"/>
                </a:solidFill>
                <a:latin typeface="Calibri" panose="020F0502020204030204" pitchFamily="34" charset="0"/>
                <a:cs typeface="Calibri" panose="020F0502020204030204" pitchFamily="34" charset="0"/>
              </a:rPr>
              <a:t> und </a:t>
            </a:r>
            <a:r>
              <a:rPr lang="de-DE" altLang="de-DE" sz="1600" b="1" dirty="0">
                <a:solidFill>
                  <a:schemeClr val="tx2"/>
                </a:solidFill>
                <a:latin typeface="Calibri" panose="020F0502020204030204" pitchFamily="34" charset="0"/>
                <a:cs typeface="Calibri" panose="020F0502020204030204" pitchFamily="34" charset="0"/>
              </a:rPr>
              <a:t>sozialen Entwicklung</a:t>
            </a:r>
            <a:r>
              <a:rPr lang="de-DE" altLang="de-DE" sz="1600" dirty="0">
                <a:solidFill>
                  <a:schemeClr val="tx2"/>
                </a:solidFill>
                <a:latin typeface="Calibri" panose="020F0502020204030204" pitchFamily="34" charset="0"/>
                <a:cs typeface="Calibri" panose="020F0502020204030204" pitchFamily="34" charset="0"/>
              </a:rPr>
              <a:t>, Förderung bei der Berufs- und Studienwahl</a:t>
            </a:r>
          </a:p>
        </p:txBody>
      </p:sp>
      <p:sp>
        <p:nvSpPr>
          <p:cNvPr id="35" name="Rectangle 5">
            <a:extLst>
              <a:ext uri="{FF2B5EF4-FFF2-40B4-BE49-F238E27FC236}">
                <a16:creationId xmlns:a16="http://schemas.microsoft.com/office/drawing/2014/main" id="{DEDD40B0-B26D-438E-B90F-C9FF037541FA}"/>
              </a:ext>
            </a:extLst>
          </p:cNvPr>
          <p:cNvSpPr>
            <a:spLocks noChangeArrowheads="1"/>
          </p:cNvSpPr>
          <p:nvPr/>
        </p:nvSpPr>
        <p:spPr bwMode="auto">
          <a:xfrm>
            <a:off x="456818" y="4216491"/>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Förderung der </a:t>
            </a:r>
            <a:r>
              <a:rPr lang="de-DE" altLang="de-DE" sz="1600" b="1" dirty="0">
                <a:solidFill>
                  <a:schemeClr val="tx2"/>
                </a:solidFill>
                <a:latin typeface="Calibri" panose="020F0502020204030204" pitchFamily="34" charset="0"/>
                <a:cs typeface="Calibri" panose="020F0502020204030204" pitchFamily="34" charset="0"/>
              </a:rPr>
              <a:t>digitalen</a:t>
            </a:r>
            <a:r>
              <a:rPr lang="de-DE" altLang="de-DE" sz="1600" dirty="0">
                <a:solidFill>
                  <a:schemeClr val="tx2"/>
                </a:solidFill>
                <a:latin typeface="Calibri" panose="020F0502020204030204" pitchFamily="34" charset="0"/>
                <a:cs typeface="Calibri" panose="020F0502020204030204" pitchFamily="34" charset="0"/>
              </a:rPr>
              <a:t> und </a:t>
            </a:r>
            <a:r>
              <a:rPr lang="de-DE" altLang="de-DE" sz="1600" b="1" dirty="0">
                <a:solidFill>
                  <a:schemeClr val="tx2"/>
                </a:solidFill>
                <a:latin typeface="Calibri" panose="020F0502020204030204" pitchFamily="34" charset="0"/>
                <a:cs typeface="Calibri" panose="020F0502020204030204" pitchFamily="34" charset="0"/>
              </a:rPr>
              <a:t>informatischen Bildung </a:t>
            </a:r>
            <a:r>
              <a:rPr lang="de-DE" altLang="de-DE" sz="1600" dirty="0">
                <a:solidFill>
                  <a:schemeClr val="tx2"/>
                </a:solidFill>
                <a:latin typeface="Calibri" panose="020F0502020204030204" pitchFamily="34" charset="0"/>
                <a:cs typeface="Calibri" panose="020F0502020204030204" pitchFamily="34" charset="0"/>
              </a:rPr>
              <a:t>ab der ersten Klassenstufe</a:t>
            </a:r>
          </a:p>
        </p:txBody>
      </p:sp>
      <p:sp>
        <p:nvSpPr>
          <p:cNvPr id="36" name="Rectangle 5">
            <a:extLst>
              <a:ext uri="{FF2B5EF4-FFF2-40B4-BE49-F238E27FC236}">
                <a16:creationId xmlns:a16="http://schemas.microsoft.com/office/drawing/2014/main" id="{DE15D4CC-EBF0-4935-9D56-BDF40E4851ED}"/>
              </a:ext>
            </a:extLst>
          </p:cNvPr>
          <p:cNvSpPr>
            <a:spLocks noChangeArrowheads="1"/>
          </p:cNvSpPr>
          <p:nvPr/>
        </p:nvSpPr>
        <p:spPr bwMode="auto">
          <a:xfrm>
            <a:off x="459373" y="4579459"/>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Integration der Ausbildung </a:t>
            </a:r>
            <a:r>
              <a:rPr lang="de-DE" altLang="de-DE" sz="1600" b="1" dirty="0">
                <a:solidFill>
                  <a:schemeClr val="tx2"/>
                </a:solidFill>
                <a:latin typeface="Calibri" panose="020F0502020204030204" pitchFamily="34" charset="0"/>
                <a:cs typeface="Calibri" panose="020F0502020204030204" pitchFamily="34" charset="0"/>
              </a:rPr>
              <a:t>unternehmerischer Kompetenzen</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37" name="Text Box 4">
            <a:extLst>
              <a:ext uri="{FF2B5EF4-FFF2-40B4-BE49-F238E27FC236}">
                <a16:creationId xmlns:a16="http://schemas.microsoft.com/office/drawing/2014/main" id="{396C5017-3966-406C-910A-91F8601A353D}"/>
              </a:ext>
            </a:extLst>
          </p:cNvPr>
          <p:cNvSpPr txBox="1">
            <a:spLocks noChangeArrowheads="1"/>
          </p:cNvSpPr>
          <p:nvPr/>
        </p:nvSpPr>
        <p:spPr bwMode="auto">
          <a:xfrm>
            <a:off x="411255" y="712722"/>
            <a:ext cx="8277225" cy="37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600" dirty="0">
                <a:solidFill>
                  <a:schemeClr val="tx2"/>
                </a:solidFill>
                <a:latin typeface="Calibri" panose="020F0502020204030204" pitchFamily="34" charset="0"/>
                <a:cs typeface="Calibri" panose="020F0502020204030204" pitchFamily="34" charset="0"/>
              </a:rPr>
              <a:t>Die Europäische Schule Saarland </a:t>
            </a:r>
          </a:p>
        </p:txBody>
      </p:sp>
      <p:sp>
        <p:nvSpPr>
          <p:cNvPr id="38" name="Rectangle 5">
            <a:extLst>
              <a:ext uri="{FF2B5EF4-FFF2-40B4-BE49-F238E27FC236}">
                <a16:creationId xmlns:a16="http://schemas.microsoft.com/office/drawing/2014/main" id="{2E40C383-CCE1-4960-99AD-9E67E21189ED}"/>
              </a:ext>
            </a:extLst>
          </p:cNvPr>
          <p:cNvSpPr>
            <a:spLocks noChangeArrowheads="1"/>
          </p:cNvSpPr>
          <p:nvPr/>
        </p:nvSpPr>
        <p:spPr bwMode="auto">
          <a:xfrm>
            <a:off x="459373" y="1633002"/>
            <a:ext cx="82772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setzt die </a:t>
            </a:r>
            <a:r>
              <a:rPr lang="de-DE" altLang="de-DE" sz="1600" b="1" dirty="0">
                <a:solidFill>
                  <a:schemeClr val="tx2"/>
                </a:solidFill>
                <a:latin typeface="Calibri" panose="020F0502020204030204" pitchFamily="34" charset="0"/>
                <a:cs typeface="Calibri" panose="020F0502020204030204" pitchFamily="34" charset="0"/>
              </a:rPr>
              <a:t>Vielfalt</a:t>
            </a:r>
            <a:r>
              <a:rPr lang="de-DE" altLang="de-DE" sz="1600" dirty="0">
                <a:solidFill>
                  <a:schemeClr val="tx2"/>
                </a:solidFill>
                <a:latin typeface="Calibri" panose="020F0502020204030204" pitchFamily="34" charset="0"/>
                <a:cs typeface="Calibri" panose="020F0502020204030204" pitchFamily="34" charset="0"/>
              </a:rPr>
              <a:t> und den </a:t>
            </a:r>
            <a:r>
              <a:rPr lang="de-DE" altLang="de-DE" sz="1600" b="1" dirty="0">
                <a:solidFill>
                  <a:schemeClr val="tx2"/>
                </a:solidFill>
                <a:latin typeface="Calibri" panose="020F0502020204030204" pitchFamily="34" charset="0"/>
                <a:cs typeface="Calibri" panose="020F0502020204030204" pitchFamily="34" charset="0"/>
              </a:rPr>
              <a:t>Austausch</a:t>
            </a:r>
            <a:r>
              <a:rPr lang="de-DE" altLang="de-DE" sz="1600" dirty="0">
                <a:solidFill>
                  <a:schemeClr val="tx2"/>
                </a:solidFill>
                <a:latin typeface="Calibri" panose="020F0502020204030204" pitchFamily="34" charset="0"/>
                <a:cs typeface="Calibri" panose="020F0502020204030204" pitchFamily="34" charset="0"/>
              </a:rPr>
              <a:t> mit ihren Partnerschulen in gemeinsamen </a:t>
            </a:r>
            <a:r>
              <a:rPr lang="de-DE" altLang="de-DE" sz="1600" dirty="0" err="1">
                <a:solidFill>
                  <a:schemeClr val="tx2"/>
                </a:solidFill>
                <a:latin typeface="Calibri" panose="020F0502020204030204" pitchFamily="34" charset="0"/>
                <a:cs typeface="Calibri" panose="020F0502020204030204" pitchFamily="34" charset="0"/>
              </a:rPr>
              <a:t>Wettbe</a:t>
            </a:r>
            <a:r>
              <a:rPr lang="de-DE" altLang="de-DE" sz="1600" dirty="0">
                <a:solidFill>
                  <a:schemeClr val="tx2"/>
                </a:solidFill>
                <a:latin typeface="Calibri" panose="020F0502020204030204" pitchFamily="34" charset="0"/>
                <a:cs typeface="Calibri" panose="020F0502020204030204" pitchFamily="34" charset="0"/>
              </a:rPr>
              <a:t>-werben (Naturwissenschaften, Sport), Festivals (Musik und Kunst) und Modellprojekten (Student-UN) um. </a:t>
            </a:r>
          </a:p>
        </p:txBody>
      </p:sp>
      <p:pic>
        <p:nvPicPr>
          <p:cNvPr id="40" name="Grafik 39">
            <a:extLst>
              <a:ext uri="{FF2B5EF4-FFF2-40B4-BE49-F238E27FC236}">
                <a16:creationId xmlns:a16="http://schemas.microsoft.com/office/drawing/2014/main" id="{839F16CF-3FE1-47CF-B33A-0296C0295947}"/>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8268" y="6166573"/>
            <a:ext cx="542035" cy="542035"/>
          </a:xfrm>
          <a:prstGeom prst="rect">
            <a:avLst/>
          </a:prstGeom>
        </p:spPr>
      </p:pic>
    </p:spTree>
    <p:extLst>
      <p:ext uri="{BB962C8B-B14F-4D97-AF65-F5344CB8AC3E}">
        <p14:creationId xmlns:p14="http://schemas.microsoft.com/office/powerpoint/2010/main" val="409705828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1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1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1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1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1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1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8" grpId="0"/>
      <p:bldP spid="31" grpId="0"/>
      <p:bldP spid="21" grpId="0"/>
      <p:bldP spid="23" grpId="0"/>
      <p:bldP spid="33" grpId="0"/>
      <p:bldP spid="34" grpId="0"/>
      <p:bldP spid="35" grpId="0"/>
      <p:bldP spid="36" grpId="0"/>
      <p:bldP spid="37" grpId="0"/>
      <p:bldP spid="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539440" y="917575"/>
            <a:ext cx="7993110" cy="5103785"/>
          </a:xfrm>
          <a:prstGeom prst="rect">
            <a:avLst/>
          </a:prstGeom>
          <a:solidFill>
            <a:schemeClr val="tx2">
              <a:lumMod val="10000"/>
              <a:lumOff val="9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4821" name="Text Box 5"/>
          <p:cNvSpPr txBox="1">
            <a:spLocks noChangeArrowheads="1"/>
          </p:cNvSpPr>
          <p:nvPr/>
        </p:nvSpPr>
        <p:spPr bwMode="auto">
          <a:xfrm>
            <a:off x="1331913" y="4497388"/>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2400" b="1" dirty="0">
                <a:solidFill>
                  <a:schemeClr val="tx2"/>
                </a:solidFill>
                <a:latin typeface="Saar" panose="00000500000000000000" pitchFamily="2" charset="0"/>
              </a:rPr>
              <a:t>Wir wünschen Ihrem Kind </a:t>
            </a:r>
            <a:br>
              <a:rPr lang="de-DE" altLang="de-DE" sz="2400" b="1" dirty="0">
                <a:solidFill>
                  <a:schemeClr val="tx2"/>
                </a:solidFill>
                <a:latin typeface="Saar" panose="00000500000000000000" pitchFamily="2" charset="0"/>
              </a:rPr>
            </a:br>
            <a:r>
              <a:rPr lang="de-DE" altLang="de-DE" sz="2400" b="1" dirty="0">
                <a:solidFill>
                  <a:schemeClr val="tx2"/>
                </a:solidFill>
                <a:latin typeface="Saar" panose="00000500000000000000" pitchFamily="2" charset="0"/>
              </a:rPr>
              <a:t>alles Gute für seine weitere Schullaufbahn!</a:t>
            </a:r>
          </a:p>
        </p:txBody>
      </p:sp>
      <p:pic>
        <p:nvPicPr>
          <p:cNvPr id="34823"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96975"/>
            <a:ext cx="1987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116466226"/>
      </p:ext>
    </p:extLst>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Text Box 8"/>
          <p:cNvSpPr txBox="1">
            <a:spLocks noChangeArrowheads="1"/>
          </p:cNvSpPr>
          <p:nvPr/>
        </p:nvSpPr>
        <p:spPr bwMode="auto">
          <a:xfrm>
            <a:off x="5578312" y="1215648"/>
            <a:ext cx="2510624" cy="369332"/>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50000"/>
              </a:spcBef>
            </a:pPr>
            <a:r>
              <a:rPr lang="de-DE" altLang="de-DE" sz="1800" b="1" dirty="0">
                <a:solidFill>
                  <a:schemeClr val="tx2"/>
                </a:solidFill>
                <a:latin typeface="Saar" panose="00000500000000000000" pitchFamily="2" charset="0"/>
              </a:rPr>
              <a:t>Gemeinschaftsschule</a:t>
            </a:r>
          </a:p>
        </p:txBody>
      </p:sp>
      <p:sp>
        <p:nvSpPr>
          <p:cNvPr id="11" name="Rechteck 10"/>
          <p:cNvSpPr/>
          <p:nvPr/>
        </p:nvSpPr>
        <p:spPr>
          <a:xfrm>
            <a:off x="483841" y="6458837"/>
            <a:ext cx="861133" cy="246221"/>
          </a:xfrm>
          <a:prstGeom prst="rect">
            <a:avLst/>
          </a:prstGeom>
        </p:spPr>
        <p:txBody>
          <a:bodyPr wrap="none">
            <a:spAutoFit/>
          </a:bodyPr>
          <a:lstStyle/>
          <a:p>
            <a:fld id="{50C1CD8C-A5F2-470E-9B79-C7DA4DFF9EC9}" type="datetime1">
              <a:rPr lang="de-DE" sz="1000">
                <a:solidFill>
                  <a:schemeClr val="tx2"/>
                </a:solidFill>
                <a:latin typeface="+mn-lt"/>
              </a:rPr>
              <a:pPr/>
              <a:t>31.10.2024</a:t>
            </a:fld>
            <a:endParaRPr lang="de-DE" sz="1000" dirty="0">
              <a:solidFill>
                <a:schemeClr val="tx2"/>
              </a:solidFill>
              <a:latin typeface="+mn-lt"/>
            </a:endParaRPr>
          </a:p>
        </p:txBody>
      </p:sp>
      <p:grpSp>
        <p:nvGrpSpPr>
          <p:cNvPr id="13" name="Gruppieren 12"/>
          <p:cNvGrpSpPr/>
          <p:nvPr/>
        </p:nvGrpSpPr>
        <p:grpSpPr>
          <a:xfrm>
            <a:off x="463296" y="1019569"/>
            <a:ext cx="4108704" cy="5375472"/>
            <a:chOff x="-1075806" y="1083365"/>
            <a:chExt cx="4108704" cy="5375472"/>
          </a:xfrm>
        </p:grpSpPr>
        <p:sp>
          <p:nvSpPr>
            <p:cNvPr id="3076" name="Rectangle 23"/>
            <p:cNvSpPr>
              <a:spLocks noChangeArrowheads="1"/>
            </p:cNvSpPr>
            <p:nvPr/>
          </p:nvSpPr>
          <p:spPr bwMode="auto">
            <a:xfrm>
              <a:off x="-1075806" y="1083365"/>
              <a:ext cx="4108704" cy="5375472"/>
            </a:xfrm>
            <a:prstGeom prst="rect">
              <a:avLst/>
            </a:prstGeom>
            <a:solidFill>
              <a:schemeClr val="accent5">
                <a:lumMod val="20000"/>
                <a:lumOff val="80000"/>
                <a:alpha val="59999"/>
              </a:schemeClr>
            </a:solidFill>
            <a:ln>
              <a:noFill/>
            </a:ln>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880814" y="2681023"/>
              <a:ext cx="195464" cy="335943"/>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7" name="AutoShape 32"/>
            <p:cNvSpPr>
              <a:spLocks noChangeArrowheads="1"/>
            </p:cNvSpPr>
            <p:nvPr/>
          </p:nvSpPr>
          <p:spPr bwMode="auto">
            <a:xfrm>
              <a:off x="880814" y="5128432"/>
              <a:ext cx="195464" cy="417285"/>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2125" name="AutoShape 45"/>
            <p:cNvSpPr>
              <a:spLocks noChangeArrowheads="1"/>
            </p:cNvSpPr>
            <p:nvPr/>
          </p:nvSpPr>
          <p:spPr bwMode="auto">
            <a:xfrm>
              <a:off x="-910579" y="5598040"/>
              <a:ext cx="3778250" cy="74283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r>
                <a:rPr lang="de-DE" altLang="de-DE" sz="1800" b="1" dirty="0">
                  <a:solidFill>
                    <a:schemeClr val="tx2"/>
                  </a:solidFill>
                  <a:latin typeface="Saar" panose="00000500000000000000" pitchFamily="2" charset="0"/>
                </a:rPr>
                <a:t>Klassenstufen 5 und 6</a:t>
              </a:r>
            </a:p>
            <a:p>
              <a:pPr algn="ctr" eaLnBrk="1" hangingPunct="1"/>
              <a:r>
                <a:rPr lang="de-DE" altLang="de-DE" sz="1800" dirty="0">
                  <a:solidFill>
                    <a:schemeClr val="tx2"/>
                  </a:solidFill>
                  <a:latin typeface="Saar" panose="00000500000000000000" pitchFamily="2" charset="0"/>
                </a:rPr>
                <a:t>Unterricht im Klassenverband</a:t>
              </a:r>
            </a:p>
          </p:txBody>
        </p:sp>
        <p:sp>
          <p:nvSpPr>
            <p:cNvPr id="302126" name="AutoShape 46"/>
            <p:cNvSpPr>
              <a:spLocks noChangeArrowheads="1"/>
            </p:cNvSpPr>
            <p:nvPr/>
          </p:nvSpPr>
          <p:spPr bwMode="auto">
            <a:xfrm>
              <a:off x="-918617" y="3069290"/>
              <a:ext cx="3794327" cy="2006818"/>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solidFill>
                    <a:schemeClr val="tx2"/>
                  </a:solidFill>
                  <a:latin typeface="Saar" panose="00000500000000000000" pitchFamily="2" charset="0"/>
                </a:rPr>
                <a:t>Klassenstufen 7 bis 10</a:t>
              </a:r>
            </a:p>
            <a:p>
              <a:pPr eaLnBrk="1" hangingPunct="1"/>
              <a:r>
                <a:rPr lang="de-DE" altLang="de-DE" sz="1800" dirty="0">
                  <a:solidFill>
                    <a:schemeClr val="tx2"/>
                  </a:solidFill>
                  <a:latin typeface="Saar" panose="00000500000000000000" pitchFamily="2" charset="0"/>
                </a:rPr>
                <a:t>Unterricht im Klassenverband</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und/oder in Kursen</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Differenzierung bis Kl. 10 in</a:t>
              </a:r>
            </a:p>
            <a:p>
              <a:pPr marL="285750" indent="-285750" eaLnBrk="1" hangingPunct="1">
                <a:buFont typeface="Arial" panose="020B0604020202020204" pitchFamily="34" charset="0"/>
                <a:buChar char="•"/>
              </a:pPr>
              <a:r>
                <a:rPr lang="de-DE" altLang="de-DE" sz="1800" dirty="0">
                  <a:solidFill>
                    <a:schemeClr val="tx2"/>
                  </a:solidFill>
                  <a:latin typeface="Saar" panose="00000500000000000000" pitchFamily="2" charset="0"/>
                </a:rPr>
                <a:t>De, Ma, 1. FS, NW (</a:t>
              </a:r>
              <a:r>
                <a:rPr lang="de-DE" altLang="de-DE" sz="1800" dirty="0" err="1">
                  <a:solidFill>
                    <a:schemeClr val="tx2"/>
                  </a:solidFill>
                  <a:latin typeface="Saar" panose="00000500000000000000" pitchFamily="2" charset="0"/>
                </a:rPr>
                <a:t>Ch</a:t>
              </a:r>
              <a:r>
                <a:rPr lang="de-DE" altLang="de-DE" sz="1800" dirty="0">
                  <a:solidFill>
                    <a:schemeClr val="tx2"/>
                  </a:solidFill>
                  <a:latin typeface="Saar" panose="00000500000000000000" pitchFamily="2" charset="0"/>
                </a:rPr>
                <a:t>, </a:t>
              </a:r>
              <a:r>
                <a:rPr lang="de-DE" altLang="de-DE" sz="1800" dirty="0" err="1">
                  <a:solidFill>
                    <a:schemeClr val="tx2"/>
                  </a:solidFill>
                  <a:latin typeface="Saar" panose="00000500000000000000" pitchFamily="2" charset="0"/>
                </a:rPr>
                <a:t>Ph</a:t>
              </a:r>
              <a:r>
                <a:rPr lang="de-DE" altLang="de-DE" sz="1800" dirty="0">
                  <a:solidFill>
                    <a:schemeClr val="tx2"/>
                  </a:solidFill>
                  <a:latin typeface="Saar" panose="00000500000000000000" pitchFamily="2" charset="0"/>
                </a:rPr>
                <a:t>)</a:t>
              </a:r>
            </a:p>
            <a:p>
              <a:pPr marL="285750" indent="-285750" eaLnBrk="1" hangingPunct="1">
                <a:buFont typeface="Arial" panose="020B0604020202020204" pitchFamily="34" charset="0"/>
                <a:buChar char="•"/>
              </a:pPr>
              <a:r>
                <a:rPr lang="de-DE" altLang="de-DE" sz="1800" dirty="0">
                  <a:solidFill>
                    <a:schemeClr val="tx2"/>
                  </a:solidFill>
                  <a:latin typeface="Saar" panose="00000500000000000000" pitchFamily="2" charset="0"/>
                </a:rPr>
                <a:t>2 bzw. 3 Anspruchsebenen</a:t>
              </a:r>
            </a:p>
          </p:txBody>
        </p:sp>
        <p:sp>
          <p:nvSpPr>
            <p:cNvPr id="26" name="AutoShape 49"/>
            <p:cNvSpPr>
              <a:spLocks noChangeArrowheads="1"/>
            </p:cNvSpPr>
            <p:nvPr/>
          </p:nvSpPr>
          <p:spPr bwMode="auto">
            <a:xfrm>
              <a:off x="-910579" y="1177987"/>
              <a:ext cx="3778250" cy="145071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r>
                <a:rPr lang="de-DE" altLang="de-DE" sz="1800" b="1" dirty="0">
                  <a:solidFill>
                    <a:schemeClr val="tx2"/>
                  </a:solidFill>
                  <a:latin typeface="Saar" panose="00000500000000000000" pitchFamily="2" charset="0"/>
                </a:rPr>
                <a:t>Hauptphase (12 und 13)</a:t>
              </a:r>
              <a:br>
                <a:rPr lang="de-DE" altLang="de-DE" sz="1800" b="1"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Unterricht im Kurssystem</a:t>
              </a:r>
              <a:br>
                <a:rPr lang="de-DE" altLang="de-DE" sz="1800" b="1" dirty="0">
                  <a:solidFill>
                    <a:schemeClr val="tx2"/>
                  </a:solidFill>
                  <a:latin typeface="Saar" panose="00000500000000000000" pitchFamily="2" charset="0"/>
                </a:rPr>
              </a:br>
              <a:r>
                <a:rPr lang="de-DE" altLang="de-DE" sz="1800" b="1" dirty="0">
                  <a:solidFill>
                    <a:schemeClr val="tx2"/>
                  </a:solidFill>
                  <a:latin typeface="Saar" panose="00000500000000000000" pitchFamily="2" charset="0"/>
                </a:rPr>
                <a:t>Einführungsphase (11)</a:t>
              </a:r>
              <a:br>
                <a:rPr lang="de-DE" altLang="de-DE" sz="1800" b="1"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Unterricht im Kurssystem </a:t>
              </a:r>
              <a:br>
                <a:rPr lang="de-DE" altLang="de-DE" sz="1600"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bzw. Klassenverband</a:t>
              </a:r>
            </a:p>
            <a:p>
              <a:pPr marL="355600" eaLnBrk="1" hangingPunct="1"/>
              <a:endParaRPr lang="de-DE" altLang="de-DE" sz="1800" dirty="0">
                <a:latin typeface="Saar" panose="00000500000000000000" pitchFamily="2" charset="0"/>
              </a:endParaRPr>
            </a:p>
          </p:txBody>
        </p:sp>
      </p:grpSp>
      <p:sp>
        <p:nvSpPr>
          <p:cNvPr id="25" name="Textfeld 24"/>
          <p:cNvSpPr txBox="1"/>
          <p:nvPr/>
        </p:nvSpPr>
        <p:spPr>
          <a:xfrm>
            <a:off x="4885818" y="3536856"/>
            <a:ext cx="3895618" cy="609398"/>
          </a:xfrm>
          <a:prstGeom prst="rect">
            <a:avLst/>
          </a:prstGeom>
          <a:noFill/>
        </p:spPr>
        <p:txBody>
          <a:bodyPr wrap="none" rtlCol="0">
            <a:spAutoFit/>
          </a:bodyPr>
          <a:lstStyle/>
          <a:p>
            <a:pPr algn="ctr">
              <a:lnSpc>
                <a:spcPct val="105000"/>
              </a:lnSpc>
            </a:pPr>
            <a:r>
              <a:rPr lang="de-DE" sz="1600" b="1" dirty="0">
                <a:solidFill>
                  <a:schemeClr val="tx2"/>
                </a:solidFill>
                <a:latin typeface="Saar" panose="00000500000000000000" pitchFamily="2" charset="0"/>
                <a:ea typeface="Geneva"/>
                <a:cs typeface="Geneva"/>
              </a:rPr>
              <a:t>zieldifferente</a:t>
            </a:r>
            <a:r>
              <a:rPr lang="de-DE" sz="1600" dirty="0">
                <a:solidFill>
                  <a:schemeClr val="tx2"/>
                </a:solidFill>
                <a:latin typeface="Saar" panose="00000500000000000000" pitchFamily="2" charset="0"/>
                <a:ea typeface="Geneva"/>
                <a:cs typeface="Geneva"/>
              </a:rPr>
              <a:t> Unterrichtung </a:t>
            </a:r>
          </a:p>
          <a:p>
            <a:pPr algn="ctr">
              <a:lnSpc>
                <a:spcPct val="105000"/>
              </a:lnSpc>
            </a:pPr>
            <a:r>
              <a:rPr lang="de-DE" sz="1600" dirty="0">
                <a:solidFill>
                  <a:schemeClr val="tx2"/>
                </a:solidFill>
                <a:latin typeface="Saar" panose="00000500000000000000" pitchFamily="2" charset="0"/>
                <a:ea typeface="Geneva"/>
                <a:cs typeface="Geneva"/>
              </a:rPr>
              <a:t>auf verschiedenen Anforderungsebenen:</a:t>
            </a:r>
          </a:p>
        </p:txBody>
      </p:sp>
      <p:sp>
        <p:nvSpPr>
          <p:cNvPr id="9" name="Rechteck 8"/>
          <p:cNvSpPr/>
          <p:nvPr/>
        </p:nvSpPr>
        <p:spPr>
          <a:xfrm>
            <a:off x="4653770" y="4325247"/>
            <a:ext cx="4572000" cy="1631216"/>
          </a:xfrm>
          <a:prstGeom prst="rect">
            <a:avLst/>
          </a:prstGeom>
        </p:spPr>
        <p:txBody>
          <a:bodyPr>
            <a:spAutoFit/>
          </a:bodyPr>
          <a:lstStyle/>
          <a:p>
            <a:pPr>
              <a:spcBef>
                <a:spcPts val="600"/>
              </a:spcBef>
            </a:pPr>
            <a:r>
              <a:rPr lang="de-DE" sz="1600" dirty="0">
                <a:solidFill>
                  <a:schemeClr val="tx2"/>
                </a:solidFill>
                <a:latin typeface="+mn-lt"/>
                <a:sym typeface="Wingdings" panose="05000000000000000000" pitchFamily="2" charset="2"/>
              </a:rPr>
              <a:t> </a:t>
            </a:r>
            <a:r>
              <a:rPr lang="de-DE" sz="1600" dirty="0">
                <a:solidFill>
                  <a:schemeClr val="tx2"/>
                </a:solidFill>
                <a:latin typeface="+mn-lt"/>
              </a:rPr>
              <a:t>Individuelle Förderung und Forderung</a:t>
            </a:r>
          </a:p>
          <a:p>
            <a:pPr>
              <a:spcBef>
                <a:spcPts val="600"/>
              </a:spcBef>
            </a:pPr>
            <a:r>
              <a:rPr lang="de-DE" sz="1600" dirty="0">
                <a:solidFill>
                  <a:schemeClr val="tx2"/>
                </a:solidFill>
                <a:latin typeface="+mn-lt"/>
                <a:sym typeface="Wingdings" panose="05000000000000000000" pitchFamily="2" charset="2"/>
              </a:rPr>
              <a:t> </a:t>
            </a:r>
            <a:r>
              <a:rPr lang="de-DE" sz="1600" dirty="0">
                <a:solidFill>
                  <a:schemeClr val="tx2"/>
                </a:solidFill>
                <a:latin typeface="+mn-lt"/>
              </a:rPr>
              <a:t>Projektartiges, fächerübergreifendes Lernen</a:t>
            </a:r>
          </a:p>
          <a:p>
            <a:pPr>
              <a:spcBef>
                <a:spcPts val="600"/>
              </a:spcBef>
            </a:pPr>
            <a:r>
              <a:rPr lang="de-DE" sz="1600" dirty="0">
                <a:solidFill>
                  <a:schemeClr val="tx2"/>
                </a:solidFill>
                <a:latin typeface="+mn-lt"/>
                <a:sym typeface="Wingdings" panose="05000000000000000000" pitchFamily="2" charset="2"/>
              </a:rPr>
              <a:t> </a:t>
            </a:r>
            <a:r>
              <a:rPr lang="de-DE" sz="1600" dirty="0">
                <a:solidFill>
                  <a:schemeClr val="tx2"/>
                </a:solidFill>
                <a:latin typeface="+mn-lt"/>
              </a:rPr>
              <a:t>selbstständiges Lernen in eigenem Tempo</a:t>
            </a:r>
          </a:p>
          <a:p>
            <a:pPr marL="285750" indent="-285750">
              <a:spcBef>
                <a:spcPts val="600"/>
              </a:spcBef>
              <a:buFont typeface="Wingdings" pitchFamily="2" charset="2"/>
              <a:buChar char="à"/>
            </a:pPr>
            <a:r>
              <a:rPr lang="de-DE" sz="1600" dirty="0">
                <a:solidFill>
                  <a:schemeClr val="tx2"/>
                </a:solidFill>
                <a:latin typeface="+mn-lt"/>
                <a:sym typeface="Wingdings" panose="05000000000000000000" pitchFamily="2" charset="2"/>
              </a:rPr>
              <a:t>l</a:t>
            </a:r>
            <a:r>
              <a:rPr lang="de-DE" sz="1600" dirty="0">
                <a:solidFill>
                  <a:schemeClr val="tx2"/>
                </a:solidFill>
                <a:latin typeface="+mn-lt"/>
              </a:rPr>
              <a:t>ängerer offener Bildungsweg: gemeinsames   </a:t>
            </a:r>
          </a:p>
          <a:p>
            <a:pPr>
              <a:spcBef>
                <a:spcPts val="600"/>
              </a:spcBef>
            </a:pPr>
            <a:r>
              <a:rPr lang="de-DE" sz="1600" dirty="0">
                <a:solidFill>
                  <a:schemeClr val="tx2"/>
                </a:solidFill>
                <a:latin typeface="+mn-lt"/>
              </a:rPr>
              <a:t>      Lernen</a:t>
            </a:r>
          </a:p>
        </p:txBody>
      </p:sp>
      <p:sp>
        <p:nvSpPr>
          <p:cNvPr id="12" name="Textfeld 11"/>
          <p:cNvSpPr txBox="1"/>
          <p:nvPr/>
        </p:nvSpPr>
        <p:spPr>
          <a:xfrm>
            <a:off x="5853228" y="3027899"/>
            <a:ext cx="1960793" cy="364523"/>
          </a:xfrm>
          <a:prstGeom prst="rect">
            <a:avLst/>
          </a:prstGeom>
          <a:noFill/>
        </p:spPr>
        <p:txBody>
          <a:bodyPr wrap="none" rtlCol="0">
            <a:spAutoFit/>
          </a:bodyPr>
          <a:lstStyle/>
          <a:p>
            <a:pPr>
              <a:lnSpc>
                <a:spcPct val="105000"/>
              </a:lnSpc>
            </a:pPr>
            <a:r>
              <a:rPr lang="de-DE" b="1" dirty="0">
                <a:solidFill>
                  <a:schemeClr val="tx2"/>
                </a:solidFill>
                <a:latin typeface="+mn-lt"/>
              </a:rPr>
              <a:t>Sekundarstufe I </a:t>
            </a:r>
          </a:p>
        </p:txBody>
      </p:sp>
      <p:sp>
        <p:nvSpPr>
          <p:cNvPr id="29" name="Textfeld 28"/>
          <p:cNvSpPr txBox="1"/>
          <p:nvPr/>
        </p:nvSpPr>
        <p:spPr>
          <a:xfrm>
            <a:off x="5522207" y="1765306"/>
            <a:ext cx="2622834" cy="364523"/>
          </a:xfrm>
          <a:prstGeom prst="rect">
            <a:avLst/>
          </a:prstGeom>
          <a:noFill/>
        </p:spPr>
        <p:txBody>
          <a:bodyPr wrap="none" rtlCol="0">
            <a:spAutoFit/>
          </a:bodyPr>
          <a:lstStyle/>
          <a:p>
            <a:pPr>
              <a:lnSpc>
                <a:spcPct val="105000"/>
              </a:lnSpc>
            </a:pPr>
            <a:r>
              <a:rPr lang="de-DE" b="1" dirty="0">
                <a:solidFill>
                  <a:schemeClr val="tx2"/>
                </a:solidFill>
                <a:latin typeface="+mn-lt"/>
              </a:rPr>
              <a:t>Gymnasiale Oberstufe </a:t>
            </a:r>
          </a:p>
        </p:txBody>
      </p:sp>
      <p:sp>
        <p:nvSpPr>
          <p:cNvPr id="8" name="Titel 7"/>
          <p:cNvSpPr>
            <a:spLocks noGrp="1"/>
          </p:cNvSpPr>
          <p:nvPr>
            <p:ph type="title"/>
          </p:nvPr>
        </p:nvSpPr>
        <p:spPr/>
        <p:txBody>
          <a:bodyPr/>
          <a:lstStyle/>
          <a:p>
            <a:r>
              <a:rPr lang="de-DE" dirty="0"/>
              <a:t>Unterrichtsorganisation</a:t>
            </a:r>
          </a:p>
        </p:txBody>
      </p:sp>
    </p:spTree>
    <p:extLst>
      <p:ext uri="{BB962C8B-B14F-4D97-AF65-F5344CB8AC3E}">
        <p14:creationId xmlns:p14="http://schemas.microsoft.com/office/powerpoint/2010/main" val="183577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554991" y="6390404"/>
            <a:ext cx="861133" cy="246221"/>
          </a:xfrm>
          <a:prstGeom prst="rect">
            <a:avLst/>
          </a:prstGeom>
        </p:spPr>
        <p:txBody>
          <a:bodyPr wrap="none">
            <a:spAutoFit/>
          </a:bodyPr>
          <a:lstStyle/>
          <a:p>
            <a:fld id="{50C1CD8C-A5F2-470E-9B79-C7DA4DFF9EC9}" type="datetime1">
              <a:rPr lang="de-DE" sz="1000">
                <a:solidFill>
                  <a:schemeClr val="tx2"/>
                </a:solidFill>
                <a:latin typeface="+mn-lt"/>
              </a:rPr>
              <a:pPr/>
              <a:t>31.10.2024</a:t>
            </a:fld>
            <a:endParaRPr lang="de-DE" sz="1000" dirty="0">
              <a:solidFill>
                <a:schemeClr val="tx2"/>
              </a:solidFill>
              <a:latin typeface="+mn-lt"/>
            </a:endParaRPr>
          </a:p>
        </p:txBody>
      </p:sp>
      <p:grpSp>
        <p:nvGrpSpPr>
          <p:cNvPr id="12" name="Gruppieren 11"/>
          <p:cNvGrpSpPr/>
          <p:nvPr/>
        </p:nvGrpSpPr>
        <p:grpSpPr>
          <a:xfrm>
            <a:off x="539750" y="1063210"/>
            <a:ext cx="3959225" cy="5254625"/>
            <a:chOff x="4712334" y="912565"/>
            <a:chExt cx="3959225" cy="5254625"/>
          </a:xfrm>
          <a:solidFill>
            <a:schemeClr val="accent3">
              <a:lumMod val="20000"/>
              <a:lumOff val="80000"/>
            </a:schemeClr>
          </a:solidFill>
        </p:grpSpPr>
        <p:sp>
          <p:nvSpPr>
            <p:cNvPr id="3077" name="Rectangle 2"/>
            <p:cNvSpPr>
              <a:spLocks noChangeArrowheads="1"/>
            </p:cNvSpPr>
            <p:nvPr/>
          </p:nvSpPr>
          <p:spPr bwMode="auto">
            <a:xfrm>
              <a:off x="4712334" y="912565"/>
              <a:ext cx="3959225" cy="5254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8" name="Rectangle 3"/>
            <p:cNvSpPr>
              <a:spLocks noChangeArrowheads="1"/>
            </p:cNvSpPr>
            <p:nvPr/>
          </p:nvSpPr>
          <p:spPr bwMode="auto">
            <a:xfrm>
              <a:off x="5226369" y="4702318"/>
              <a:ext cx="2970118" cy="3139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600" dirty="0">
                  <a:latin typeface="Saar" panose="00000500000000000000" pitchFamily="2" charset="0"/>
                </a:rPr>
                <a:t>Unterricht im Klassenverband</a:t>
              </a:r>
            </a:p>
          </p:txBody>
        </p:sp>
        <p:sp>
          <p:nvSpPr>
            <p:cNvPr id="10" name="AutoShape 32"/>
            <p:cNvSpPr>
              <a:spLocks noChangeArrowheads="1"/>
            </p:cNvSpPr>
            <p:nvPr/>
          </p:nvSpPr>
          <p:spPr bwMode="auto">
            <a:xfrm>
              <a:off x="6530975" y="2668588"/>
              <a:ext cx="360363" cy="472545"/>
            </a:xfrm>
            <a:prstGeom prst="upArrow">
              <a:avLst>
                <a:gd name="adj1" fmla="val 44491"/>
                <a:gd name="adj2" fmla="val 78854"/>
              </a:avLst>
            </a:prstGeom>
            <a:grpFill/>
            <a:ln w="9525">
              <a:solidFill>
                <a:schemeClr val="accent3">
                  <a:lumMod val="75000"/>
                </a:schemeClr>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2128" name="AutoShape 48"/>
            <p:cNvSpPr>
              <a:spLocks noChangeArrowheads="1"/>
            </p:cNvSpPr>
            <p:nvPr/>
          </p:nvSpPr>
          <p:spPr bwMode="auto">
            <a:xfrm>
              <a:off x="4799277" y="3141133"/>
              <a:ext cx="3778250" cy="2977979"/>
            </a:xfrm>
            <a:prstGeom prst="roundRect">
              <a:avLst>
                <a:gd name="adj" fmla="val 10327"/>
              </a:avLst>
            </a:prstGeom>
            <a:grpFill/>
            <a:ln w="9525" algn="ctr">
              <a:solidFill>
                <a:schemeClr val="accent3">
                  <a:lumMod val="75000"/>
                </a:schemeClr>
              </a:solidFill>
              <a:round/>
              <a:headEnd/>
              <a:tailEnd/>
            </a:ln>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endParaRPr lang="de-DE" altLang="de-DE" sz="1800" b="1" dirty="0">
                <a:latin typeface="Saar" panose="00000500000000000000" pitchFamily="2" charset="0"/>
              </a:endParaRPr>
            </a:p>
            <a:p>
              <a:pPr algn="ctr" eaLnBrk="1" hangingPunct="1"/>
              <a:endParaRPr lang="de-DE" altLang="de-DE" sz="1800" b="1" dirty="0">
                <a:latin typeface="Saar" panose="00000500000000000000" pitchFamily="2" charset="0"/>
              </a:endParaRPr>
            </a:p>
            <a:p>
              <a:pPr algn="ctr" eaLnBrk="1" hangingPunct="1"/>
              <a:endParaRPr lang="de-DE" altLang="de-DE" sz="1800" b="1" dirty="0">
                <a:latin typeface="Saar" panose="00000500000000000000" pitchFamily="2" charset="0"/>
              </a:endParaRPr>
            </a:p>
            <a:p>
              <a:pPr algn="ctr" eaLnBrk="1" hangingPunct="1"/>
              <a:r>
                <a:rPr lang="de-DE" altLang="de-DE" sz="1800" b="1" dirty="0">
                  <a:solidFill>
                    <a:schemeClr val="tx2"/>
                  </a:solidFill>
                  <a:latin typeface="Saar" panose="00000500000000000000" pitchFamily="2" charset="0"/>
                </a:rPr>
                <a:t>Klassenstufen 5 bis 10</a:t>
              </a:r>
            </a:p>
            <a:p>
              <a:pPr algn="ctr" eaLnBrk="1" hangingPunct="1"/>
              <a:endParaRPr lang="de-DE" altLang="de-DE" sz="1800" b="1" dirty="0">
                <a:latin typeface="Saar" panose="00000500000000000000" pitchFamily="2" charset="0"/>
              </a:endParaRPr>
            </a:p>
            <a:p>
              <a:pPr algn="ctr" eaLnBrk="1" hangingPunct="1"/>
              <a:endParaRPr lang="de-DE" altLang="de-DE" sz="1800" b="1" dirty="0">
                <a:latin typeface="Saar" panose="00000500000000000000" pitchFamily="2" charset="0"/>
              </a:endParaRPr>
            </a:p>
          </p:txBody>
        </p:sp>
        <p:sp>
          <p:nvSpPr>
            <p:cNvPr id="302129" name="AutoShape 49"/>
            <p:cNvSpPr>
              <a:spLocks noChangeArrowheads="1"/>
            </p:cNvSpPr>
            <p:nvPr/>
          </p:nvSpPr>
          <p:spPr bwMode="auto">
            <a:xfrm>
              <a:off x="4799277" y="1083191"/>
              <a:ext cx="3778250" cy="1549152"/>
            </a:xfrm>
            <a:prstGeom prst="roundRect">
              <a:avLst>
                <a:gd name="adj" fmla="val 16667"/>
              </a:avLst>
            </a:prstGeom>
            <a:grpFill/>
            <a:ln w="9525" algn="ctr">
              <a:solidFill>
                <a:schemeClr val="accent3">
                  <a:lumMod val="75000"/>
                </a:schemeClr>
              </a:solidFill>
              <a:round/>
              <a:headEnd/>
              <a:tailEnd/>
            </a:ln>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r>
                <a:rPr lang="de-DE" altLang="de-DE" sz="1800" b="1" dirty="0">
                  <a:solidFill>
                    <a:schemeClr val="tx2"/>
                  </a:solidFill>
                  <a:latin typeface="Saar" panose="00000500000000000000" pitchFamily="2" charset="0"/>
                </a:rPr>
                <a:t>Hauptphase (12 und 13)</a:t>
              </a:r>
              <a:br>
                <a:rPr lang="de-DE" altLang="de-DE" sz="1800" b="1"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Unterricht im Kurssystem</a:t>
              </a:r>
              <a:endParaRPr lang="de-DE" altLang="de-DE" sz="1600" dirty="0">
                <a:solidFill>
                  <a:schemeClr val="tx2"/>
                </a:solidFill>
                <a:latin typeface="Saar" panose="00000500000000000000" pitchFamily="2" charset="0"/>
              </a:endParaRPr>
            </a:p>
            <a:p>
              <a:pPr algn="ctr" eaLnBrk="1" hangingPunct="1"/>
              <a:r>
                <a:rPr lang="de-DE" altLang="de-DE" sz="1800" b="1" dirty="0">
                  <a:solidFill>
                    <a:schemeClr val="tx2"/>
                  </a:solidFill>
                  <a:latin typeface="Saar" panose="00000500000000000000" pitchFamily="2" charset="0"/>
                </a:rPr>
                <a:t>Einführungsphase (11)</a:t>
              </a:r>
            </a:p>
            <a:p>
              <a:pPr algn="ctr" eaLnBrk="1" hangingPunct="1"/>
              <a:r>
                <a:rPr lang="de-DE" altLang="de-DE" sz="1800" b="1" dirty="0">
                  <a:solidFill>
                    <a:schemeClr val="tx2"/>
                  </a:solidFill>
                  <a:latin typeface="Saar" panose="00000500000000000000" pitchFamily="2" charset="0"/>
                </a:rPr>
                <a:t> </a:t>
              </a:r>
              <a:r>
                <a:rPr lang="de-DE" altLang="de-DE" sz="1600" dirty="0">
                  <a:solidFill>
                    <a:schemeClr val="tx2"/>
                  </a:solidFill>
                  <a:latin typeface="Saar" panose="00000500000000000000" pitchFamily="2" charset="0"/>
                </a:rPr>
                <a:t>Unterricht im Kurssystem</a:t>
              </a:r>
            </a:p>
            <a:p>
              <a:pPr algn="ctr" eaLnBrk="1" hangingPunct="1"/>
              <a:r>
                <a:rPr lang="de-DE" altLang="de-DE" sz="1600" dirty="0">
                  <a:solidFill>
                    <a:schemeClr val="tx2"/>
                  </a:solidFill>
                  <a:latin typeface="Saar" panose="00000500000000000000" pitchFamily="2" charset="0"/>
                </a:rPr>
                <a:t>bzw. Klassenverband</a:t>
              </a:r>
            </a:p>
            <a:p>
              <a:pPr marL="355600" eaLnBrk="1" hangingPunct="1"/>
              <a:endParaRPr lang="de-DE" altLang="de-DE" sz="1800" dirty="0">
                <a:latin typeface="Saar" panose="00000500000000000000" pitchFamily="2" charset="0"/>
              </a:endParaRPr>
            </a:p>
          </p:txBody>
        </p:sp>
      </p:grpSp>
      <p:sp>
        <p:nvSpPr>
          <p:cNvPr id="13" name="Rechteck 12"/>
          <p:cNvSpPr/>
          <p:nvPr/>
        </p:nvSpPr>
        <p:spPr>
          <a:xfrm>
            <a:off x="5806867" y="1049884"/>
            <a:ext cx="2491388" cy="584775"/>
          </a:xfrm>
          <a:prstGeom prst="rect">
            <a:avLst/>
          </a:prstGeom>
          <a:solidFill>
            <a:schemeClr val="accent3">
              <a:lumMod val="40000"/>
              <a:lumOff val="60000"/>
            </a:schemeClr>
          </a:solidFill>
        </p:spPr>
        <p:txBody>
          <a:bodyPr wrap="none">
            <a:spAutoFit/>
          </a:bodyPr>
          <a:lstStyle/>
          <a:p>
            <a:pPr lvl="0">
              <a:spcBef>
                <a:spcPct val="50000"/>
              </a:spcBef>
            </a:pPr>
            <a:r>
              <a:rPr lang="de-DE" altLang="de-DE" b="1" dirty="0">
                <a:solidFill>
                  <a:schemeClr val="tx2"/>
                </a:solidFill>
                <a:latin typeface="Saar" panose="00000500000000000000" pitchFamily="2" charset="0"/>
              </a:rPr>
              <a:t>Gymnasium</a:t>
            </a:r>
          </a:p>
          <a:p>
            <a:r>
              <a:rPr lang="de-DE" altLang="de-DE" sz="1400" b="1" dirty="0">
                <a:solidFill>
                  <a:schemeClr val="tx2"/>
                </a:solidFill>
                <a:latin typeface="+mn-lt"/>
              </a:rPr>
              <a:t>(neunjähriges Gymnasium)</a:t>
            </a:r>
          </a:p>
        </p:txBody>
      </p:sp>
      <p:sp>
        <p:nvSpPr>
          <p:cNvPr id="14" name="Textfeld 13"/>
          <p:cNvSpPr txBox="1"/>
          <p:nvPr/>
        </p:nvSpPr>
        <p:spPr>
          <a:xfrm>
            <a:off x="5687844" y="4252488"/>
            <a:ext cx="3038011" cy="867930"/>
          </a:xfrm>
          <a:prstGeom prst="rect">
            <a:avLst/>
          </a:prstGeom>
          <a:noFill/>
        </p:spPr>
        <p:txBody>
          <a:bodyPr wrap="none" rtlCol="0">
            <a:spAutoFit/>
          </a:bodyPr>
          <a:lstStyle/>
          <a:p>
            <a:pPr algn="ctr">
              <a:lnSpc>
                <a:spcPct val="105000"/>
              </a:lnSpc>
            </a:pPr>
            <a:r>
              <a:rPr lang="de-DE" sz="1600" b="1" dirty="0">
                <a:solidFill>
                  <a:schemeClr val="tx2"/>
                </a:solidFill>
                <a:latin typeface="Saar" panose="00000500000000000000" pitchFamily="2" charset="0"/>
                <a:ea typeface="Geneva"/>
                <a:cs typeface="Geneva"/>
              </a:rPr>
              <a:t>zielgleiche</a:t>
            </a:r>
            <a:r>
              <a:rPr lang="de-DE" sz="1600" dirty="0">
                <a:solidFill>
                  <a:schemeClr val="tx2"/>
                </a:solidFill>
                <a:latin typeface="Saar" panose="00000500000000000000" pitchFamily="2" charset="0"/>
                <a:ea typeface="Geneva"/>
                <a:cs typeface="Geneva"/>
              </a:rPr>
              <a:t> Unterrichtung </a:t>
            </a:r>
          </a:p>
          <a:p>
            <a:pPr algn="ctr">
              <a:lnSpc>
                <a:spcPct val="105000"/>
              </a:lnSpc>
            </a:pPr>
            <a:r>
              <a:rPr lang="de-DE" sz="1600" dirty="0">
                <a:solidFill>
                  <a:schemeClr val="tx2"/>
                </a:solidFill>
                <a:latin typeface="Saar" panose="00000500000000000000" pitchFamily="2" charset="0"/>
                <a:ea typeface="Geneva"/>
                <a:cs typeface="Geneva"/>
              </a:rPr>
              <a:t>im Klassenverband auf </a:t>
            </a:r>
          </a:p>
          <a:p>
            <a:pPr algn="ctr">
              <a:lnSpc>
                <a:spcPct val="105000"/>
              </a:lnSpc>
            </a:pPr>
            <a:r>
              <a:rPr lang="de-DE" sz="1600" dirty="0">
                <a:solidFill>
                  <a:schemeClr val="tx2"/>
                </a:solidFill>
                <a:latin typeface="Saar" panose="00000500000000000000" pitchFamily="2" charset="0"/>
                <a:ea typeface="Geneva"/>
                <a:cs typeface="Geneva"/>
              </a:rPr>
              <a:t>erhöhtem Anforderungsniveau </a:t>
            </a:r>
          </a:p>
        </p:txBody>
      </p:sp>
      <p:sp>
        <p:nvSpPr>
          <p:cNvPr id="15" name="Textfeld 14"/>
          <p:cNvSpPr txBox="1"/>
          <p:nvPr/>
        </p:nvSpPr>
        <p:spPr>
          <a:xfrm>
            <a:off x="6156176" y="3861048"/>
            <a:ext cx="1960793" cy="364523"/>
          </a:xfrm>
          <a:prstGeom prst="rect">
            <a:avLst/>
          </a:prstGeom>
          <a:noFill/>
        </p:spPr>
        <p:txBody>
          <a:bodyPr wrap="none" rtlCol="0">
            <a:spAutoFit/>
          </a:bodyPr>
          <a:lstStyle/>
          <a:p>
            <a:pPr>
              <a:lnSpc>
                <a:spcPct val="105000"/>
              </a:lnSpc>
            </a:pPr>
            <a:r>
              <a:rPr lang="de-DE" b="1" dirty="0">
                <a:solidFill>
                  <a:schemeClr val="tx2"/>
                </a:solidFill>
                <a:latin typeface="+mn-lt"/>
              </a:rPr>
              <a:t>Sekundarstufe I </a:t>
            </a:r>
          </a:p>
        </p:txBody>
      </p:sp>
      <p:sp>
        <p:nvSpPr>
          <p:cNvPr id="16" name="Textfeld 15"/>
          <p:cNvSpPr txBox="1"/>
          <p:nvPr/>
        </p:nvSpPr>
        <p:spPr>
          <a:xfrm>
            <a:off x="5817676" y="2037244"/>
            <a:ext cx="2622834" cy="364523"/>
          </a:xfrm>
          <a:prstGeom prst="rect">
            <a:avLst/>
          </a:prstGeom>
          <a:noFill/>
        </p:spPr>
        <p:txBody>
          <a:bodyPr wrap="none" rtlCol="0">
            <a:spAutoFit/>
          </a:bodyPr>
          <a:lstStyle/>
          <a:p>
            <a:pPr>
              <a:lnSpc>
                <a:spcPct val="105000"/>
              </a:lnSpc>
            </a:pPr>
            <a:r>
              <a:rPr lang="de-DE" b="1" dirty="0">
                <a:solidFill>
                  <a:schemeClr val="tx2"/>
                </a:solidFill>
                <a:latin typeface="+mn-lt"/>
              </a:rPr>
              <a:t>Gymnasiale Oberstufe </a:t>
            </a:r>
          </a:p>
        </p:txBody>
      </p:sp>
      <p:sp>
        <p:nvSpPr>
          <p:cNvPr id="3" name="Titel 2"/>
          <p:cNvSpPr>
            <a:spLocks noGrp="1"/>
          </p:cNvSpPr>
          <p:nvPr>
            <p:ph type="title"/>
          </p:nvPr>
        </p:nvSpPr>
        <p:spPr/>
        <p:txBody>
          <a:bodyPr/>
          <a:lstStyle/>
          <a:p>
            <a:r>
              <a:rPr lang="de-DE" dirty="0"/>
              <a:t>Unterrichtsorganisation</a:t>
            </a:r>
          </a:p>
        </p:txBody>
      </p:sp>
    </p:spTree>
    <p:extLst>
      <p:ext uri="{BB962C8B-B14F-4D97-AF65-F5344CB8AC3E}">
        <p14:creationId xmlns:p14="http://schemas.microsoft.com/office/powerpoint/2010/main" val="267047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Unterrichtsangebot</a:t>
            </a:r>
          </a:p>
        </p:txBody>
      </p:sp>
      <p:sp>
        <p:nvSpPr>
          <p:cNvPr id="6" name="Inhaltsplatzhalter 5"/>
          <p:cNvSpPr>
            <a:spLocks noGrp="1"/>
          </p:cNvSpPr>
          <p:nvPr>
            <p:ph idx="1"/>
          </p:nvPr>
        </p:nvSpPr>
        <p:spPr/>
        <p:txBody>
          <a:bodyPr/>
          <a:lstStyle/>
          <a:p>
            <a:r>
              <a:rPr lang="de-DE" dirty="0"/>
              <a:t>Fächerkanon, Fremdsprachen, Berufsorientierung</a:t>
            </a:r>
          </a:p>
        </p:txBody>
      </p:sp>
      <p:sp>
        <p:nvSpPr>
          <p:cNvPr id="4" name="Datumsplatzhalter 3"/>
          <p:cNvSpPr>
            <a:spLocks noGrp="1"/>
          </p:cNvSpPr>
          <p:nvPr>
            <p:ph type="dt" sz="half" idx="10"/>
          </p:nvPr>
        </p:nvSpPr>
        <p:spPr/>
        <p:txBody>
          <a:bodyPr/>
          <a:lstStyle/>
          <a:p>
            <a:pPr>
              <a:defRPr/>
            </a:pPr>
            <a:fld id="{E8D44C40-61AF-4CEF-8F97-CE963309D56A}" type="datetime1">
              <a:rPr lang="de-DE" smtClean="0"/>
              <a:pPr>
                <a:defRPr/>
              </a:pPr>
              <a:t>31.10.2024</a:t>
            </a:fld>
            <a:endParaRPr lang="de-DE" dirty="0"/>
          </a:p>
        </p:txBody>
      </p:sp>
    </p:spTree>
    <p:extLst>
      <p:ext uri="{BB962C8B-B14F-4D97-AF65-F5344CB8AC3E}">
        <p14:creationId xmlns:p14="http://schemas.microsoft.com/office/powerpoint/2010/main" val="233337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455613" y="1115916"/>
            <a:ext cx="2172171" cy="5045458"/>
            <a:chOff x="455613" y="1115916"/>
            <a:chExt cx="2293937" cy="5045458"/>
          </a:xfrm>
        </p:grpSpPr>
        <p:sp>
          <p:nvSpPr>
            <p:cNvPr id="8196" name="Rectangle 3"/>
            <p:cNvSpPr>
              <a:spLocks noChangeArrowheads="1"/>
            </p:cNvSpPr>
            <p:nvPr/>
          </p:nvSpPr>
          <p:spPr bwMode="auto">
            <a:xfrm>
              <a:off x="455613" y="1124744"/>
              <a:ext cx="2293937" cy="5036630"/>
            </a:xfrm>
            <a:prstGeom prst="rect">
              <a:avLst/>
            </a:prstGeom>
            <a:solidFill>
              <a:schemeClr val="accent4">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573" name="Text Box 5"/>
            <p:cNvSpPr txBox="1">
              <a:spLocks noChangeArrowheads="1"/>
            </p:cNvSpPr>
            <p:nvPr/>
          </p:nvSpPr>
          <p:spPr bwMode="auto">
            <a:xfrm>
              <a:off x="464161" y="1115916"/>
              <a:ext cx="1677033" cy="579438"/>
            </a:xfrm>
            <a:prstGeom prst="rect">
              <a:avLst/>
            </a:prstGeom>
            <a:solidFill>
              <a:schemeClr val="accent2">
                <a:lumMod val="40000"/>
                <a:lumOff val="6000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Grundschule</a:t>
              </a:r>
            </a:p>
            <a:p>
              <a:pPr eaLnBrk="1" hangingPunct="1"/>
              <a:r>
                <a:rPr lang="de-DE" altLang="de-DE" sz="1400" b="1" dirty="0">
                  <a:solidFill>
                    <a:schemeClr val="tx2"/>
                  </a:solidFill>
                  <a:latin typeface="+mn-lt"/>
                </a:rPr>
                <a:t>(Klassenstufe 4</a:t>
              </a:r>
              <a:r>
                <a:rPr lang="de-DE" altLang="de-DE" sz="1400" b="1" dirty="0">
                  <a:solidFill>
                    <a:schemeClr val="tx2"/>
                  </a:solidFill>
                  <a:latin typeface="Saar" panose="00000500000000000000" pitchFamily="2" charset="0"/>
                </a:rPr>
                <a:t>)</a:t>
              </a:r>
            </a:p>
          </p:txBody>
        </p:sp>
        <p:grpSp>
          <p:nvGrpSpPr>
            <p:cNvPr id="5" name="Gruppieren 4"/>
            <p:cNvGrpSpPr/>
            <p:nvPr/>
          </p:nvGrpSpPr>
          <p:grpSpPr>
            <a:xfrm>
              <a:off x="460713" y="2576435"/>
              <a:ext cx="2267414" cy="3557219"/>
              <a:chOff x="382934" y="2006567"/>
              <a:chExt cx="2267414" cy="3557219"/>
            </a:xfrm>
          </p:grpSpPr>
          <p:sp>
            <p:nvSpPr>
              <p:cNvPr id="237577" name="Text Box 9"/>
              <p:cNvSpPr txBox="1">
                <a:spLocks noChangeArrowheads="1"/>
              </p:cNvSpPr>
              <p:nvPr/>
            </p:nvSpPr>
            <p:spPr bwMode="auto">
              <a:xfrm>
                <a:off x="391815" y="2006567"/>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Deutsch</a:t>
                </a:r>
                <a:r>
                  <a:rPr lang="de-DE" altLang="de-DE" sz="1400" dirty="0">
                    <a:latin typeface="Saar" panose="00000500000000000000" pitchFamily="2" charset="0"/>
                  </a:rPr>
                  <a:t>	</a:t>
                </a:r>
              </a:p>
            </p:txBody>
          </p:sp>
          <p:sp>
            <p:nvSpPr>
              <p:cNvPr id="237578" name="Text Box 10"/>
              <p:cNvSpPr txBox="1">
                <a:spLocks noChangeArrowheads="1"/>
              </p:cNvSpPr>
              <p:nvPr/>
            </p:nvSpPr>
            <p:spPr bwMode="auto">
              <a:xfrm>
                <a:off x="391815" y="2277252"/>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Mathematik</a:t>
                </a:r>
                <a:r>
                  <a:rPr lang="de-DE" altLang="de-DE" sz="1400" dirty="0">
                    <a:latin typeface="Saar" panose="00000500000000000000" pitchFamily="2" charset="0"/>
                  </a:rPr>
                  <a:t>	</a:t>
                </a:r>
              </a:p>
            </p:txBody>
          </p:sp>
          <p:sp>
            <p:nvSpPr>
              <p:cNvPr id="237579" name="Text Box 11"/>
              <p:cNvSpPr txBox="1">
                <a:spLocks noChangeArrowheads="1"/>
              </p:cNvSpPr>
              <p:nvPr/>
            </p:nvSpPr>
            <p:spPr bwMode="auto">
              <a:xfrm>
                <a:off x="391815" y="25798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Französisch</a:t>
                </a:r>
                <a:r>
                  <a:rPr lang="de-DE" altLang="de-DE" sz="1400" dirty="0">
                    <a:solidFill>
                      <a:schemeClr val="tx2"/>
                    </a:solidFill>
                    <a:latin typeface="Saar" panose="00000500000000000000" pitchFamily="2" charset="0"/>
                  </a:rPr>
                  <a:t>	</a:t>
                </a:r>
              </a:p>
            </p:txBody>
          </p:sp>
          <p:sp>
            <p:nvSpPr>
              <p:cNvPr id="237580" name="Text Box 12"/>
              <p:cNvSpPr txBox="1">
                <a:spLocks noChangeArrowheads="1"/>
              </p:cNvSpPr>
              <p:nvPr/>
            </p:nvSpPr>
            <p:spPr bwMode="auto">
              <a:xfrm>
                <a:off x="402448" y="318546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Sachunterricht</a:t>
                </a:r>
                <a:r>
                  <a:rPr lang="de-DE" altLang="de-DE" sz="1400" dirty="0">
                    <a:latin typeface="Saar" panose="00000500000000000000" pitchFamily="2" charset="0"/>
                  </a:rPr>
                  <a:t>	</a:t>
                </a:r>
              </a:p>
            </p:txBody>
          </p:sp>
          <p:sp>
            <p:nvSpPr>
              <p:cNvPr id="237581" name="Text Box 13"/>
              <p:cNvSpPr txBox="1">
                <a:spLocks noChangeArrowheads="1"/>
              </p:cNvSpPr>
              <p:nvPr/>
            </p:nvSpPr>
            <p:spPr bwMode="auto">
              <a:xfrm>
                <a:off x="391815" y="409275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Religion</a:t>
                </a:r>
                <a:r>
                  <a:rPr lang="de-DE" altLang="de-DE" sz="1400" dirty="0">
                    <a:latin typeface="Saar" panose="00000500000000000000" pitchFamily="2" charset="0"/>
                  </a:rPr>
                  <a:t>	</a:t>
                </a:r>
              </a:p>
            </p:txBody>
          </p:sp>
          <p:sp>
            <p:nvSpPr>
              <p:cNvPr id="237583" name="Text Box 15"/>
              <p:cNvSpPr txBox="1">
                <a:spLocks noChangeArrowheads="1"/>
              </p:cNvSpPr>
              <p:nvPr/>
            </p:nvSpPr>
            <p:spPr bwMode="auto">
              <a:xfrm>
                <a:off x="382934" y="52589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Förderunterricht</a:t>
                </a:r>
                <a:r>
                  <a:rPr lang="de-DE" altLang="de-DE" sz="1400" dirty="0">
                    <a:latin typeface="Saar" panose="00000500000000000000" pitchFamily="2" charset="0"/>
                  </a:rPr>
                  <a:t>	</a:t>
                </a:r>
              </a:p>
            </p:txBody>
          </p:sp>
          <p:sp>
            <p:nvSpPr>
              <p:cNvPr id="237584" name="Text Box 16"/>
              <p:cNvSpPr txBox="1">
                <a:spLocks noChangeArrowheads="1"/>
              </p:cNvSpPr>
              <p:nvPr/>
            </p:nvSpPr>
            <p:spPr bwMode="auto">
              <a:xfrm>
                <a:off x="382934" y="49541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Sport</a:t>
                </a:r>
                <a:r>
                  <a:rPr lang="de-DE" altLang="de-DE" sz="1400" dirty="0">
                    <a:latin typeface="Saar" panose="00000500000000000000" pitchFamily="2" charset="0"/>
                  </a:rPr>
                  <a:t>	</a:t>
                </a:r>
              </a:p>
            </p:txBody>
          </p:sp>
          <p:sp>
            <p:nvSpPr>
              <p:cNvPr id="237594" name="Text Box 26"/>
              <p:cNvSpPr txBox="1">
                <a:spLocks noChangeArrowheads="1"/>
              </p:cNvSpPr>
              <p:nvPr/>
            </p:nvSpPr>
            <p:spPr bwMode="auto">
              <a:xfrm>
                <a:off x="382934" y="4392979"/>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Bildende</a:t>
                </a:r>
                <a:r>
                  <a:rPr lang="de-DE" altLang="de-DE" sz="1400" dirty="0">
                    <a:latin typeface="+mn-lt"/>
                  </a:rPr>
                  <a:t> Kunst</a:t>
                </a:r>
                <a:r>
                  <a:rPr lang="de-DE" altLang="de-DE" sz="1400" dirty="0">
                    <a:latin typeface="Saar" panose="00000500000000000000" pitchFamily="2" charset="0"/>
                  </a:rPr>
                  <a:t>	</a:t>
                </a:r>
              </a:p>
            </p:txBody>
          </p:sp>
          <p:sp>
            <p:nvSpPr>
              <p:cNvPr id="237596" name="Text Box 28"/>
              <p:cNvSpPr txBox="1">
                <a:spLocks noChangeArrowheads="1"/>
              </p:cNvSpPr>
              <p:nvPr/>
            </p:nvSpPr>
            <p:spPr bwMode="auto">
              <a:xfrm>
                <a:off x="387896" y="46860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Musik</a:t>
                </a:r>
                <a:r>
                  <a:rPr lang="de-DE" altLang="de-DE" sz="1400" dirty="0">
                    <a:latin typeface="Saar" panose="00000500000000000000" pitchFamily="2" charset="0"/>
                  </a:rPr>
                  <a:t>	</a:t>
                </a:r>
              </a:p>
            </p:txBody>
          </p:sp>
        </p:grpSp>
      </p:grpSp>
      <p:grpSp>
        <p:nvGrpSpPr>
          <p:cNvPr id="8" name="Gruppieren 7"/>
          <p:cNvGrpSpPr/>
          <p:nvPr/>
        </p:nvGrpSpPr>
        <p:grpSpPr>
          <a:xfrm>
            <a:off x="2843808" y="1124744"/>
            <a:ext cx="2864717" cy="5036630"/>
            <a:chOff x="2874010" y="1124744"/>
            <a:chExt cx="2797602" cy="5036630"/>
          </a:xfrm>
        </p:grpSpPr>
        <p:sp>
          <p:nvSpPr>
            <p:cNvPr id="8197" name="Rectangle 2"/>
            <p:cNvSpPr>
              <a:spLocks noChangeArrowheads="1"/>
            </p:cNvSpPr>
            <p:nvPr/>
          </p:nvSpPr>
          <p:spPr bwMode="auto">
            <a:xfrm>
              <a:off x="2878139" y="1124744"/>
              <a:ext cx="2772000" cy="5036630"/>
            </a:xfrm>
            <a:prstGeom prst="rect">
              <a:avLst/>
            </a:prstGeom>
            <a:solidFill>
              <a:schemeClr val="accent5">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576" name="Text Box 8"/>
            <p:cNvSpPr txBox="1">
              <a:spLocks noChangeArrowheads="1"/>
            </p:cNvSpPr>
            <p:nvPr/>
          </p:nvSpPr>
          <p:spPr bwMode="auto">
            <a:xfrm>
              <a:off x="2881234" y="1141396"/>
              <a:ext cx="2514600" cy="579438"/>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Gemeinschaftsschule</a:t>
              </a:r>
            </a:p>
            <a:p>
              <a:pPr eaLnBrk="1" hangingPunct="1"/>
              <a:r>
                <a:rPr lang="de-DE" altLang="de-DE" sz="1400" b="1" dirty="0">
                  <a:solidFill>
                    <a:schemeClr val="tx2"/>
                  </a:solidFill>
                  <a:latin typeface="+mn-lt"/>
                </a:rPr>
                <a:t>(Klassenstufe 5)</a:t>
              </a:r>
            </a:p>
          </p:txBody>
        </p:sp>
        <p:sp>
          <p:nvSpPr>
            <p:cNvPr id="237585" name="Text Box 17"/>
            <p:cNvSpPr txBox="1">
              <a:spLocks noChangeArrowheads="1"/>
            </p:cNvSpPr>
            <p:nvPr/>
          </p:nvSpPr>
          <p:spPr bwMode="auto">
            <a:xfrm>
              <a:off x="2885550" y="2118808"/>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Klassenrat</a:t>
              </a:r>
              <a:r>
                <a:rPr lang="de-DE" altLang="de-DE" sz="1400" dirty="0">
                  <a:solidFill>
                    <a:srgbClr val="FF0000"/>
                  </a:solidFill>
                  <a:latin typeface="Saar" panose="00000500000000000000" pitchFamily="2" charset="0"/>
                </a:rPr>
                <a:t>	</a:t>
              </a:r>
            </a:p>
          </p:txBody>
        </p:sp>
        <p:grpSp>
          <p:nvGrpSpPr>
            <p:cNvPr id="4" name="Gruppieren 3"/>
            <p:cNvGrpSpPr/>
            <p:nvPr/>
          </p:nvGrpSpPr>
          <p:grpSpPr>
            <a:xfrm>
              <a:off x="2874010" y="2533687"/>
              <a:ext cx="2796695" cy="3598283"/>
              <a:chOff x="2904497" y="2006567"/>
              <a:chExt cx="2796695" cy="3598283"/>
            </a:xfrm>
          </p:grpSpPr>
          <p:sp>
            <p:nvSpPr>
              <p:cNvPr id="237582" name="Text Box 14"/>
              <p:cNvSpPr txBox="1">
                <a:spLocks noChangeArrowheads="1"/>
              </p:cNvSpPr>
              <p:nvPr/>
            </p:nvSpPr>
            <p:spPr bwMode="auto">
              <a:xfrm>
                <a:off x="2904497" y="409275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Religion</a:t>
                </a:r>
                <a:r>
                  <a:rPr lang="de-DE" altLang="de-DE" sz="1400" dirty="0">
                    <a:latin typeface="+mn-lt"/>
                  </a:rPr>
                  <a:t> </a:t>
                </a:r>
                <a:r>
                  <a:rPr lang="de-DE" altLang="de-DE" sz="1400" dirty="0">
                    <a:solidFill>
                      <a:schemeClr val="tx2"/>
                    </a:solidFill>
                    <a:latin typeface="+mn-lt"/>
                  </a:rPr>
                  <a:t>bzw</a:t>
                </a:r>
                <a:r>
                  <a:rPr lang="de-DE" altLang="de-DE" sz="1400" dirty="0">
                    <a:latin typeface="+mn-lt"/>
                  </a:rPr>
                  <a:t>. </a:t>
                </a:r>
                <a:r>
                  <a:rPr lang="de-DE" altLang="de-DE" sz="1400" dirty="0">
                    <a:solidFill>
                      <a:schemeClr val="tx2"/>
                    </a:solidFill>
                    <a:latin typeface="+mn-lt"/>
                  </a:rPr>
                  <a:t>Allgemeine</a:t>
                </a:r>
                <a:r>
                  <a:rPr lang="de-DE" altLang="de-DE" sz="1400" dirty="0">
                    <a:latin typeface="+mn-lt"/>
                  </a:rPr>
                  <a:t> </a:t>
                </a:r>
                <a:r>
                  <a:rPr lang="de-DE" altLang="de-DE" sz="1400" dirty="0">
                    <a:solidFill>
                      <a:schemeClr val="tx2"/>
                    </a:solidFill>
                    <a:latin typeface="+mn-lt"/>
                  </a:rPr>
                  <a:t>Ethik</a:t>
                </a:r>
                <a:r>
                  <a:rPr lang="de-DE" altLang="de-DE" sz="1400" dirty="0">
                    <a:latin typeface="+mn-lt"/>
                  </a:rPr>
                  <a:t> </a:t>
                </a:r>
                <a:r>
                  <a:rPr lang="de-DE" altLang="de-DE" sz="1400" dirty="0">
                    <a:latin typeface="Saar" panose="00000500000000000000" pitchFamily="2" charset="0"/>
                  </a:rPr>
                  <a:t>	</a:t>
                </a:r>
              </a:p>
            </p:txBody>
          </p:sp>
          <p:sp>
            <p:nvSpPr>
              <p:cNvPr id="237587" name="Text Box 19"/>
              <p:cNvSpPr txBox="1">
                <a:spLocks noChangeArrowheads="1"/>
              </p:cNvSpPr>
              <p:nvPr/>
            </p:nvSpPr>
            <p:spPr bwMode="auto">
              <a:xfrm>
                <a:off x="2904497" y="2006567"/>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Deutsch</a:t>
                </a:r>
                <a:r>
                  <a:rPr lang="de-DE" altLang="de-DE" sz="1400" dirty="0">
                    <a:latin typeface="Saar" panose="00000500000000000000" pitchFamily="2" charset="0"/>
                  </a:rPr>
                  <a:t>	</a:t>
                </a:r>
              </a:p>
            </p:txBody>
          </p:sp>
          <p:sp>
            <p:nvSpPr>
              <p:cNvPr id="237588" name="Text Box 20"/>
              <p:cNvSpPr txBox="1">
                <a:spLocks noChangeArrowheads="1"/>
              </p:cNvSpPr>
              <p:nvPr/>
            </p:nvSpPr>
            <p:spPr bwMode="auto">
              <a:xfrm>
                <a:off x="2904497" y="2277252"/>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Mathematik</a:t>
                </a:r>
                <a:r>
                  <a:rPr lang="de-DE" altLang="de-DE" sz="1400" dirty="0">
                    <a:latin typeface="Saar" panose="00000500000000000000" pitchFamily="2" charset="0"/>
                  </a:rPr>
                  <a:t>	</a:t>
                </a:r>
              </a:p>
            </p:txBody>
          </p:sp>
          <p:sp>
            <p:nvSpPr>
              <p:cNvPr id="237589" name="Text Box 21"/>
              <p:cNvSpPr txBox="1">
                <a:spLocks noChangeArrowheads="1"/>
              </p:cNvSpPr>
              <p:nvPr/>
            </p:nvSpPr>
            <p:spPr bwMode="auto">
              <a:xfrm>
                <a:off x="2915130" y="257983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1. Fremdsprache (Fr od. En)</a:t>
                </a:r>
                <a:r>
                  <a:rPr lang="de-DE" altLang="de-DE" sz="1400" dirty="0">
                    <a:latin typeface="Saar" panose="00000500000000000000" pitchFamily="2" charset="0"/>
                  </a:rPr>
                  <a:t>	</a:t>
                </a:r>
              </a:p>
            </p:txBody>
          </p:sp>
          <p:sp>
            <p:nvSpPr>
              <p:cNvPr id="237590" name="Text Box 22"/>
              <p:cNvSpPr txBox="1">
                <a:spLocks noChangeArrowheads="1"/>
              </p:cNvSpPr>
              <p:nvPr/>
            </p:nvSpPr>
            <p:spPr bwMode="auto">
              <a:xfrm>
                <a:off x="2904497" y="2882420"/>
                <a:ext cx="2796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Sprachbildender</a:t>
                </a:r>
                <a:r>
                  <a:rPr lang="de-DE" altLang="de-DE" sz="1300" dirty="0">
                    <a:solidFill>
                      <a:srgbClr val="FF0000"/>
                    </a:solidFill>
                    <a:latin typeface="+mn-lt"/>
                  </a:rPr>
                  <a:t> </a:t>
                </a:r>
                <a:r>
                  <a:rPr lang="de-DE" altLang="de-DE" sz="1400" dirty="0">
                    <a:solidFill>
                      <a:schemeClr val="tx2">
                        <a:lumMod val="50000"/>
                        <a:lumOff val="50000"/>
                      </a:schemeClr>
                    </a:solidFill>
                    <a:latin typeface="+mn-lt"/>
                  </a:rPr>
                  <a:t>Unterricht</a:t>
                </a:r>
                <a:r>
                  <a:rPr lang="de-DE" altLang="de-DE" sz="1400" dirty="0">
                    <a:solidFill>
                      <a:srgbClr val="FF0000"/>
                    </a:solidFill>
                    <a:latin typeface="+mn-lt"/>
                  </a:rPr>
                  <a:t> </a:t>
                </a:r>
                <a:r>
                  <a:rPr lang="de-DE" altLang="de-DE" sz="1200" dirty="0">
                    <a:solidFill>
                      <a:schemeClr val="tx2">
                        <a:lumMod val="50000"/>
                        <a:lumOff val="50000"/>
                      </a:schemeClr>
                    </a:solidFill>
                    <a:latin typeface="+mn-lt"/>
                  </a:rPr>
                  <a:t>(Fr/En)</a:t>
                </a:r>
                <a:r>
                  <a:rPr lang="de-DE" altLang="de-DE" sz="1400" dirty="0">
                    <a:latin typeface="Saar" panose="00000500000000000000" pitchFamily="2" charset="0"/>
                  </a:rPr>
                  <a:t>	</a:t>
                </a:r>
              </a:p>
            </p:txBody>
          </p:sp>
          <p:sp>
            <p:nvSpPr>
              <p:cNvPr id="237591" name="Text Box 23"/>
              <p:cNvSpPr txBox="1">
                <a:spLocks noChangeArrowheads="1"/>
              </p:cNvSpPr>
              <p:nvPr/>
            </p:nvSpPr>
            <p:spPr bwMode="auto">
              <a:xfrm>
                <a:off x="2904497" y="3174371"/>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Naturwissenschaften</a:t>
                </a:r>
                <a:r>
                  <a:rPr lang="de-DE" altLang="de-DE" sz="1400" dirty="0">
                    <a:solidFill>
                      <a:srgbClr val="FF0000"/>
                    </a:solidFill>
                    <a:latin typeface="Saar" panose="00000500000000000000" pitchFamily="2" charset="0"/>
                  </a:rPr>
                  <a:t>	</a:t>
                </a:r>
              </a:p>
            </p:txBody>
          </p:sp>
          <p:sp>
            <p:nvSpPr>
              <p:cNvPr id="237592" name="Text Box 24"/>
              <p:cNvSpPr txBox="1">
                <a:spLocks noChangeArrowheads="1"/>
              </p:cNvSpPr>
              <p:nvPr/>
            </p:nvSpPr>
            <p:spPr bwMode="auto">
              <a:xfrm>
                <a:off x="2904497" y="347695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Gesellschaftswissenschaften</a:t>
                </a:r>
                <a:r>
                  <a:rPr lang="de-DE" altLang="de-DE" sz="1400" dirty="0">
                    <a:solidFill>
                      <a:srgbClr val="FF0000"/>
                    </a:solidFill>
                    <a:latin typeface="+mn-lt"/>
                  </a:rPr>
                  <a:t>	</a:t>
                </a:r>
              </a:p>
            </p:txBody>
          </p:sp>
          <p:sp>
            <p:nvSpPr>
              <p:cNvPr id="237593" name="Text Box 25"/>
              <p:cNvSpPr txBox="1">
                <a:spLocks noChangeArrowheads="1"/>
              </p:cNvSpPr>
              <p:nvPr/>
            </p:nvSpPr>
            <p:spPr bwMode="auto">
              <a:xfrm>
                <a:off x="2915130" y="3779539"/>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Arbeitslehre</a:t>
                </a:r>
                <a:r>
                  <a:rPr lang="de-DE" altLang="de-DE" sz="1400" dirty="0">
                    <a:latin typeface="Saar" panose="00000500000000000000" pitchFamily="2" charset="0"/>
                  </a:rPr>
                  <a:t>	</a:t>
                </a:r>
              </a:p>
            </p:txBody>
          </p:sp>
          <p:sp>
            <p:nvSpPr>
              <p:cNvPr id="237595" name="Text Box 27"/>
              <p:cNvSpPr txBox="1">
                <a:spLocks noChangeArrowheads="1"/>
              </p:cNvSpPr>
              <p:nvPr/>
            </p:nvSpPr>
            <p:spPr bwMode="auto">
              <a:xfrm>
                <a:off x="2904497" y="438670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Bildende</a:t>
                </a:r>
                <a:r>
                  <a:rPr lang="de-DE" altLang="de-DE" sz="1400" dirty="0">
                    <a:latin typeface="+mn-lt"/>
                  </a:rPr>
                  <a:t> </a:t>
                </a:r>
                <a:r>
                  <a:rPr lang="de-DE" altLang="de-DE" sz="1400" dirty="0">
                    <a:solidFill>
                      <a:schemeClr val="tx2"/>
                    </a:solidFill>
                    <a:latin typeface="+mn-lt"/>
                  </a:rPr>
                  <a:t>Kunst</a:t>
                </a:r>
                <a:r>
                  <a:rPr lang="de-DE" altLang="de-DE" sz="1400" dirty="0">
                    <a:latin typeface="Saar" panose="00000500000000000000" pitchFamily="2" charset="0"/>
                  </a:rPr>
                  <a:t>	</a:t>
                </a:r>
              </a:p>
            </p:txBody>
          </p:sp>
          <p:sp>
            <p:nvSpPr>
              <p:cNvPr id="237597" name="Text Box 29"/>
              <p:cNvSpPr txBox="1">
                <a:spLocks noChangeArrowheads="1"/>
              </p:cNvSpPr>
              <p:nvPr/>
            </p:nvSpPr>
            <p:spPr bwMode="auto">
              <a:xfrm>
                <a:off x="2904497" y="499525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Sport</a:t>
                </a:r>
                <a:r>
                  <a:rPr lang="de-DE" altLang="de-DE" sz="1400" dirty="0">
                    <a:latin typeface="Saar" panose="00000500000000000000" pitchFamily="2" charset="0"/>
                  </a:rPr>
                  <a:t>	</a:t>
                </a:r>
              </a:p>
            </p:txBody>
          </p:sp>
          <p:sp>
            <p:nvSpPr>
              <p:cNvPr id="237598" name="Text Box 30"/>
              <p:cNvSpPr txBox="1">
                <a:spLocks noChangeArrowheads="1"/>
              </p:cNvSpPr>
              <p:nvPr/>
            </p:nvSpPr>
            <p:spPr bwMode="auto">
              <a:xfrm>
                <a:off x="2904497" y="4697924"/>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Musik</a:t>
                </a:r>
                <a:r>
                  <a:rPr lang="de-DE" altLang="de-DE" sz="1400" dirty="0">
                    <a:latin typeface="Saar" panose="00000500000000000000" pitchFamily="2" charset="0"/>
                  </a:rPr>
                  <a:t>	</a:t>
                </a:r>
              </a:p>
            </p:txBody>
          </p:sp>
          <p:sp>
            <p:nvSpPr>
              <p:cNvPr id="237599" name="Text Box 31"/>
              <p:cNvSpPr txBox="1">
                <a:spLocks noChangeArrowheads="1"/>
              </p:cNvSpPr>
              <p:nvPr/>
            </p:nvSpPr>
            <p:spPr bwMode="auto">
              <a:xfrm>
                <a:off x="2904497" y="5300050"/>
                <a:ext cx="2547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Schuleigene</a:t>
                </a:r>
                <a:r>
                  <a:rPr lang="de-DE" altLang="de-DE" sz="1400" dirty="0">
                    <a:latin typeface="+mn-lt"/>
                  </a:rPr>
                  <a:t> </a:t>
                </a:r>
                <a:r>
                  <a:rPr lang="de-DE" altLang="de-DE" sz="1400" dirty="0">
                    <a:solidFill>
                      <a:schemeClr val="tx2"/>
                    </a:solidFill>
                    <a:latin typeface="+mn-lt"/>
                  </a:rPr>
                  <a:t>Förderkonzepte</a:t>
                </a:r>
              </a:p>
            </p:txBody>
          </p:sp>
        </p:grpSp>
      </p:grpSp>
      <p:grpSp>
        <p:nvGrpSpPr>
          <p:cNvPr id="10" name="Gruppieren 9"/>
          <p:cNvGrpSpPr/>
          <p:nvPr/>
        </p:nvGrpSpPr>
        <p:grpSpPr>
          <a:xfrm>
            <a:off x="5868144" y="1121580"/>
            <a:ext cx="2808312" cy="5016518"/>
            <a:chOff x="5699428" y="1121580"/>
            <a:chExt cx="2808312" cy="5016518"/>
          </a:xfrm>
        </p:grpSpPr>
        <p:sp>
          <p:nvSpPr>
            <p:cNvPr id="8225" name="Rectangle 2"/>
            <p:cNvSpPr>
              <a:spLocks noChangeArrowheads="1"/>
            </p:cNvSpPr>
            <p:nvPr/>
          </p:nvSpPr>
          <p:spPr bwMode="auto">
            <a:xfrm>
              <a:off x="5711825" y="1121580"/>
              <a:ext cx="2772000" cy="5002488"/>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603" name="Text Box 35"/>
            <p:cNvSpPr txBox="1">
              <a:spLocks noChangeArrowheads="1"/>
            </p:cNvSpPr>
            <p:nvPr/>
          </p:nvSpPr>
          <p:spPr bwMode="auto">
            <a:xfrm>
              <a:off x="5721179" y="1136303"/>
              <a:ext cx="1554163" cy="579438"/>
            </a:xfrm>
            <a:prstGeom prst="rect">
              <a:avLst/>
            </a:prstGeom>
            <a:solidFill>
              <a:schemeClr val="accent3">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Gymnasium</a:t>
              </a:r>
            </a:p>
            <a:p>
              <a:pPr eaLnBrk="1" hangingPunct="1"/>
              <a:r>
                <a:rPr lang="de-DE" altLang="de-DE" sz="1400" b="1" dirty="0">
                  <a:solidFill>
                    <a:schemeClr val="tx2"/>
                  </a:solidFill>
                  <a:latin typeface="+mn-lt"/>
                </a:rPr>
                <a:t>(Klassenstufe 5)</a:t>
              </a:r>
            </a:p>
          </p:txBody>
        </p:sp>
        <p:sp>
          <p:nvSpPr>
            <p:cNvPr id="237604" name="Text Box 36"/>
            <p:cNvSpPr txBox="1">
              <a:spLocks noChangeArrowheads="1"/>
            </p:cNvSpPr>
            <p:nvPr/>
          </p:nvSpPr>
          <p:spPr bwMode="auto">
            <a:xfrm>
              <a:off x="5699428" y="2118808"/>
              <a:ext cx="19442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Klassenrat</a:t>
              </a:r>
              <a:r>
                <a:rPr lang="de-DE" altLang="de-DE" sz="1400" dirty="0">
                  <a:latin typeface="Saar" panose="00000500000000000000" pitchFamily="2" charset="0"/>
                </a:rPr>
                <a:t>	</a:t>
              </a:r>
            </a:p>
          </p:txBody>
        </p:sp>
        <p:grpSp>
          <p:nvGrpSpPr>
            <p:cNvPr id="6" name="Gruppieren 5"/>
            <p:cNvGrpSpPr/>
            <p:nvPr/>
          </p:nvGrpSpPr>
          <p:grpSpPr>
            <a:xfrm>
              <a:off x="5704590" y="2578828"/>
              <a:ext cx="2803150" cy="3559270"/>
              <a:chOff x="5657729" y="2008861"/>
              <a:chExt cx="2803150" cy="3559270"/>
            </a:xfrm>
          </p:grpSpPr>
          <p:sp>
            <p:nvSpPr>
              <p:cNvPr id="237605" name="Text Box 37"/>
              <p:cNvSpPr txBox="1">
                <a:spLocks noChangeArrowheads="1"/>
              </p:cNvSpPr>
              <p:nvPr/>
            </p:nvSpPr>
            <p:spPr bwMode="auto">
              <a:xfrm>
                <a:off x="5657729" y="2008861"/>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Deutsch</a:t>
                </a:r>
                <a:r>
                  <a:rPr lang="de-DE" altLang="de-DE" sz="1400" dirty="0">
                    <a:latin typeface="Saar" panose="00000500000000000000" pitchFamily="2" charset="0"/>
                  </a:rPr>
                  <a:t>	</a:t>
                </a:r>
              </a:p>
            </p:txBody>
          </p:sp>
          <p:sp>
            <p:nvSpPr>
              <p:cNvPr id="237607" name="Text Box 39"/>
              <p:cNvSpPr txBox="1">
                <a:spLocks noChangeArrowheads="1"/>
              </p:cNvSpPr>
              <p:nvPr/>
            </p:nvSpPr>
            <p:spPr bwMode="auto">
              <a:xfrm>
                <a:off x="5674816" y="2277252"/>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Mathematik</a:t>
                </a:r>
                <a:r>
                  <a:rPr lang="de-DE" altLang="de-DE" sz="1400" dirty="0">
                    <a:latin typeface="Saar" panose="00000500000000000000" pitchFamily="2" charset="0"/>
                  </a:rPr>
                  <a:t>	</a:t>
                </a:r>
              </a:p>
            </p:txBody>
          </p:sp>
          <p:sp>
            <p:nvSpPr>
              <p:cNvPr id="237608" name="Text Box 40"/>
              <p:cNvSpPr txBox="1">
                <a:spLocks noChangeArrowheads="1"/>
              </p:cNvSpPr>
              <p:nvPr/>
            </p:nvSpPr>
            <p:spPr bwMode="auto">
              <a:xfrm>
                <a:off x="5669635" y="257643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1. Fremdsprache (Fr, En od. La)	</a:t>
                </a:r>
              </a:p>
            </p:txBody>
          </p:sp>
          <p:sp>
            <p:nvSpPr>
              <p:cNvPr id="237615" name="Text Box 47"/>
              <p:cNvSpPr txBox="1">
                <a:spLocks noChangeArrowheads="1"/>
              </p:cNvSpPr>
              <p:nvPr/>
            </p:nvSpPr>
            <p:spPr bwMode="auto">
              <a:xfrm>
                <a:off x="5674815" y="3171739"/>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Naturwissenschaften</a:t>
                </a:r>
                <a:r>
                  <a:rPr lang="de-DE" altLang="de-DE" sz="1400" dirty="0">
                    <a:solidFill>
                      <a:srgbClr val="0070C0"/>
                    </a:solidFill>
                    <a:latin typeface="Saar" panose="00000500000000000000" pitchFamily="2" charset="0"/>
                  </a:rPr>
                  <a:t>	</a:t>
                </a:r>
              </a:p>
            </p:txBody>
          </p:sp>
          <p:sp>
            <p:nvSpPr>
              <p:cNvPr id="237616" name="Text Box 48"/>
              <p:cNvSpPr txBox="1">
                <a:spLocks noChangeArrowheads="1"/>
              </p:cNvSpPr>
              <p:nvPr/>
            </p:nvSpPr>
            <p:spPr bwMode="auto">
              <a:xfrm>
                <a:off x="5669127" y="347695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Erdkunde</a:t>
                </a:r>
                <a:r>
                  <a:rPr lang="de-DE" altLang="de-DE" sz="1400" dirty="0">
                    <a:latin typeface="Saar" panose="00000500000000000000" pitchFamily="2" charset="0"/>
                  </a:rPr>
                  <a:t>	</a:t>
                </a:r>
              </a:p>
            </p:txBody>
          </p:sp>
          <p:sp>
            <p:nvSpPr>
              <p:cNvPr id="237617" name="Text Box 49"/>
              <p:cNvSpPr txBox="1">
                <a:spLocks noChangeArrowheads="1"/>
              </p:cNvSpPr>
              <p:nvPr/>
            </p:nvSpPr>
            <p:spPr bwMode="auto">
              <a:xfrm>
                <a:off x="5671109" y="408921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Religion</a:t>
                </a:r>
                <a:r>
                  <a:rPr lang="de-DE" altLang="de-DE" sz="1400" dirty="0">
                    <a:latin typeface="+mn-lt"/>
                  </a:rPr>
                  <a:t> </a:t>
                </a:r>
                <a:r>
                  <a:rPr lang="de-DE" altLang="de-DE" sz="1400" dirty="0">
                    <a:solidFill>
                      <a:schemeClr val="tx2"/>
                    </a:solidFill>
                    <a:latin typeface="+mn-lt"/>
                  </a:rPr>
                  <a:t>bzw</a:t>
                </a:r>
                <a:r>
                  <a:rPr lang="de-DE" altLang="de-DE" sz="1400" dirty="0">
                    <a:latin typeface="+mn-lt"/>
                  </a:rPr>
                  <a:t>. </a:t>
                </a:r>
                <a:r>
                  <a:rPr lang="de-DE" altLang="de-DE" sz="1400" dirty="0">
                    <a:solidFill>
                      <a:schemeClr val="tx2"/>
                    </a:solidFill>
                    <a:latin typeface="+mn-lt"/>
                  </a:rPr>
                  <a:t>Allgemeine</a:t>
                </a:r>
                <a:r>
                  <a:rPr lang="de-DE" altLang="de-DE" sz="1400" dirty="0">
                    <a:latin typeface="+mn-lt"/>
                  </a:rPr>
                  <a:t> </a:t>
                </a:r>
                <a:r>
                  <a:rPr lang="de-DE" altLang="de-DE" sz="1400" dirty="0">
                    <a:solidFill>
                      <a:schemeClr val="tx2"/>
                    </a:solidFill>
                    <a:latin typeface="+mn-lt"/>
                  </a:rPr>
                  <a:t>Ethik</a:t>
                </a:r>
                <a:r>
                  <a:rPr lang="de-DE" altLang="de-DE" sz="1400" dirty="0">
                    <a:latin typeface="+mn-lt"/>
                  </a:rPr>
                  <a:t> </a:t>
                </a:r>
                <a:r>
                  <a:rPr lang="de-DE" altLang="de-DE" sz="1400" dirty="0">
                    <a:latin typeface="Saar" panose="00000500000000000000" pitchFamily="2" charset="0"/>
                  </a:rPr>
                  <a:t>	</a:t>
                </a:r>
              </a:p>
            </p:txBody>
          </p:sp>
          <p:sp>
            <p:nvSpPr>
              <p:cNvPr id="237618" name="Text Box 50"/>
              <p:cNvSpPr txBox="1">
                <a:spLocks noChangeArrowheads="1"/>
              </p:cNvSpPr>
              <p:nvPr/>
            </p:nvSpPr>
            <p:spPr bwMode="auto">
              <a:xfrm>
                <a:off x="5669293" y="438289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Bildende</a:t>
                </a:r>
                <a:r>
                  <a:rPr lang="de-DE" altLang="de-DE" sz="1400" dirty="0">
                    <a:latin typeface="+mn-lt"/>
                  </a:rPr>
                  <a:t> </a:t>
                </a:r>
                <a:r>
                  <a:rPr lang="de-DE" altLang="de-DE" sz="1400" dirty="0">
                    <a:solidFill>
                      <a:schemeClr val="tx2"/>
                    </a:solidFill>
                    <a:latin typeface="+mn-lt"/>
                  </a:rPr>
                  <a:t>Kunst</a:t>
                </a:r>
                <a:r>
                  <a:rPr lang="de-DE" altLang="de-DE" sz="1400" dirty="0">
                    <a:latin typeface="Saar" panose="00000500000000000000" pitchFamily="2" charset="0"/>
                  </a:rPr>
                  <a:t>	</a:t>
                </a:r>
              </a:p>
            </p:txBody>
          </p:sp>
          <p:sp>
            <p:nvSpPr>
              <p:cNvPr id="237619" name="Text Box 51"/>
              <p:cNvSpPr txBox="1">
                <a:spLocks noChangeArrowheads="1"/>
              </p:cNvSpPr>
              <p:nvPr/>
            </p:nvSpPr>
            <p:spPr bwMode="auto">
              <a:xfrm>
                <a:off x="5674816" y="4954186"/>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Sport</a:t>
                </a:r>
                <a:r>
                  <a:rPr lang="de-DE" altLang="de-DE" sz="1400" dirty="0">
                    <a:latin typeface="Saar" panose="00000500000000000000" pitchFamily="2" charset="0"/>
                  </a:rPr>
                  <a:t>	</a:t>
                </a:r>
              </a:p>
            </p:txBody>
          </p:sp>
          <p:sp>
            <p:nvSpPr>
              <p:cNvPr id="237620" name="Text Box 52"/>
              <p:cNvSpPr txBox="1">
                <a:spLocks noChangeArrowheads="1"/>
              </p:cNvSpPr>
              <p:nvPr/>
            </p:nvSpPr>
            <p:spPr bwMode="auto">
              <a:xfrm>
                <a:off x="5670856" y="468740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Musik</a:t>
                </a:r>
                <a:r>
                  <a:rPr lang="de-DE" altLang="de-DE" sz="1400" dirty="0">
                    <a:latin typeface="Saar" panose="00000500000000000000" pitchFamily="2" charset="0"/>
                  </a:rPr>
                  <a:t>	</a:t>
                </a:r>
              </a:p>
            </p:txBody>
          </p:sp>
          <p:sp>
            <p:nvSpPr>
              <p:cNvPr id="237625" name="Text Box 57"/>
              <p:cNvSpPr txBox="1">
                <a:spLocks noChangeArrowheads="1"/>
              </p:cNvSpPr>
              <p:nvPr/>
            </p:nvSpPr>
            <p:spPr bwMode="auto">
              <a:xfrm>
                <a:off x="5674318" y="5260354"/>
                <a:ext cx="2467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Schuleigene</a:t>
                </a:r>
                <a:r>
                  <a:rPr lang="de-DE" altLang="de-DE" sz="1400" dirty="0">
                    <a:latin typeface="+mn-lt"/>
                  </a:rPr>
                  <a:t> </a:t>
                </a:r>
                <a:r>
                  <a:rPr lang="de-DE" altLang="de-DE" sz="1400" dirty="0">
                    <a:solidFill>
                      <a:schemeClr val="tx2"/>
                    </a:solidFill>
                    <a:latin typeface="+mn-lt"/>
                  </a:rPr>
                  <a:t>Förderkonzepte</a:t>
                </a:r>
              </a:p>
            </p:txBody>
          </p:sp>
        </p:grpSp>
      </p:grpSp>
      <p:sp>
        <p:nvSpPr>
          <p:cNvPr id="48" name="Datumsplatzhalter 3"/>
          <p:cNvSpPr txBox="1">
            <a:spLocks/>
          </p:cNvSpPr>
          <p:nvPr/>
        </p:nvSpPr>
        <p:spPr>
          <a:xfrm>
            <a:off x="432733" y="643601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
        <p:nvSpPr>
          <p:cNvPr id="2" name="Titel 1"/>
          <p:cNvSpPr>
            <a:spLocks noGrp="1"/>
          </p:cNvSpPr>
          <p:nvPr>
            <p:ph type="title"/>
          </p:nvPr>
        </p:nvSpPr>
        <p:spPr/>
        <p:txBody>
          <a:bodyPr/>
          <a:lstStyle/>
          <a:p>
            <a:r>
              <a:rPr lang="de-DE" dirty="0"/>
              <a:t>Fächer in der Eingangsklasse 5</a:t>
            </a:r>
          </a:p>
        </p:txBody>
      </p:sp>
    </p:spTree>
    <p:extLst>
      <p:ext uri="{BB962C8B-B14F-4D97-AF65-F5344CB8AC3E}">
        <p14:creationId xmlns:p14="http://schemas.microsoft.com/office/powerpoint/2010/main" val="399200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722012" y="898524"/>
            <a:ext cx="3885275" cy="5565515"/>
          </a:xfrm>
          <a:prstGeom prst="rect">
            <a:avLst/>
          </a:prstGeom>
          <a:solidFill>
            <a:schemeClr val="accent3">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6053" y="889455"/>
            <a:ext cx="3968310" cy="5574584"/>
          </a:xfrm>
          <a:prstGeom prst="rect">
            <a:avLst/>
          </a:prstGeom>
          <a:solidFill>
            <a:schemeClr val="accent5">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15" name="Text Box 7"/>
          <p:cNvSpPr txBox="1">
            <a:spLocks noChangeArrowheads="1"/>
          </p:cNvSpPr>
          <p:nvPr/>
        </p:nvSpPr>
        <p:spPr bwMode="auto">
          <a:xfrm>
            <a:off x="409575" y="1346052"/>
            <a:ext cx="341020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solidFill>
                  <a:schemeClr val="tx2"/>
                </a:solidFill>
                <a:latin typeface="+mn-lt"/>
              </a:rPr>
              <a:t>Klassenstufen 5 und 6</a:t>
            </a:r>
          </a:p>
        </p:txBody>
      </p:sp>
      <p:sp>
        <p:nvSpPr>
          <p:cNvPr id="4" name="Text Box 7"/>
          <p:cNvSpPr txBox="1">
            <a:spLocks noChangeArrowheads="1"/>
          </p:cNvSpPr>
          <p:nvPr/>
        </p:nvSpPr>
        <p:spPr bwMode="auto">
          <a:xfrm>
            <a:off x="4727575" y="1346052"/>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solidFill>
                  <a:schemeClr val="tx2"/>
                </a:solidFill>
                <a:latin typeface="Saar" panose="00000500000000000000" pitchFamily="2" charset="0"/>
              </a:rPr>
              <a:t>ab Klassenstufe 5</a:t>
            </a:r>
          </a:p>
        </p:txBody>
      </p:sp>
      <p:sp>
        <p:nvSpPr>
          <p:cNvPr id="5" name="Text Box 7"/>
          <p:cNvSpPr txBox="1">
            <a:spLocks noChangeArrowheads="1"/>
          </p:cNvSpPr>
          <p:nvPr/>
        </p:nvSpPr>
        <p:spPr bwMode="auto">
          <a:xfrm>
            <a:off x="4727575" y="3722392"/>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solidFill>
                  <a:schemeClr val="tx2"/>
                </a:solidFill>
                <a:latin typeface="Saar" panose="00000500000000000000" pitchFamily="2" charset="0"/>
              </a:rPr>
              <a:t>ab Klassenstufe 6</a:t>
            </a:r>
          </a:p>
        </p:txBody>
      </p:sp>
      <p:sp>
        <p:nvSpPr>
          <p:cNvPr id="3" name="Rectangle 8"/>
          <p:cNvSpPr>
            <a:spLocks noChangeArrowheads="1"/>
          </p:cNvSpPr>
          <p:nvPr/>
        </p:nvSpPr>
        <p:spPr bwMode="auto">
          <a:xfrm>
            <a:off x="409575" y="1889125"/>
            <a:ext cx="3959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dirty="0">
                <a:solidFill>
                  <a:schemeClr val="tx2"/>
                </a:solidFill>
                <a:latin typeface="Saar" panose="00000500000000000000" pitchFamily="2" charset="0"/>
              </a:rPr>
              <a:t>Alle Schülerinnen und Schüler lernen </a:t>
            </a:r>
            <a:br>
              <a:rPr lang="de-DE" altLang="de-DE" sz="1800" dirty="0">
                <a:solidFill>
                  <a:schemeClr val="tx2"/>
                </a:solidFill>
                <a:latin typeface="Saar" panose="00000500000000000000" pitchFamily="2" charset="0"/>
              </a:rPr>
            </a:br>
            <a:r>
              <a:rPr lang="de-DE" altLang="de-DE" sz="1800" b="1" dirty="0">
                <a:solidFill>
                  <a:schemeClr val="tx2"/>
                </a:solidFill>
                <a:latin typeface="Saar" panose="00000500000000000000" pitchFamily="2" charset="0"/>
              </a:rPr>
              <a:t>zwei Fremdsprachen:</a:t>
            </a:r>
            <a:endParaRPr lang="de-DE" altLang="de-DE" sz="1800" dirty="0">
              <a:solidFill>
                <a:schemeClr val="tx2"/>
              </a:solidFill>
              <a:latin typeface="Saar" panose="00000500000000000000" pitchFamily="2" charset="0"/>
            </a:endParaRPr>
          </a:p>
        </p:txBody>
      </p:sp>
      <p:grpSp>
        <p:nvGrpSpPr>
          <p:cNvPr id="2" name="Group 27"/>
          <p:cNvGrpSpPr>
            <a:grpSpLocks/>
          </p:cNvGrpSpPr>
          <p:nvPr/>
        </p:nvGrpSpPr>
        <p:grpSpPr bwMode="auto">
          <a:xfrm>
            <a:off x="1309688" y="2878138"/>
            <a:ext cx="2159000" cy="449262"/>
            <a:chOff x="1813" y="1915"/>
            <a:chExt cx="2124" cy="226"/>
          </a:xfrm>
        </p:grpSpPr>
        <p:sp>
          <p:nvSpPr>
            <p:cNvPr id="9248" name="Line 23"/>
            <p:cNvSpPr>
              <a:spLocks noChangeShapeType="1"/>
            </p:cNvSpPr>
            <p:nvPr/>
          </p:nvSpPr>
          <p:spPr bwMode="auto">
            <a:xfrm flipH="1">
              <a:off x="1813" y="1915"/>
              <a:ext cx="1065" cy="226"/>
            </a:xfrm>
            <a:prstGeom prst="line">
              <a:avLst/>
            </a:prstGeom>
            <a:noFill/>
            <a:ln w="38100">
              <a:solidFill>
                <a:schemeClr val="tx2"/>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9" name="Line 26"/>
            <p:cNvSpPr>
              <a:spLocks noChangeShapeType="1"/>
            </p:cNvSpPr>
            <p:nvPr/>
          </p:nvSpPr>
          <p:spPr bwMode="auto">
            <a:xfrm>
              <a:off x="2872" y="1915"/>
              <a:ext cx="1065" cy="226"/>
            </a:xfrm>
            <a:prstGeom prst="line">
              <a:avLst/>
            </a:prstGeom>
            <a:noFill/>
            <a:ln w="38100">
              <a:solidFill>
                <a:schemeClr val="tx2"/>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grpSp>
      <p:sp>
        <p:nvSpPr>
          <p:cNvPr id="7" name="Rectangle 8"/>
          <p:cNvSpPr>
            <a:spLocks noChangeArrowheads="1"/>
          </p:cNvSpPr>
          <p:nvPr/>
        </p:nvSpPr>
        <p:spPr bwMode="auto">
          <a:xfrm>
            <a:off x="4727575" y="1889125"/>
            <a:ext cx="39592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chemeClr val="tx2"/>
                </a:solidFill>
                <a:latin typeface="Saar" panose="00000500000000000000" pitchFamily="2" charset="0"/>
              </a:rPr>
              <a:t>Alle Schülerinnen und Schüler lernen</a:t>
            </a:r>
            <a:br>
              <a:rPr lang="de-DE" altLang="de-DE" sz="1600"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entsprechend dem Angebot der Schule eine</a:t>
            </a:r>
            <a:r>
              <a:rPr lang="de-DE" altLang="de-DE" sz="1800" dirty="0">
                <a:solidFill>
                  <a:schemeClr val="tx2"/>
                </a:solidFill>
                <a:latin typeface="Saar" panose="00000500000000000000" pitchFamily="2" charset="0"/>
              </a:rPr>
              <a:t> </a:t>
            </a:r>
            <a:br>
              <a:rPr lang="de-DE" altLang="de-DE" sz="1800" dirty="0">
                <a:solidFill>
                  <a:srgbClr val="000000"/>
                </a:solidFill>
                <a:latin typeface="Saar" panose="00000500000000000000" pitchFamily="2" charset="0"/>
              </a:rPr>
            </a:br>
            <a:r>
              <a:rPr lang="de-DE" altLang="de-DE" sz="1800" b="1" dirty="0">
                <a:solidFill>
                  <a:schemeClr val="tx2">
                    <a:lumMod val="50000"/>
                    <a:lumOff val="50000"/>
                  </a:schemeClr>
                </a:solidFill>
                <a:latin typeface="Saar" panose="00000500000000000000" pitchFamily="2" charset="0"/>
              </a:rPr>
              <a:t>erste Fremdsprache </a:t>
            </a:r>
          </a:p>
        </p:txBody>
      </p:sp>
      <p:sp>
        <p:nvSpPr>
          <p:cNvPr id="9" name="Rectangle 8"/>
          <p:cNvSpPr>
            <a:spLocks noChangeArrowheads="1"/>
          </p:cNvSpPr>
          <p:nvPr/>
        </p:nvSpPr>
        <p:spPr bwMode="auto">
          <a:xfrm>
            <a:off x="4727575" y="4260851"/>
            <a:ext cx="3959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chemeClr val="tx2"/>
                </a:solidFill>
                <a:latin typeface="Saar" panose="00000500000000000000" pitchFamily="2" charset="0"/>
              </a:rPr>
              <a:t>Alle Schülerinnen und Schüler lernen</a:t>
            </a:r>
            <a:br>
              <a:rPr lang="de-DE" altLang="de-DE" sz="1600"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entsprechend dem Angebot der Schule eine </a:t>
            </a:r>
            <a:br>
              <a:rPr lang="de-DE" altLang="de-DE" sz="1600" dirty="0">
                <a:solidFill>
                  <a:srgbClr val="000000"/>
                </a:solidFill>
                <a:latin typeface="Saar" panose="00000500000000000000" pitchFamily="2" charset="0"/>
              </a:rPr>
            </a:br>
            <a:r>
              <a:rPr lang="de-DE" altLang="de-DE" sz="1800" b="1" dirty="0">
                <a:solidFill>
                  <a:schemeClr val="tx2">
                    <a:lumMod val="50000"/>
                    <a:lumOff val="50000"/>
                  </a:schemeClr>
                </a:solidFill>
                <a:latin typeface="Saar" panose="00000500000000000000" pitchFamily="2" charset="0"/>
              </a:rPr>
              <a:t>zweite</a:t>
            </a:r>
            <a:r>
              <a:rPr lang="de-DE" altLang="de-DE" sz="1800" dirty="0">
                <a:solidFill>
                  <a:schemeClr val="tx2">
                    <a:lumMod val="50000"/>
                    <a:lumOff val="50000"/>
                  </a:schemeClr>
                </a:solidFill>
                <a:latin typeface="Saar" panose="00000500000000000000" pitchFamily="2" charset="0"/>
              </a:rPr>
              <a:t> </a:t>
            </a:r>
            <a:r>
              <a:rPr lang="de-DE" altLang="de-DE" sz="1800" b="1" dirty="0">
                <a:solidFill>
                  <a:schemeClr val="tx2">
                    <a:lumMod val="50000"/>
                    <a:lumOff val="50000"/>
                  </a:schemeClr>
                </a:solidFill>
                <a:latin typeface="Saar" panose="00000500000000000000" pitchFamily="2" charset="0"/>
              </a:rPr>
              <a:t>Fremdsprache</a:t>
            </a:r>
          </a:p>
        </p:txBody>
      </p:sp>
      <p:sp>
        <p:nvSpPr>
          <p:cNvPr id="11" name="Rectangle 8"/>
          <p:cNvSpPr>
            <a:spLocks noChangeArrowheads="1"/>
          </p:cNvSpPr>
          <p:nvPr/>
        </p:nvSpPr>
        <p:spPr bwMode="auto">
          <a:xfrm>
            <a:off x="406052" y="4684153"/>
            <a:ext cx="395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entsprechend dem Angebot der Schule</a:t>
            </a:r>
          </a:p>
        </p:txBody>
      </p:sp>
      <p:sp>
        <p:nvSpPr>
          <p:cNvPr id="241726" name="AutoShape 62"/>
          <p:cNvSpPr>
            <a:spLocks noChangeArrowheads="1"/>
          </p:cNvSpPr>
          <p:nvPr/>
        </p:nvSpPr>
        <p:spPr bwMode="auto">
          <a:xfrm>
            <a:off x="455613" y="3390162"/>
            <a:ext cx="1800225" cy="129333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r>
              <a:rPr lang="de-DE" altLang="de-DE" sz="1400" b="1" dirty="0">
                <a:solidFill>
                  <a:schemeClr val="tx2">
                    <a:lumMod val="50000"/>
                    <a:lumOff val="50000"/>
                  </a:schemeClr>
                </a:solidFill>
                <a:latin typeface="Saar" panose="00000500000000000000" pitchFamily="2" charset="0"/>
              </a:rPr>
              <a:t>erste Fremdsprache</a:t>
            </a:r>
            <a:endParaRPr lang="de-DE" altLang="de-DE" sz="1400" b="1" strike="sngStrike" dirty="0">
              <a:solidFill>
                <a:schemeClr val="tx2">
                  <a:lumMod val="50000"/>
                  <a:lumOff val="50000"/>
                </a:schemeClr>
              </a:solidFill>
              <a:latin typeface="Saar" panose="00000500000000000000" pitchFamily="2" charset="0"/>
            </a:endParaRPr>
          </a:p>
          <a:p>
            <a:pPr algn="ctr"/>
            <a:br>
              <a:rPr lang="de-DE" altLang="de-DE" sz="1400" strike="sngStrike" dirty="0">
                <a:solidFill>
                  <a:srgbClr val="FF0000"/>
                </a:solidFill>
                <a:latin typeface="Saar" panose="00000500000000000000" pitchFamily="2" charset="0"/>
              </a:rPr>
            </a:br>
            <a:endParaRPr lang="de-DE" altLang="de-DE" sz="1400" strike="sngStrike" dirty="0">
              <a:solidFill>
                <a:srgbClr val="FF0000"/>
              </a:solidFill>
              <a:latin typeface="Saar" panose="00000500000000000000" pitchFamily="2" charset="0"/>
            </a:endParaRPr>
          </a:p>
          <a:p>
            <a:pPr algn="ctr"/>
            <a:endParaRPr lang="de-DE" altLang="de-DE" sz="1400" strike="sngStrike" dirty="0">
              <a:solidFill>
                <a:srgbClr val="FF0000"/>
              </a:solidFill>
              <a:latin typeface="Saar" panose="00000500000000000000" pitchFamily="2" charset="0"/>
            </a:endParaRPr>
          </a:p>
          <a:p>
            <a:pPr algn="ctr"/>
            <a:r>
              <a:rPr lang="de-DE" altLang="de-DE" sz="1400" dirty="0">
                <a:solidFill>
                  <a:schemeClr val="tx2"/>
                </a:solidFill>
                <a:latin typeface="Saar" panose="00000500000000000000" pitchFamily="2" charset="0"/>
              </a:rPr>
              <a:t>(4 Wochenstunden)</a:t>
            </a:r>
          </a:p>
        </p:txBody>
      </p:sp>
      <p:sp>
        <p:nvSpPr>
          <p:cNvPr id="241727" name="AutoShape 63"/>
          <p:cNvSpPr>
            <a:spLocks noChangeArrowheads="1"/>
          </p:cNvSpPr>
          <p:nvPr/>
        </p:nvSpPr>
        <p:spPr bwMode="auto">
          <a:xfrm>
            <a:off x="2532109" y="3352043"/>
            <a:ext cx="1785892" cy="1331451"/>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b="1" dirty="0">
                <a:solidFill>
                  <a:schemeClr val="tx2">
                    <a:lumMod val="50000"/>
                    <a:lumOff val="50000"/>
                  </a:schemeClr>
                </a:solidFill>
                <a:latin typeface="Saar" panose="00000500000000000000" pitchFamily="2" charset="0"/>
              </a:rPr>
              <a:t>weitere </a:t>
            </a:r>
          </a:p>
          <a:p>
            <a:pPr algn="ctr">
              <a:buFont typeface="Arial" panose="020B0604020202020204" pitchFamily="34" charset="0"/>
              <a:buNone/>
            </a:pPr>
            <a:r>
              <a:rPr lang="de-DE" altLang="de-DE" sz="1400" b="1" dirty="0">
                <a:solidFill>
                  <a:schemeClr val="tx2">
                    <a:lumMod val="50000"/>
                    <a:lumOff val="50000"/>
                  </a:schemeClr>
                </a:solidFill>
                <a:latin typeface="Saar" panose="00000500000000000000" pitchFamily="2" charset="0"/>
              </a:rPr>
              <a:t>Fremdsprache</a:t>
            </a:r>
          </a:p>
          <a:p>
            <a:pPr algn="ctr">
              <a:buFont typeface="Arial" panose="020B0604020202020204" pitchFamily="34" charset="0"/>
              <a:buNone/>
            </a:pPr>
            <a:r>
              <a:rPr lang="de-DE" altLang="de-DE" sz="1400" b="1" dirty="0">
                <a:solidFill>
                  <a:schemeClr val="tx2">
                    <a:lumMod val="50000"/>
                    <a:lumOff val="50000"/>
                  </a:schemeClr>
                </a:solidFill>
                <a:latin typeface="Saar" panose="00000500000000000000" pitchFamily="2" charset="0"/>
              </a:rPr>
              <a:t>Sprachbildender </a:t>
            </a:r>
          </a:p>
          <a:p>
            <a:pPr algn="ctr">
              <a:buFont typeface="Arial" panose="020B0604020202020204" pitchFamily="34" charset="0"/>
              <a:buNone/>
            </a:pPr>
            <a:r>
              <a:rPr lang="de-DE" altLang="de-DE" sz="1400" b="1" dirty="0">
                <a:solidFill>
                  <a:schemeClr val="tx2">
                    <a:lumMod val="50000"/>
                    <a:lumOff val="50000"/>
                  </a:schemeClr>
                </a:solidFill>
                <a:latin typeface="Saar" panose="00000500000000000000" pitchFamily="2" charset="0"/>
              </a:rPr>
              <a:t>Unterricht</a:t>
            </a:r>
          </a:p>
          <a:p>
            <a:pPr algn="ctr">
              <a:buFont typeface="Arial" panose="020B0604020202020204" pitchFamily="34" charset="0"/>
              <a:buNone/>
            </a:pPr>
            <a:r>
              <a:rPr lang="de-DE" altLang="de-DE" sz="1400" dirty="0">
                <a:solidFill>
                  <a:schemeClr val="tx2"/>
                </a:solidFill>
                <a:latin typeface="Saar" panose="00000500000000000000" pitchFamily="2" charset="0"/>
              </a:rPr>
              <a:t>(2 Wochenstunden)</a:t>
            </a:r>
          </a:p>
        </p:txBody>
      </p:sp>
      <p:sp>
        <p:nvSpPr>
          <p:cNvPr id="6" name="Rectangle 8"/>
          <p:cNvSpPr>
            <a:spLocks noChangeArrowheads="1"/>
          </p:cNvSpPr>
          <p:nvPr/>
        </p:nvSpPr>
        <p:spPr bwMode="auto">
          <a:xfrm>
            <a:off x="2160587" y="5528541"/>
            <a:ext cx="431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oder</a:t>
            </a:r>
          </a:p>
        </p:txBody>
      </p:sp>
      <p:sp>
        <p:nvSpPr>
          <p:cNvPr id="241729" name="AutoShape 65"/>
          <p:cNvSpPr>
            <a:spLocks noChangeArrowheads="1"/>
          </p:cNvSpPr>
          <p:nvPr/>
        </p:nvSpPr>
        <p:spPr bwMode="auto">
          <a:xfrm>
            <a:off x="455613" y="5167520"/>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Französisch</a:t>
            </a:r>
            <a:endParaRPr lang="de-DE" altLang="de-DE" sz="1800" dirty="0">
              <a:solidFill>
                <a:schemeClr val="tx2"/>
              </a:solidFill>
              <a:latin typeface="Saar" panose="00000500000000000000" pitchFamily="2" charset="0"/>
            </a:endParaRPr>
          </a:p>
        </p:txBody>
      </p:sp>
      <p:sp>
        <p:nvSpPr>
          <p:cNvPr id="241730" name="AutoShape 66"/>
          <p:cNvSpPr>
            <a:spLocks noChangeArrowheads="1"/>
          </p:cNvSpPr>
          <p:nvPr/>
        </p:nvSpPr>
        <p:spPr bwMode="auto">
          <a:xfrm>
            <a:off x="2517774" y="5134313"/>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Englisch</a:t>
            </a:r>
            <a:endParaRPr lang="de-DE" altLang="de-DE" sz="1800" dirty="0">
              <a:solidFill>
                <a:schemeClr val="tx2"/>
              </a:solidFill>
              <a:latin typeface="Saar" panose="00000500000000000000" pitchFamily="2" charset="0"/>
            </a:endParaRPr>
          </a:p>
        </p:txBody>
      </p:sp>
      <p:sp>
        <p:nvSpPr>
          <p:cNvPr id="241731" name="AutoShape 67"/>
          <p:cNvSpPr>
            <a:spLocks noChangeArrowheads="1"/>
          </p:cNvSpPr>
          <p:nvPr/>
        </p:nvSpPr>
        <p:spPr bwMode="auto">
          <a:xfrm>
            <a:off x="455613" y="5809984"/>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Englisch</a:t>
            </a:r>
            <a:endParaRPr lang="de-DE" altLang="de-DE" sz="1800" dirty="0">
              <a:solidFill>
                <a:schemeClr val="tx2"/>
              </a:solidFill>
              <a:latin typeface="Saar" panose="00000500000000000000" pitchFamily="2" charset="0"/>
            </a:endParaRPr>
          </a:p>
        </p:txBody>
      </p:sp>
      <p:sp>
        <p:nvSpPr>
          <p:cNvPr id="241732" name="AutoShape 68"/>
          <p:cNvSpPr>
            <a:spLocks noChangeArrowheads="1"/>
          </p:cNvSpPr>
          <p:nvPr/>
        </p:nvSpPr>
        <p:spPr bwMode="auto">
          <a:xfrm>
            <a:off x="2522034" y="5790151"/>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Französisch</a:t>
            </a:r>
            <a:endParaRPr lang="de-DE" altLang="de-DE" sz="1800" dirty="0">
              <a:solidFill>
                <a:schemeClr val="tx2"/>
              </a:solidFill>
              <a:latin typeface="Saar" panose="00000500000000000000" pitchFamily="2" charset="0"/>
            </a:endParaRPr>
          </a:p>
        </p:txBody>
      </p:sp>
      <p:sp>
        <p:nvSpPr>
          <p:cNvPr id="12" name="Rectangle 8"/>
          <p:cNvSpPr>
            <a:spLocks noChangeArrowheads="1"/>
          </p:cNvSpPr>
          <p:nvPr/>
        </p:nvSpPr>
        <p:spPr bwMode="auto">
          <a:xfrm>
            <a:off x="2270172" y="5181540"/>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a:t>
            </a:r>
          </a:p>
        </p:txBody>
      </p:sp>
      <p:sp>
        <p:nvSpPr>
          <p:cNvPr id="13" name="Rectangle 8"/>
          <p:cNvSpPr>
            <a:spLocks noChangeArrowheads="1"/>
          </p:cNvSpPr>
          <p:nvPr/>
        </p:nvSpPr>
        <p:spPr bwMode="auto">
          <a:xfrm>
            <a:off x="2245518" y="5839649"/>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a:t>
            </a:r>
          </a:p>
        </p:txBody>
      </p:sp>
      <p:sp>
        <p:nvSpPr>
          <p:cNvPr id="241736" name="AutoShape 72"/>
          <p:cNvSpPr>
            <a:spLocks noChangeArrowheads="1"/>
          </p:cNvSpPr>
          <p:nvPr/>
        </p:nvSpPr>
        <p:spPr bwMode="auto">
          <a:xfrm>
            <a:off x="4866635" y="3147218"/>
            <a:ext cx="3598863" cy="360363"/>
          </a:xfrm>
          <a:prstGeom prst="roundRect">
            <a:avLst>
              <a:gd name="adj" fmla="val 16667"/>
            </a:avLst>
          </a:prstGeom>
          <a:noFill/>
          <a:ln w="9525">
            <a:solidFill>
              <a:schemeClr val="accent3">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En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La</a:t>
            </a:r>
            <a:endParaRPr lang="de-DE" altLang="de-DE" sz="1800" dirty="0">
              <a:solidFill>
                <a:schemeClr val="tx2"/>
              </a:solidFill>
              <a:latin typeface="Saar" panose="00000500000000000000" pitchFamily="2" charset="0"/>
            </a:endParaRPr>
          </a:p>
        </p:txBody>
      </p:sp>
      <p:sp>
        <p:nvSpPr>
          <p:cNvPr id="9244" name="Text Box 8"/>
          <p:cNvSpPr txBox="1">
            <a:spLocks noChangeArrowheads="1"/>
          </p:cNvSpPr>
          <p:nvPr/>
        </p:nvSpPr>
        <p:spPr bwMode="auto">
          <a:xfrm>
            <a:off x="411163" y="898525"/>
            <a:ext cx="2510624" cy="369332"/>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Gemeinschaftsschule</a:t>
            </a:r>
          </a:p>
        </p:txBody>
      </p:sp>
      <p:sp>
        <p:nvSpPr>
          <p:cNvPr id="9245" name="Text Box 8"/>
          <p:cNvSpPr txBox="1">
            <a:spLocks noChangeArrowheads="1"/>
          </p:cNvSpPr>
          <p:nvPr/>
        </p:nvSpPr>
        <p:spPr bwMode="auto">
          <a:xfrm>
            <a:off x="4727575" y="898525"/>
            <a:ext cx="1470274" cy="369332"/>
          </a:xfrm>
          <a:prstGeom prst="rect">
            <a:avLst/>
          </a:prstGeom>
          <a:solidFill>
            <a:schemeClr val="accent3">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Gymnasium</a:t>
            </a:r>
          </a:p>
        </p:txBody>
      </p:sp>
      <p:sp>
        <p:nvSpPr>
          <p:cNvPr id="10" name="AutoShape 72"/>
          <p:cNvSpPr>
            <a:spLocks noChangeArrowheads="1"/>
          </p:cNvSpPr>
          <p:nvPr/>
        </p:nvSpPr>
        <p:spPr bwMode="auto">
          <a:xfrm>
            <a:off x="4908550" y="5646738"/>
            <a:ext cx="3598863" cy="360362"/>
          </a:xfrm>
          <a:prstGeom prst="roundRect">
            <a:avLst>
              <a:gd name="adj" fmla="val 16667"/>
            </a:avLst>
          </a:prstGeom>
          <a:noFill/>
          <a:ln w="9525">
            <a:solidFill>
              <a:schemeClr val="accent3">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En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La</a:t>
            </a:r>
            <a:endParaRPr lang="de-DE" altLang="de-DE" sz="1800" dirty="0">
              <a:solidFill>
                <a:schemeClr val="tx2"/>
              </a:solidFill>
              <a:latin typeface="Saar" panose="00000500000000000000" pitchFamily="2" charset="0"/>
            </a:endParaRPr>
          </a:p>
        </p:txBody>
      </p:sp>
      <p:sp>
        <p:nvSpPr>
          <p:cNvPr id="34" name="Datumsplatzhalter 3"/>
          <p:cNvSpPr txBox="1">
            <a:spLocks/>
          </p:cNvSpPr>
          <p:nvPr/>
        </p:nvSpPr>
        <p:spPr>
          <a:xfrm>
            <a:off x="406052" y="6418801"/>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31.10.2024</a:t>
            </a:fld>
            <a:endParaRPr lang="de-DE" sz="1000" dirty="0">
              <a:solidFill>
                <a:schemeClr val="tx2"/>
              </a:solidFill>
            </a:endParaRPr>
          </a:p>
        </p:txBody>
      </p:sp>
      <p:sp>
        <p:nvSpPr>
          <p:cNvPr id="8" name="Titel 7"/>
          <p:cNvSpPr>
            <a:spLocks noGrp="1"/>
          </p:cNvSpPr>
          <p:nvPr>
            <p:ph type="title"/>
          </p:nvPr>
        </p:nvSpPr>
        <p:spPr>
          <a:xfrm>
            <a:off x="539750" y="527050"/>
            <a:ext cx="8064500" cy="541044"/>
          </a:xfrm>
        </p:spPr>
        <p:txBody>
          <a:bodyPr/>
          <a:lstStyle/>
          <a:p>
            <a:r>
              <a:rPr lang="de-DE" dirty="0"/>
              <a:t>Fremdsprachen lernen in 5 und 6</a:t>
            </a:r>
          </a:p>
        </p:txBody>
      </p:sp>
    </p:spTree>
    <p:extLst>
      <p:ext uri="{BB962C8B-B14F-4D97-AF65-F5344CB8AC3E}">
        <p14:creationId xmlns:p14="http://schemas.microsoft.com/office/powerpoint/2010/main" val="21120712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1736"/>
                                        </p:tgtEl>
                                        <p:attrNameLst>
                                          <p:attrName>style.visibility</p:attrName>
                                        </p:attrNameLst>
                                      </p:cBhvr>
                                      <p:to>
                                        <p:strVal val="visible"/>
                                      </p:to>
                                    </p:set>
                                    <p:animEffect transition="in" filter="wipe(left)">
                                      <p:cBhvr>
                                        <p:cTn id="13" dur="1000"/>
                                        <p:tgtEl>
                                          <p:spTgt spid="2417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utoUpdateAnimBg="0"/>
      <p:bldP spid="9" grpId="0" autoUpdateAnimBg="0"/>
      <p:bldP spid="241736" grpId="0" animBg="1"/>
      <p:bldP spid="10" grpId="0" animBg="1"/>
    </p:bldLst>
  </p:timing>
</p:sld>
</file>

<file path=ppt/theme/theme1.xml><?xml version="1.0" encoding="utf-8"?>
<a:theme xmlns:a="http://schemas.openxmlformats.org/drawingml/2006/main" name="Saar_PowerPoint_4x3">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1"/>
          </a:solidFill>
        </a:ln>
      </a:spPr>
      <a:bodyPr rtlCol="0" anchor="ctr"/>
      <a:lstStyle>
        <a:defPPr algn="ctr">
          <a:lnSpc>
            <a:spcPct val="105000"/>
          </a:lnSpc>
          <a:defRPr sz="15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05000"/>
          </a:lnSpc>
          <a:defRPr sz="1500" dirty="0" smtClean="0"/>
        </a:defPPr>
      </a:lstStyle>
    </a:txDef>
  </a:objectDefaults>
  <a:extraClrSchemeLst/>
</a:theme>
</file>

<file path=ppt/theme/theme2.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Vorlage_Praesentation 20141127-1527</Template>
  <TotalTime>0</TotalTime>
  <Words>5596</Words>
  <Application>Microsoft Office PowerPoint</Application>
  <PresentationFormat>Bildschirmpräsentation (4:3)</PresentationFormat>
  <Paragraphs>742</Paragraphs>
  <Slides>42</Slides>
  <Notes>39</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42</vt:i4>
      </vt:variant>
    </vt:vector>
  </HeadingPairs>
  <TitlesOfParts>
    <vt:vector size="54" baseType="lpstr">
      <vt:lpstr>Arial</vt:lpstr>
      <vt:lpstr>Calibri</vt:lpstr>
      <vt:lpstr>Courier New</vt:lpstr>
      <vt:lpstr>Frutiger 45 Light</vt:lpstr>
      <vt:lpstr>Frutiger 47LightCn</vt:lpstr>
      <vt:lpstr>Frutiger 55 Roman</vt:lpstr>
      <vt:lpstr>Geneva</vt:lpstr>
      <vt:lpstr>Saar</vt:lpstr>
      <vt:lpstr>Saar Headline</vt:lpstr>
      <vt:lpstr>Symbol</vt:lpstr>
      <vt:lpstr>Wingdings</vt:lpstr>
      <vt:lpstr>Saar_PowerPoint_4x3</vt:lpstr>
      <vt:lpstr> Info 4 Informationen zum Übergang in die weiterführende Schule „Welche Schule für mein Kind?“</vt:lpstr>
      <vt:lpstr>Schulstruktur im Saarland</vt:lpstr>
      <vt:lpstr>Organisationsstruktur</vt:lpstr>
      <vt:lpstr>Abschlüsse</vt:lpstr>
      <vt:lpstr>Unterrichtsorganisation</vt:lpstr>
      <vt:lpstr>Unterrichtsorganisation</vt:lpstr>
      <vt:lpstr>Unterrichtsangebot</vt:lpstr>
      <vt:lpstr>Fächer in der Eingangsklasse 5</vt:lpstr>
      <vt:lpstr>Fremdsprachen lernen in 5 und 6</vt:lpstr>
      <vt:lpstr>Fremdsprachenlernen und Profilbildung</vt:lpstr>
      <vt:lpstr>Weitere Informationen zum Fächerkanon</vt:lpstr>
      <vt:lpstr>Vertiefte berufliche Orientierung praktisch – individuell - lebensnah </vt:lpstr>
      <vt:lpstr>Bildungsziele und pädagogische Zielsetzung</vt:lpstr>
      <vt:lpstr>Bildungsziele</vt:lpstr>
      <vt:lpstr>Pädagogische Zielsetzungen</vt:lpstr>
      <vt:lpstr>Bildungsziele und pädagogische Zielsetzung</vt:lpstr>
      <vt:lpstr>Bildungsziele</vt:lpstr>
      <vt:lpstr>Pädagogische Zielsetzungen</vt:lpstr>
      <vt:lpstr>Ganztagsangebote</vt:lpstr>
      <vt:lpstr>Möglichkeiten der beruflichen Bildung.</vt:lpstr>
      <vt:lpstr>Möglichkeiten der beruflichen Bildung</vt:lpstr>
      <vt:lpstr>Möglichkeiten der beruflichen Bildung</vt:lpstr>
      <vt:lpstr>Anmeldung und Termine</vt:lpstr>
      <vt:lpstr>Entscheidungshilfen bei der Schulwahl</vt:lpstr>
      <vt:lpstr>Anmeldung und Termine</vt:lpstr>
      <vt:lpstr>Anmeldung und Termine</vt:lpstr>
      <vt:lpstr>Schlussbemerkungen</vt:lpstr>
      <vt:lpstr>PowerPoint-Präsentation</vt:lpstr>
      <vt:lpstr>Besondere Schulstandorte</vt:lpstr>
      <vt:lpstr>PowerPoint-Präsentation</vt:lpstr>
      <vt:lpstr>Unterrichtsorganisation</vt:lpstr>
      <vt:lpstr>Deutsch-Französische Integration am DFG / LFA</vt:lpstr>
      <vt:lpstr>PowerPoint-Präsentation</vt:lpstr>
      <vt:lpstr>PowerPoint-Präsentation</vt:lpstr>
      <vt:lpstr>Deutsch-Luxemburgisches Schengen-Lyzeum Perl </vt:lpstr>
      <vt:lpstr>Abschlüsse Deutsch-Luxemburgisches Schengen-Lyzeum Perl  </vt:lpstr>
      <vt:lpstr>PowerPoint-Präsentation</vt:lpstr>
      <vt:lpstr>PowerPoint-Präsentation</vt:lpstr>
      <vt:lpstr>PowerPoint-Präsentation</vt:lpstr>
      <vt:lpstr>PowerPoint-Präsentation</vt:lpstr>
      <vt:lpstr>PowerPoint-Präsentation</vt:lpstr>
      <vt:lpstr>PowerPoint-Präsentation</vt:lpstr>
    </vt:vector>
  </TitlesOfParts>
  <Company>ITDLZ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4 Informationen zum Übergang in die weiterführende Schule „Welche Schule für mein Kind?“</dc:title>
  <dc:creator>Charon, Karl</dc:creator>
  <cp:lastModifiedBy>Nicole Susanna Bechold</cp:lastModifiedBy>
  <cp:revision>47</cp:revision>
  <dcterms:created xsi:type="dcterms:W3CDTF">2024-10-28T07:25:01Z</dcterms:created>
  <dcterms:modified xsi:type="dcterms:W3CDTF">2024-10-31T09:48:10Z</dcterms:modified>
</cp:coreProperties>
</file>