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5"/>
  </p:notesMasterIdLst>
  <p:handoutMasterIdLst>
    <p:handoutMasterId r:id="rId36"/>
  </p:handoutMasterIdLst>
  <p:sldIdLst>
    <p:sldId id="270" r:id="rId2"/>
    <p:sldId id="308" r:id="rId3"/>
    <p:sldId id="271" r:id="rId4"/>
    <p:sldId id="274" r:id="rId5"/>
    <p:sldId id="275" r:id="rId6"/>
    <p:sldId id="276" r:id="rId7"/>
    <p:sldId id="277" r:id="rId8"/>
    <p:sldId id="301" r:id="rId9"/>
    <p:sldId id="278" r:id="rId10"/>
    <p:sldId id="302" r:id="rId11"/>
    <p:sldId id="303" r:id="rId12"/>
    <p:sldId id="281" r:id="rId13"/>
    <p:sldId id="282" r:id="rId14"/>
    <p:sldId id="304" r:id="rId15"/>
    <p:sldId id="305" r:id="rId16"/>
    <p:sldId id="285" r:id="rId17"/>
    <p:sldId id="306" r:id="rId18"/>
    <p:sldId id="310" r:id="rId19"/>
    <p:sldId id="309" r:id="rId20"/>
    <p:sldId id="288" r:id="rId21"/>
    <p:sldId id="289" r:id="rId22"/>
    <p:sldId id="290" r:id="rId23"/>
    <p:sldId id="291" r:id="rId24"/>
    <p:sldId id="307" r:id="rId25"/>
    <p:sldId id="292" r:id="rId26"/>
    <p:sldId id="293" r:id="rId27"/>
    <p:sldId id="294" r:id="rId28"/>
    <p:sldId id="311" r:id="rId29"/>
    <p:sldId id="296" r:id="rId30"/>
    <p:sldId id="297" r:id="rId31"/>
    <p:sldId id="298" r:id="rId32"/>
    <p:sldId id="299" r:id="rId33"/>
    <p:sldId id="300" r:id="rId34"/>
  </p:sldIdLst>
  <p:sldSz cx="9144000" cy="6858000" type="screen4x3"/>
  <p:notesSz cx="6799263" cy="9929813"/>
  <p:embeddedFontLst>
    <p:embeddedFont>
      <p:font typeface="Saar Headline" pitchFamily="2" charset="0"/>
      <p:regular r:id="rId37"/>
    </p:embeddedFont>
    <p:embeddedFont>
      <p:font typeface="Saar" panose="00000500000000000000" pitchFamily="2" charset="0"/>
      <p:regular r:id="rId38"/>
      <p:bold r:id="rId39"/>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3DB72863-9B5F-4749-8D35-CE9612CDD9DB}">
          <p14:sldIdLst>
            <p14:sldId id="270"/>
            <p14:sldId id="308"/>
            <p14:sldId id="271"/>
            <p14:sldId id="274"/>
            <p14:sldId id="275"/>
            <p14:sldId id="276"/>
          </p14:sldIdLst>
        </p14:section>
        <p14:section name="Abschnitt ohne Titel" id="{21B4B0BB-B8AF-492E-8B71-785351689476}">
          <p14:sldIdLst>
            <p14:sldId id="277"/>
            <p14:sldId id="301"/>
            <p14:sldId id="278"/>
            <p14:sldId id="302"/>
            <p14:sldId id="303"/>
            <p14:sldId id="281"/>
            <p14:sldId id="282"/>
            <p14:sldId id="304"/>
            <p14:sldId id="305"/>
            <p14:sldId id="285"/>
            <p14:sldId id="306"/>
            <p14:sldId id="310"/>
            <p14:sldId id="309"/>
            <p14:sldId id="288"/>
            <p14:sldId id="289"/>
            <p14:sldId id="290"/>
            <p14:sldId id="291"/>
            <p14:sldId id="307"/>
            <p14:sldId id="292"/>
            <p14:sldId id="293"/>
            <p14:sldId id="294"/>
            <p14:sldId id="311"/>
            <p14:sldId id="296"/>
            <p14:sldId id="297"/>
            <p14:sldId id="298"/>
            <p14:sldId id="299"/>
            <p14:sldId id="300"/>
          </p14:sldIdLst>
        </p14:section>
      </p14:sectionLst>
    </p:ext>
    <p:ext uri="{EFAFB233-063F-42B5-8137-9DF3F51BA10A}">
      <p15:sldGuideLst xmlns="" xmlns:p15="http://schemas.microsoft.com/office/powerpoint/2012/main">
        <p15:guide id="1" orient="horz" pos="1071">
          <p15:clr>
            <a:srgbClr val="A4A3A4"/>
          </p15:clr>
        </p15:guide>
        <p15:guide id="2" orient="horz" pos="3793">
          <p15:clr>
            <a:srgbClr val="A4A3A4"/>
          </p15:clr>
        </p15:guide>
        <p15:guide id="3" pos="340">
          <p15:clr>
            <a:srgbClr val="A4A3A4"/>
          </p15:clr>
        </p15:guide>
        <p15:guide id="4" pos="5420">
          <p15:clr>
            <a:srgbClr val="A4A3A4"/>
          </p15:clr>
        </p15:guide>
        <p15:guide id="5" pos="2835">
          <p15:clr>
            <a:srgbClr val="A4A3A4"/>
          </p15:clr>
        </p15:guide>
        <p15:guide id="6" pos="2925">
          <p15:clr>
            <a:srgbClr val="A4A3A4"/>
          </p15:clr>
        </p15:guide>
        <p15:guide id="7" pos="249">
          <p15:clr>
            <a:srgbClr val="A4A3A4"/>
          </p15:clr>
        </p15:guide>
        <p15:guide id="8" pos="551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guide id="3" orient="horz" pos="3120">
          <p15:clr>
            <a:srgbClr val="A4A3A4"/>
          </p15:clr>
        </p15:guide>
        <p15:guide id="4" pos="2140">
          <p15:clr>
            <a:srgbClr val="A4A3A4"/>
          </p15:clr>
        </p15:guide>
        <p15:guide id="5" orient="horz" pos="2887">
          <p15:clr>
            <a:srgbClr val="A4A3A4"/>
          </p15:clr>
        </p15:guide>
        <p15:guide id="6" orient="horz" pos="3127">
          <p15:clr>
            <a:srgbClr val="A4A3A4"/>
          </p15:clr>
        </p15:guide>
        <p15:guide id="7" pos="2120">
          <p15:clr>
            <a:srgbClr val="A4A3A4"/>
          </p15:clr>
        </p15:guide>
        <p15:guide id="8"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FF66CC"/>
    <a:srgbClr val="839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78" autoAdjust="0"/>
    <p:restoredTop sz="89819" autoAdjust="0"/>
  </p:normalViewPr>
  <p:slideViewPr>
    <p:cSldViewPr snapToGrid="0" showGuides="1">
      <p:cViewPr>
        <p:scale>
          <a:sx n="90" d="100"/>
          <a:sy n="90" d="100"/>
        </p:scale>
        <p:origin x="-1524" y="-342"/>
      </p:cViewPr>
      <p:guideLst>
        <p:guide orient="horz" pos="1071"/>
        <p:guide orient="horz" pos="3793"/>
        <p:guide pos="340"/>
        <p:guide pos="5420"/>
        <p:guide pos="2835"/>
        <p:guide pos="2925"/>
        <p:guide pos="249"/>
        <p:guide pos="5511"/>
      </p:guideLst>
    </p:cSldViewPr>
  </p:slideViewPr>
  <p:notesTextViewPr>
    <p:cViewPr>
      <p:scale>
        <a:sx n="100" d="100"/>
        <a:sy n="100" d="100"/>
      </p:scale>
      <p:origin x="0" y="702"/>
    </p:cViewPr>
  </p:notesTextViewPr>
  <p:sorterViewPr>
    <p:cViewPr>
      <p:scale>
        <a:sx n="100" d="100"/>
        <a:sy n="100" d="100"/>
      </p:scale>
      <p:origin x="0" y="0"/>
    </p:cViewPr>
  </p:sorterViewPr>
  <p:notesViewPr>
    <p:cSldViewPr snapToGrid="0" showGuides="1">
      <p:cViewPr>
        <p:scale>
          <a:sx n="100" d="100"/>
          <a:sy n="100" d="100"/>
        </p:scale>
        <p:origin x="-1881" y="108"/>
      </p:cViewPr>
      <p:guideLst>
        <p:guide orient="horz" pos="2880"/>
        <p:guide orient="horz" pos="3120"/>
        <p:guide orient="horz" pos="2887"/>
        <p:guide orient="horz" pos="3128"/>
        <p:guide pos="2202"/>
        <p:guide pos="2182"/>
        <p:guide pos="2161"/>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347" cy="496491"/>
          </a:xfrm>
          <a:prstGeom prst="rect">
            <a:avLst/>
          </a:prstGeom>
        </p:spPr>
        <p:txBody>
          <a:bodyPr vert="horz" lIns="92015" tIns="46008" rIns="92015" bIns="46008" rtlCol="0"/>
          <a:lstStyle>
            <a:lvl1pPr algn="l">
              <a:defRPr sz="1200"/>
            </a:lvl1pPr>
          </a:lstStyle>
          <a:p>
            <a:endParaRPr lang="de-DE"/>
          </a:p>
        </p:txBody>
      </p:sp>
      <p:sp>
        <p:nvSpPr>
          <p:cNvPr id="3" name="Datumsplatzhalter 2"/>
          <p:cNvSpPr>
            <a:spLocks noGrp="1"/>
          </p:cNvSpPr>
          <p:nvPr>
            <p:ph type="dt" sz="quarter" idx="1"/>
          </p:nvPr>
        </p:nvSpPr>
        <p:spPr>
          <a:xfrm>
            <a:off x="3851344" y="0"/>
            <a:ext cx="2946347" cy="496491"/>
          </a:xfrm>
          <a:prstGeom prst="rect">
            <a:avLst/>
          </a:prstGeom>
        </p:spPr>
        <p:txBody>
          <a:bodyPr vert="horz" lIns="92015" tIns="46008" rIns="92015" bIns="46008" rtlCol="0"/>
          <a:lstStyle>
            <a:lvl1pPr algn="r">
              <a:defRPr sz="1200"/>
            </a:lvl1pPr>
          </a:lstStyle>
          <a:p>
            <a:fld id="{91D9B157-78D6-426D-A049-9C64ADE771EB}" type="datetimeFigureOut">
              <a:rPr lang="de-DE" smtClean="0"/>
              <a:t>02.11.2018</a:t>
            </a:fld>
            <a:endParaRPr lang="de-DE"/>
          </a:p>
        </p:txBody>
      </p:sp>
      <p:sp>
        <p:nvSpPr>
          <p:cNvPr id="4" name="Fußzeilenplatzhalter 3"/>
          <p:cNvSpPr>
            <a:spLocks noGrp="1"/>
          </p:cNvSpPr>
          <p:nvPr>
            <p:ph type="ftr" sz="quarter" idx="2"/>
          </p:nvPr>
        </p:nvSpPr>
        <p:spPr>
          <a:xfrm>
            <a:off x="1" y="9431600"/>
            <a:ext cx="2946347" cy="496491"/>
          </a:xfrm>
          <a:prstGeom prst="rect">
            <a:avLst/>
          </a:prstGeom>
        </p:spPr>
        <p:txBody>
          <a:bodyPr vert="horz" lIns="92015" tIns="46008" rIns="92015" bIns="46008" rtlCol="0" anchor="b"/>
          <a:lstStyle>
            <a:lvl1pPr algn="l">
              <a:defRPr sz="1200"/>
            </a:lvl1pPr>
          </a:lstStyle>
          <a:p>
            <a:endParaRPr lang="de-DE"/>
          </a:p>
        </p:txBody>
      </p:sp>
      <p:sp>
        <p:nvSpPr>
          <p:cNvPr id="5" name="Foliennummernplatzhalter 4"/>
          <p:cNvSpPr>
            <a:spLocks noGrp="1"/>
          </p:cNvSpPr>
          <p:nvPr>
            <p:ph type="sldNum" sz="quarter" idx="3"/>
          </p:nvPr>
        </p:nvSpPr>
        <p:spPr>
          <a:xfrm>
            <a:off x="3851344" y="9431600"/>
            <a:ext cx="2946347" cy="496491"/>
          </a:xfrm>
          <a:prstGeom prst="rect">
            <a:avLst/>
          </a:prstGeom>
        </p:spPr>
        <p:txBody>
          <a:bodyPr vert="horz" lIns="92015" tIns="46008" rIns="92015" bIns="46008" rtlCol="0" anchor="b"/>
          <a:lstStyle>
            <a:lvl1pPr algn="r">
              <a:defRPr sz="1200"/>
            </a:lvl1pPr>
          </a:lstStyle>
          <a:p>
            <a:fld id="{3D730072-634B-4A36-9D3B-A64D3C1C0C79}" type="slidenum">
              <a:rPr lang="de-DE" smtClean="0"/>
              <a:t>‹Nr.›</a:t>
            </a:fld>
            <a:endParaRPr lang="de-DE"/>
          </a:p>
        </p:txBody>
      </p:sp>
    </p:spTree>
    <p:extLst>
      <p:ext uri="{BB962C8B-B14F-4D97-AF65-F5344CB8AC3E}">
        <p14:creationId xmlns:p14="http://schemas.microsoft.com/office/powerpoint/2010/main" val="28426372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347" cy="496491"/>
          </a:xfrm>
          <a:prstGeom prst="rect">
            <a:avLst/>
          </a:prstGeom>
        </p:spPr>
        <p:txBody>
          <a:bodyPr vert="horz" lIns="92015" tIns="46008" rIns="92015" bIns="46008" rtlCol="0"/>
          <a:lstStyle>
            <a:lvl1pPr algn="l">
              <a:defRPr sz="1200"/>
            </a:lvl1pPr>
          </a:lstStyle>
          <a:p>
            <a:endParaRPr lang="de-DE"/>
          </a:p>
        </p:txBody>
      </p:sp>
      <p:sp>
        <p:nvSpPr>
          <p:cNvPr id="3" name="Datumsplatzhalter 2"/>
          <p:cNvSpPr>
            <a:spLocks noGrp="1"/>
          </p:cNvSpPr>
          <p:nvPr>
            <p:ph type="dt" idx="1"/>
          </p:nvPr>
        </p:nvSpPr>
        <p:spPr>
          <a:xfrm>
            <a:off x="3851344" y="0"/>
            <a:ext cx="2946347" cy="496491"/>
          </a:xfrm>
          <a:prstGeom prst="rect">
            <a:avLst/>
          </a:prstGeom>
        </p:spPr>
        <p:txBody>
          <a:bodyPr vert="horz" lIns="92015" tIns="46008" rIns="92015" bIns="46008" rtlCol="0"/>
          <a:lstStyle>
            <a:lvl1pPr algn="r">
              <a:defRPr sz="1200"/>
            </a:lvl1pPr>
          </a:lstStyle>
          <a:p>
            <a:fld id="{26B5A170-31A7-4E16-BBCA-9F6A27677598}" type="datetimeFigureOut">
              <a:rPr lang="de-DE" smtClean="0"/>
              <a:t>02.11.2018</a:t>
            </a:fld>
            <a:endParaRPr lang="de-DE"/>
          </a:p>
        </p:txBody>
      </p:sp>
      <p:sp>
        <p:nvSpPr>
          <p:cNvPr id="4" name="Folienbildplatzhalter 3"/>
          <p:cNvSpPr>
            <a:spLocks noGrp="1" noRot="1" noChangeAspect="1"/>
          </p:cNvSpPr>
          <p:nvPr>
            <p:ph type="sldImg" idx="2"/>
          </p:nvPr>
        </p:nvSpPr>
        <p:spPr>
          <a:xfrm>
            <a:off x="952500" y="571500"/>
            <a:ext cx="4962525" cy="3722688"/>
          </a:xfrm>
          <a:prstGeom prst="rect">
            <a:avLst/>
          </a:prstGeom>
          <a:noFill/>
          <a:ln w="12700">
            <a:solidFill>
              <a:prstClr val="black"/>
            </a:solidFill>
          </a:ln>
        </p:spPr>
        <p:txBody>
          <a:bodyPr vert="horz" lIns="92015" tIns="46008" rIns="92015" bIns="46008" rtlCol="0" anchor="ctr"/>
          <a:lstStyle/>
          <a:p>
            <a:endParaRPr lang="de-DE"/>
          </a:p>
        </p:txBody>
      </p:sp>
      <p:sp>
        <p:nvSpPr>
          <p:cNvPr id="5" name="Notizenplatzhalter 4"/>
          <p:cNvSpPr>
            <a:spLocks noGrp="1"/>
          </p:cNvSpPr>
          <p:nvPr>
            <p:ph type="body" sz="quarter" idx="3"/>
          </p:nvPr>
        </p:nvSpPr>
        <p:spPr>
          <a:xfrm>
            <a:off x="950788" y="4716662"/>
            <a:ext cx="4969712" cy="4588134"/>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1" y="9431600"/>
            <a:ext cx="2946347" cy="496491"/>
          </a:xfrm>
          <a:prstGeom prst="rect">
            <a:avLst/>
          </a:prstGeom>
        </p:spPr>
        <p:txBody>
          <a:bodyPr vert="horz" lIns="92015" tIns="46008" rIns="92015" bIns="46008" rtlCol="0" anchor="b"/>
          <a:lstStyle>
            <a:lvl1pPr algn="l">
              <a:defRPr sz="1200"/>
            </a:lvl1pPr>
          </a:lstStyle>
          <a:p>
            <a:endParaRPr lang="de-DE"/>
          </a:p>
        </p:txBody>
      </p:sp>
      <p:sp>
        <p:nvSpPr>
          <p:cNvPr id="7" name="Foliennummernplatzhalter 6"/>
          <p:cNvSpPr>
            <a:spLocks noGrp="1"/>
          </p:cNvSpPr>
          <p:nvPr>
            <p:ph type="sldNum" sz="quarter" idx="5"/>
          </p:nvPr>
        </p:nvSpPr>
        <p:spPr>
          <a:xfrm>
            <a:off x="3851344" y="9431600"/>
            <a:ext cx="2946347" cy="496491"/>
          </a:xfrm>
          <a:prstGeom prst="rect">
            <a:avLst/>
          </a:prstGeom>
        </p:spPr>
        <p:txBody>
          <a:bodyPr vert="horz" lIns="92015" tIns="46008" rIns="92015" bIns="46008" rtlCol="0" anchor="b"/>
          <a:lstStyle>
            <a:lvl1pPr algn="r">
              <a:defRPr sz="1200"/>
            </a:lvl1pPr>
          </a:lstStyle>
          <a:p>
            <a:fld id="{97C3CEC3-BA94-4CCC-9A7E-BE39DA97434D}" type="slidenum">
              <a:rPr lang="de-DE" smtClean="0"/>
              <a:t>‹Nr.›</a:t>
            </a:fld>
            <a:endParaRPr lang="de-DE" dirty="0"/>
          </a:p>
        </p:txBody>
      </p:sp>
    </p:spTree>
    <p:extLst>
      <p:ext uri="{BB962C8B-B14F-4D97-AF65-F5344CB8AC3E}">
        <p14:creationId xmlns:p14="http://schemas.microsoft.com/office/powerpoint/2010/main" val="2131412749"/>
      </p:ext>
    </p:extLst>
  </p:cSld>
  <p:clrMap bg1="lt1" tx1="dk1" bg2="lt2" tx2="dk2" accent1="accent1" accent2="accent2" accent3="accent3" accent4="accent4" accent5="accent5" accent6="accent6" hlink="hlink" folHlink="folHlink"/>
  <p:hf hdr="0" ftr="0" dt="0"/>
  <p:notesStyle>
    <a:lvl1pPr marL="176213" indent="-176213" algn="l" defTabSz="914400" rtl="0" eaLnBrk="1" latinLnBrk="0" hangingPunct="1">
      <a:lnSpc>
        <a:spcPct val="105000"/>
      </a:lnSpc>
      <a:buFont typeface="Arial" panose="020B0604020202020204" pitchFamily="34" charset="0"/>
      <a:buChar char="•"/>
      <a:defRPr sz="1200" kern="1200">
        <a:solidFill>
          <a:schemeClr val="tx1"/>
        </a:solidFill>
        <a:latin typeface="+mn-lt"/>
        <a:ea typeface="+mn-ea"/>
        <a:cs typeface="+mn-cs"/>
      </a:defRPr>
    </a:lvl1pPr>
    <a:lvl2pPr marL="360363" indent="-184150" algn="l" defTabSz="914400" rtl="0" eaLnBrk="1" latinLnBrk="0" hangingPunct="1">
      <a:lnSpc>
        <a:spcPct val="105000"/>
      </a:lnSpc>
      <a:buFont typeface="Arial" panose="020B0604020202020204" pitchFamily="34" charset="0"/>
      <a:buChar char="•"/>
      <a:defRPr sz="1200" kern="1200">
        <a:solidFill>
          <a:schemeClr val="tx1"/>
        </a:solidFill>
        <a:latin typeface="+mn-lt"/>
        <a:ea typeface="+mn-ea"/>
        <a:cs typeface="+mn-cs"/>
      </a:defRPr>
    </a:lvl2pPr>
    <a:lvl3pPr marL="538163" indent="-177800" algn="l" defTabSz="914400" rtl="0" eaLnBrk="1" latinLnBrk="0" hangingPunct="1">
      <a:lnSpc>
        <a:spcPct val="105000"/>
      </a:lnSpc>
      <a:buFont typeface="Arial" panose="020B0604020202020204" pitchFamily="34" charset="0"/>
      <a:buChar char="•"/>
      <a:defRPr sz="1200" kern="1200">
        <a:solidFill>
          <a:schemeClr val="tx1"/>
        </a:solidFill>
        <a:latin typeface="+mn-lt"/>
        <a:ea typeface="+mn-ea"/>
        <a:cs typeface="+mn-cs"/>
      </a:defRPr>
    </a:lvl3pPr>
    <a:lvl4pPr marL="714375" indent="-176213" algn="l" defTabSz="914400" rtl="0" eaLnBrk="1" latinLnBrk="0" hangingPunct="1">
      <a:lnSpc>
        <a:spcPct val="105000"/>
      </a:lnSpc>
      <a:buFont typeface="Arial" panose="020B0604020202020204" pitchFamily="34" charset="0"/>
      <a:buChar char="•"/>
      <a:defRPr sz="1200" kern="1200">
        <a:solidFill>
          <a:schemeClr val="tx1"/>
        </a:solidFill>
        <a:latin typeface="+mn-lt"/>
        <a:ea typeface="+mn-ea"/>
        <a:cs typeface="+mn-cs"/>
      </a:defRPr>
    </a:lvl4pPr>
    <a:lvl5pPr marL="898525" indent="-184150" algn="l" defTabSz="914400" rtl="0" eaLnBrk="1" latinLnBrk="0" hangingPunct="1">
      <a:lnSpc>
        <a:spcPct val="105000"/>
      </a:lnSpc>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altLang="de-DE" sz="1400" dirty="0">
                <a:latin typeface="Arial" panose="020B0604020202020204" pitchFamily="34" charset="0"/>
              </a:rPr>
              <a:t>Begrüßungsbild</a:t>
            </a:r>
          </a:p>
          <a:p>
            <a:pPr marL="0" indent="0">
              <a:buNone/>
            </a:pPr>
            <a:endParaRPr lang="de-DE" altLang="de-DE" dirty="0">
              <a:latin typeface="Arial" panose="020B0604020202020204" pitchFamily="34" charset="0"/>
            </a:endParaRPr>
          </a:p>
          <a:p>
            <a:pPr marL="0" indent="0">
              <a:buNone/>
            </a:pPr>
            <a:r>
              <a:rPr lang="de-DE" altLang="de-DE" b="1" dirty="0">
                <a:latin typeface="Arial" panose="020B0604020202020204" pitchFamily="34" charset="0"/>
              </a:rPr>
              <a:t>Anmerkung:</a:t>
            </a:r>
            <a:r>
              <a:rPr lang="de-DE" altLang="de-DE" dirty="0">
                <a:latin typeface="Arial" panose="020B0604020202020204" pitchFamily="34" charset="0"/>
              </a:rPr>
              <a:t> </a:t>
            </a:r>
          </a:p>
          <a:p>
            <a:pPr marL="0" indent="0" algn="just">
              <a:buNone/>
            </a:pPr>
            <a:r>
              <a:rPr lang="de-DE" altLang="de-DE" dirty="0">
                <a:latin typeface="Arial" panose="020B0604020202020204" pitchFamily="34" charset="0"/>
              </a:rPr>
              <a:t>Die Kommentare zu den einzelnen Folien bieten Detailinformationen und dienen der Vorbereitung des Vortragenden. Sie sind teilweise sehr speziell und nur als Zusatzinformation gedacht. </a:t>
            </a:r>
          </a:p>
          <a:p>
            <a:pPr marL="0" indent="0" algn="just">
              <a:buNone/>
            </a:pPr>
            <a:r>
              <a:rPr lang="de-DE" altLang="de-DE" dirty="0">
                <a:latin typeface="Arial" panose="020B0604020202020204" pitchFamily="34" charset="0"/>
              </a:rPr>
              <a:t>Die Präsentation sollte nicht länger als eine Schulstunde dauern. </a:t>
            </a:r>
          </a:p>
          <a:p>
            <a:pPr marL="0" indent="0" algn="just">
              <a:buNone/>
            </a:pPr>
            <a:r>
              <a:rPr lang="de-DE" altLang="de-DE" dirty="0">
                <a:latin typeface="Arial" panose="020B0604020202020204" pitchFamily="34" charset="0"/>
              </a:rPr>
              <a:t>Planen Sie aber Zeit für die Beantwortung der anstehenden Fragen ein.</a:t>
            </a:r>
          </a:p>
          <a:p>
            <a:pPr marL="0" indent="0" algn="just">
              <a:buNone/>
            </a:pPr>
            <a:r>
              <a:rPr lang="de-DE" altLang="de-DE" b="1" dirty="0">
                <a:latin typeface="Arial" panose="020B0604020202020204" pitchFamily="34" charset="0"/>
              </a:rPr>
              <a:t>Bedienungshinweise:</a:t>
            </a:r>
          </a:p>
          <a:p>
            <a:pPr marL="0" indent="0" algn="just">
              <a:buNone/>
            </a:pPr>
            <a:r>
              <a:rPr lang="de-DE" altLang="de-DE" dirty="0">
                <a:latin typeface="Arial" panose="020B0604020202020204" pitchFamily="34" charset="0"/>
              </a:rPr>
              <a:t>Mit einem Mausklick auf die kleinen Pfeile unten rechts navigiert man eine Folie vor oder zurück.</a:t>
            </a:r>
          </a:p>
          <a:p>
            <a:pPr marL="0" indent="0" algn="just">
              <a:buNone/>
            </a:pPr>
            <a:r>
              <a:rPr lang="de-DE" altLang="de-DE" dirty="0">
                <a:latin typeface="Arial" panose="020B0604020202020204" pitchFamily="34" charset="0"/>
              </a:rPr>
              <a:t>Ein Mausklick in die Folie baut den Folieninhalt schrittweise auf. </a:t>
            </a:r>
          </a:p>
          <a:p>
            <a:pPr marL="0" indent="0" algn="just">
              <a:buNone/>
            </a:pPr>
            <a:r>
              <a:rPr lang="de-DE" altLang="de-DE" b="1" dirty="0">
                <a:latin typeface="Arial" panose="020B0604020202020204" pitchFamily="34" charset="0"/>
              </a:rPr>
              <a:t>Bitte informieren Sie die Eltern über die Verlaufsplanung, die Anzahl der Folien (ca. 30) und die Dauer der Präsentation (ca. 45 min).</a:t>
            </a:r>
          </a:p>
          <a:p>
            <a:pPr marL="0" indent="0" algn="just">
              <a:buNone/>
            </a:pPr>
            <a:r>
              <a:rPr lang="de-DE" altLang="de-DE" b="1" dirty="0">
                <a:latin typeface="Arial" panose="020B0604020202020204" pitchFamily="34" charset="0"/>
              </a:rPr>
              <a:t>Im Anschluss an die Präsentation ist Gelegenheit zur Aussprache.</a:t>
            </a:r>
          </a:p>
          <a:p>
            <a:pPr marL="0" indent="0" algn="just">
              <a:buNone/>
            </a:pPr>
            <a:endParaRPr lang="de-DE" dirty="0"/>
          </a:p>
        </p:txBody>
      </p:sp>
      <p:sp>
        <p:nvSpPr>
          <p:cNvPr id="4" name="Foliennummernplatzhalter 3"/>
          <p:cNvSpPr>
            <a:spLocks noGrp="1"/>
          </p:cNvSpPr>
          <p:nvPr>
            <p:ph type="sldNum" sz="quarter" idx="10"/>
          </p:nvPr>
        </p:nvSpPr>
        <p:spPr/>
        <p:txBody>
          <a:bodyPr/>
          <a:lstStyle/>
          <a:p>
            <a:fld id="{97C3CEC3-BA94-4CCC-9A7E-BE39DA97434D}" type="slidenum">
              <a:rPr lang="de-DE" smtClean="0"/>
              <a:t>1</a:t>
            </a:fld>
            <a:endParaRPr lang="de-DE"/>
          </a:p>
        </p:txBody>
      </p:sp>
    </p:spTree>
    <p:extLst>
      <p:ext uri="{BB962C8B-B14F-4D97-AF65-F5344CB8AC3E}">
        <p14:creationId xmlns:p14="http://schemas.microsoft.com/office/powerpoint/2010/main" val="3115066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xfrm>
            <a:off x="946150" y="706438"/>
            <a:ext cx="4975225"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latin typeface="Arial" panose="020B0604020202020204" pitchFamily="34" charset="0"/>
              </a:rPr>
              <a:t>Gymnasium – Bildungsziele</a:t>
            </a:r>
          </a:p>
          <a:p>
            <a:endParaRPr lang="de-DE" altLang="de-DE" dirty="0">
              <a:latin typeface="Arial" panose="020B0604020202020204" pitchFamily="34" charset="0"/>
            </a:endParaRPr>
          </a:p>
          <a:p>
            <a:r>
              <a:rPr lang="de-DE" altLang="de-DE" b="1" dirty="0">
                <a:latin typeface="Arial" panose="020B0604020202020204" pitchFamily="34" charset="0"/>
              </a:rPr>
              <a:t>Inkrafttreten der </a:t>
            </a:r>
            <a:r>
              <a:rPr lang="de-DE" altLang="de-DE" b="1" dirty="0" err="1">
                <a:latin typeface="Arial" panose="020B0604020202020204" pitchFamily="34" charset="0"/>
              </a:rPr>
              <a:t>InkVO</a:t>
            </a:r>
            <a:r>
              <a:rPr lang="de-DE" altLang="de-DE" b="1" dirty="0">
                <a:latin typeface="Arial" panose="020B0604020202020204" pitchFamily="34" charset="0"/>
              </a:rPr>
              <a:t> ab 01.08.2016 aufsteigend ab Klassenstufe 5 auch an Gymnasien</a:t>
            </a:r>
          </a:p>
          <a:p>
            <a:endParaRPr lang="de-DE" altLang="de-DE" b="1" dirty="0">
              <a:latin typeface="Arial" panose="020B0604020202020204" pitchFamily="34" charset="0"/>
            </a:endParaRPr>
          </a:p>
          <a:p>
            <a:r>
              <a:rPr lang="de-DE" altLang="de-DE" b="1" dirty="0">
                <a:latin typeface="Arial" panose="020B0604020202020204" pitchFamily="34" charset="0"/>
              </a:rPr>
              <a:t>G 8</a:t>
            </a:r>
          </a:p>
          <a:p>
            <a:pPr marL="0" indent="0">
              <a:buNone/>
              <a:tabLst>
                <a:tab pos="182405" algn="l"/>
              </a:tabLst>
            </a:pPr>
            <a:r>
              <a:rPr lang="de-DE" altLang="de-DE" dirty="0">
                <a:latin typeface="Arial" panose="020B0604020202020204" pitchFamily="34" charset="0"/>
              </a:rPr>
              <a:t>	Studienbeginn und/oder Einstieg ins Arbeitsleben ein Jahr früher</a:t>
            </a:r>
          </a:p>
          <a:p>
            <a:pPr algn="ctr"/>
            <a:endParaRPr lang="de-DE" altLang="de-DE" dirty="0">
              <a:latin typeface="Arial" panose="020B0604020202020204" pitchFamily="34" charset="0"/>
            </a:endParaRPr>
          </a:p>
          <a:p>
            <a:endParaRPr lang="de-DE" altLang="de-DE" dirty="0">
              <a:latin typeface="Arial" panose="020B0604020202020204" pitchFamily="34" charset="0"/>
            </a:endParaRPr>
          </a:p>
        </p:txBody>
      </p:sp>
    </p:spTree>
    <p:extLst>
      <p:ext uri="{BB962C8B-B14F-4D97-AF65-F5344CB8AC3E}">
        <p14:creationId xmlns:p14="http://schemas.microsoft.com/office/powerpoint/2010/main" val="2348790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xfrm>
            <a:off x="914400" y="746125"/>
            <a:ext cx="4973638"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latin typeface="Arial" panose="020B0604020202020204" pitchFamily="34" charset="0"/>
              </a:rPr>
              <a:t>Pädagogische Maßnahmen</a:t>
            </a:r>
          </a:p>
          <a:p>
            <a:endParaRPr lang="de-DE" altLang="de-DE" dirty="0">
              <a:latin typeface="Arial" panose="020B0604020202020204" pitchFamily="34" charset="0"/>
            </a:endParaRPr>
          </a:p>
          <a:p>
            <a:r>
              <a:rPr lang="de-DE" altLang="de-DE" dirty="0">
                <a:latin typeface="Arial" panose="020B0604020202020204" pitchFamily="34" charset="0"/>
              </a:rPr>
              <a:t>Hinweis zum Punkt </a:t>
            </a:r>
            <a:r>
              <a:rPr lang="de-DE" altLang="de-DE" b="1" dirty="0">
                <a:latin typeface="Arial" panose="020B0604020202020204" pitchFamily="34" charset="0"/>
              </a:rPr>
              <a:t>„Individuelle Schwerpunktbildung“:</a:t>
            </a:r>
            <a:r>
              <a:rPr lang="de-DE" altLang="de-DE" dirty="0">
                <a:latin typeface="Arial" panose="020B0604020202020204" pitchFamily="34" charset="0"/>
              </a:rPr>
              <a:t> </a:t>
            </a:r>
          </a:p>
          <a:p>
            <a:pPr lvl="2">
              <a:buFontTx/>
              <a:buChar char="-"/>
            </a:pPr>
            <a:r>
              <a:rPr lang="de-DE" altLang="de-DE" dirty="0">
                <a:latin typeface="Arial" panose="020B0604020202020204" pitchFamily="34" charset="0"/>
              </a:rPr>
              <a:t>ermöglicht durch die Wahl eines Zweiges</a:t>
            </a:r>
          </a:p>
          <a:p>
            <a:pPr lvl="2">
              <a:buFontTx/>
              <a:buChar char="-"/>
            </a:pPr>
            <a:r>
              <a:rPr lang="de-DE" altLang="de-DE" dirty="0">
                <a:latin typeface="Arial" panose="020B0604020202020204" pitchFamily="34" charset="0"/>
              </a:rPr>
              <a:t>Möglichkeit einer Erhöhung des Anforderungsniveaus</a:t>
            </a:r>
          </a:p>
        </p:txBody>
      </p:sp>
    </p:spTree>
    <p:extLst>
      <p:ext uri="{BB962C8B-B14F-4D97-AF65-F5344CB8AC3E}">
        <p14:creationId xmlns:p14="http://schemas.microsoft.com/office/powerpoint/2010/main" val="210816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xfrm>
            <a:off x="663575" y="644525"/>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xfrm>
            <a:off x="662688" y="5036925"/>
            <a:ext cx="5401862" cy="42678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r>
              <a:rPr lang="de-DE" altLang="de-DE" sz="1400" dirty="0">
                <a:latin typeface="Arial" panose="020B0604020202020204" pitchFamily="34" charset="0"/>
              </a:rPr>
              <a:t>Sachunterricht </a:t>
            </a:r>
            <a:r>
              <a:rPr lang="de-DE" altLang="de-DE" sz="1400" dirty="0">
                <a:latin typeface="Arial" panose="020B0604020202020204" pitchFamily="34" charset="0"/>
                <a:sym typeface="Wingdings" panose="05000000000000000000" pitchFamily="2" charset="2"/>
              </a:rPr>
              <a:t></a:t>
            </a:r>
            <a:r>
              <a:rPr lang="de-DE" altLang="de-DE" sz="1400" dirty="0">
                <a:latin typeface="Arial" panose="020B0604020202020204" pitchFamily="34" charset="0"/>
                <a:sym typeface="Symbol" panose="05050102010706020507" pitchFamily="18" charset="2"/>
              </a:rPr>
              <a:t> </a:t>
            </a:r>
            <a:r>
              <a:rPr lang="de-DE" altLang="de-DE" sz="1400" dirty="0">
                <a:latin typeface="Arial" panose="020B0604020202020204" pitchFamily="34" charset="0"/>
              </a:rPr>
              <a:t>Lernbereich NW und Erdkunde</a:t>
            </a:r>
          </a:p>
          <a:p>
            <a:endParaRPr lang="de-DE" altLang="de-DE" dirty="0">
              <a:latin typeface="Arial" panose="020B0604020202020204" pitchFamily="34" charset="0"/>
            </a:endParaRPr>
          </a:p>
          <a:p>
            <a:pPr algn="just"/>
            <a:r>
              <a:rPr lang="de-DE" altLang="de-DE" dirty="0">
                <a:latin typeface="Arial" panose="020B0604020202020204" pitchFamily="34" charset="0"/>
              </a:rPr>
              <a:t>Der Sachunterricht der Grundschule behandelt Themen, die den Fächern Biologie, Chemie, Physik sowie Erdkunde, Geschichte und Sozialkunde zuzuordnen sind. Dabei wird eher ganzheitlich und fachübergreifend unterrichtet.</a:t>
            </a:r>
          </a:p>
          <a:p>
            <a:pPr algn="just"/>
            <a:r>
              <a:rPr lang="de-DE" altLang="de-DE" dirty="0">
                <a:latin typeface="Arial" panose="020B0604020202020204" pitchFamily="34" charset="0"/>
              </a:rPr>
              <a:t>Die Lernbereiche des Sachunterrichtes der Grundschule werden im Gymnasium im 5. Schuljahr in den Fächern „Naturwissenschaften“ und „Erdkunde“ weitergeführt. In der Klassenstufe 6 folgt Geschichte und in 9 Sozialkunde. Ab Klassenstufe 7 aufsteigend werden „Biologie“, „Physik“ und „Chemie“ (8) unterrichtet.</a:t>
            </a:r>
          </a:p>
          <a:p>
            <a:pPr algn="just"/>
            <a:r>
              <a:rPr lang="de-DE" altLang="de-DE" dirty="0">
                <a:latin typeface="Arial" panose="020B0604020202020204" pitchFamily="34" charset="0"/>
              </a:rPr>
              <a:t>Es werden nicht in jeder Klassenstufe alle Fächer unterrichtet</a:t>
            </a:r>
            <a:r>
              <a:rPr lang="de-DE" altLang="de-DE" baseline="0" dirty="0">
                <a:latin typeface="Arial" panose="020B0604020202020204" pitchFamily="34" charset="0"/>
              </a:rPr>
              <a:t>.</a:t>
            </a:r>
          </a:p>
          <a:p>
            <a:pPr algn="just"/>
            <a:r>
              <a:rPr lang="de-DE" altLang="de-DE" baseline="0" dirty="0">
                <a:latin typeface="Arial" panose="020B0604020202020204" pitchFamily="34" charset="0"/>
              </a:rPr>
              <a:t>Die Stundentafel ist abhängig vom Zweig (vgl. </a:t>
            </a:r>
            <a:r>
              <a:rPr lang="de-DE" altLang="de-DE" baseline="0">
                <a:latin typeface="Arial" panose="020B0604020202020204" pitchFamily="34" charset="0"/>
              </a:rPr>
              <a:t>Folie </a:t>
            </a:r>
            <a:r>
              <a:rPr lang="de-DE" altLang="de-DE" baseline="0" smtClean="0">
                <a:latin typeface="Arial" panose="020B0604020202020204" pitchFamily="34" charset="0"/>
              </a:rPr>
              <a:t>7)</a:t>
            </a:r>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12</a:t>
            </a:fld>
            <a:endParaRPr lang="de-DE" dirty="0"/>
          </a:p>
        </p:txBody>
      </p:sp>
    </p:spTree>
    <p:extLst>
      <p:ext uri="{BB962C8B-B14F-4D97-AF65-F5344CB8AC3E}">
        <p14:creationId xmlns:p14="http://schemas.microsoft.com/office/powerpoint/2010/main" val="3295304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xfrm>
            <a:off x="676275" y="808038"/>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p:cNvSpPr>
          <p:nvPr>
            <p:ph type="body" idx="1"/>
          </p:nvPr>
        </p:nvSpPr>
        <p:spPr bwMode="auto">
          <a:xfrm>
            <a:off x="662688" y="5108947"/>
            <a:ext cx="5401862" cy="41958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r>
              <a:rPr lang="de-DE" altLang="de-DE" sz="1400" dirty="0">
                <a:latin typeface="Arial" panose="020B0604020202020204" pitchFamily="34" charset="0"/>
              </a:rPr>
              <a:t>Orientierungsfolie – Gemeinschaftsschule</a:t>
            </a:r>
          </a:p>
          <a:p>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13</a:t>
            </a:fld>
            <a:endParaRPr lang="de-DE" dirty="0"/>
          </a:p>
        </p:txBody>
      </p:sp>
    </p:spTree>
    <p:extLst>
      <p:ext uri="{BB962C8B-B14F-4D97-AF65-F5344CB8AC3E}">
        <p14:creationId xmlns:p14="http://schemas.microsoft.com/office/powerpoint/2010/main" val="1353466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xfrm>
            <a:off x="914400" y="746125"/>
            <a:ext cx="4973638"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de-DE" altLang="de-DE" sz="1400" dirty="0">
                <a:latin typeface="Arial" panose="020B0604020202020204" pitchFamily="34" charset="0"/>
              </a:rPr>
              <a:t>Pädagogische Maßnahmen</a:t>
            </a:r>
          </a:p>
          <a:p>
            <a:endParaRPr lang="de-DE" altLang="de-DE" dirty="0">
              <a:latin typeface="Arial" panose="020B0604020202020204" pitchFamily="34" charset="0"/>
            </a:endParaRPr>
          </a:p>
          <a:p>
            <a:pPr algn="just"/>
            <a:r>
              <a:rPr lang="de-DE" altLang="de-DE" dirty="0">
                <a:latin typeface="Arial" panose="020B0604020202020204" pitchFamily="34" charset="0"/>
              </a:rPr>
              <a:t>Damit alle Schülerinnen und Schüler den für sie bestmöglichen Abschluss erreichen, gelten die o. a. pädagogischen Maßnahmen.</a:t>
            </a:r>
          </a:p>
          <a:p>
            <a:pPr algn="just"/>
            <a:endParaRPr lang="de-DE" altLang="de-DE" dirty="0">
              <a:latin typeface="Arial" panose="020B0604020202020204" pitchFamily="34" charset="0"/>
            </a:endParaRPr>
          </a:p>
          <a:p>
            <a:pPr algn="just"/>
            <a:r>
              <a:rPr lang="de-DE" altLang="de-DE" b="1" dirty="0">
                <a:latin typeface="Arial" panose="020B0604020202020204" pitchFamily="34" charset="0"/>
              </a:rPr>
              <a:t>Wiederholung:</a:t>
            </a:r>
            <a:r>
              <a:rPr lang="de-DE" altLang="de-DE" dirty="0">
                <a:latin typeface="Arial" panose="020B0604020202020204" pitchFamily="34" charset="0"/>
              </a:rPr>
              <a:t> </a:t>
            </a:r>
          </a:p>
          <a:p>
            <a:pPr marL="0" indent="0" algn="just">
              <a:buNone/>
              <a:tabLst>
                <a:tab pos="182405" algn="l"/>
              </a:tabLst>
            </a:pPr>
            <a:r>
              <a:rPr lang="de-DE" altLang="de-DE" dirty="0">
                <a:latin typeface="Arial" panose="020B0604020202020204" pitchFamily="34" charset="0"/>
              </a:rPr>
              <a:t>		Eine freiwillige Wiederholung der Jahrgangsstufen 5 bis 8 ist auf Antrag möglich (mit den bekannten Einschränkungen).</a:t>
            </a:r>
          </a:p>
          <a:p>
            <a:pPr marL="0" indent="0" algn="just">
              <a:buNone/>
              <a:tabLst>
                <a:tab pos="182405" algn="l"/>
              </a:tabLst>
            </a:pPr>
            <a:r>
              <a:rPr lang="de-DE" altLang="de-DE" dirty="0">
                <a:latin typeface="Arial" panose="020B0604020202020204" pitchFamily="34" charset="0"/>
              </a:rPr>
              <a:t>		In den Abschlussklassen kann nur wiederholt werden, wenn der Abschluss nicht erreicht wurde oder wenn zu erwarten ist, dass nach der Wiederholung der nächst höhere 			Abschluss erreicht werden kann.</a:t>
            </a:r>
          </a:p>
          <a:p>
            <a:pPr marL="0" indent="0" algn="just">
              <a:buNone/>
              <a:tabLst>
                <a:tab pos="182405" algn="l"/>
              </a:tabLst>
            </a:pPr>
            <a:endParaRPr lang="de-DE" altLang="de-DE" dirty="0">
              <a:latin typeface="Arial" panose="020B0604020202020204" pitchFamily="34" charset="0"/>
            </a:endParaRPr>
          </a:p>
          <a:p>
            <a:pPr algn="just"/>
            <a:r>
              <a:rPr lang="de-DE" altLang="de-DE" b="1" dirty="0">
                <a:latin typeface="Arial" panose="020B0604020202020204" pitchFamily="34" charset="0"/>
              </a:rPr>
              <a:t>Versetzungsentscheidung nach Jahrgangsstufe 8:</a:t>
            </a:r>
            <a:r>
              <a:rPr lang="de-DE" altLang="de-DE" dirty="0">
                <a:latin typeface="Arial" panose="020B0604020202020204" pitchFamily="34" charset="0"/>
              </a:rPr>
              <a:t> </a:t>
            </a:r>
          </a:p>
          <a:p>
            <a:pPr marL="0" indent="0" algn="just">
              <a:buNone/>
              <a:tabLst>
                <a:tab pos="182405" algn="l"/>
              </a:tabLst>
            </a:pPr>
            <a:r>
              <a:rPr lang="de-DE" altLang="de-DE" dirty="0">
                <a:latin typeface="Arial" panose="020B0604020202020204" pitchFamily="34" charset="0"/>
              </a:rPr>
              <a:t>	Bei der Entscheidung über die Versetzung in die Jahrgangsstufe 9 werden die </a:t>
            </a:r>
            <a:r>
              <a:rPr lang="de-DE" altLang="de-DE" dirty="0" err="1">
                <a:latin typeface="Arial" panose="020B0604020202020204" pitchFamily="34" charset="0"/>
              </a:rPr>
              <a:t>Bestehensbedingungen</a:t>
            </a:r>
            <a:r>
              <a:rPr lang="de-DE" altLang="de-DE" dirty="0">
                <a:latin typeface="Arial" panose="020B0604020202020204" pitchFamily="34" charset="0"/>
              </a:rPr>
              <a:t> des Hauptschulabschlusses zugrunde gelegt.</a:t>
            </a:r>
          </a:p>
        </p:txBody>
      </p:sp>
    </p:spTree>
    <p:extLst>
      <p:ext uri="{BB962C8B-B14F-4D97-AF65-F5344CB8AC3E}">
        <p14:creationId xmlns:p14="http://schemas.microsoft.com/office/powerpoint/2010/main" val="2752236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xfrm>
            <a:off x="914400" y="746125"/>
            <a:ext cx="4973638"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907"/>
              </a:spcAft>
              <a:tabLst>
                <a:tab pos="187205" algn="l"/>
              </a:tabLst>
            </a:pPr>
            <a:r>
              <a:rPr lang="de-DE" altLang="de-DE" b="1" dirty="0">
                <a:latin typeface="Arial" panose="020B0604020202020204" pitchFamily="34" charset="0"/>
              </a:rPr>
              <a:t>Berufsorientierung</a:t>
            </a:r>
          </a:p>
          <a:p>
            <a:pPr marL="0" indent="0" algn="just">
              <a:buNone/>
              <a:tabLst>
                <a:tab pos="182405" algn="l"/>
                <a:tab pos="187205" algn="l"/>
              </a:tabLst>
            </a:pPr>
            <a:r>
              <a:rPr lang="de-DE" altLang="de-DE" dirty="0">
                <a:latin typeface="Arial" panose="020B0604020202020204" pitchFamily="34" charset="0"/>
              </a:rPr>
              <a:t>	Berufsorientierung hat einen hohen Stellenwert in der Gemeinschaftsschule: </a:t>
            </a:r>
          </a:p>
          <a:p>
            <a:pPr marL="0" indent="0" algn="just">
              <a:buNone/>
              <a:tabLst>
                <a:tab pos="182405" algn="l"/>
                <a:tab pos="187205" algn="l"/>
              </a:tabLst>
            </a:pPr>
            <a:r>
              <a:rPr lang="de-DE" altLang="de-DE" dirty="0">
                <a:latin typeface="Arial" panose="020B0604020202020204" pitchFamily="34" charset="0"/>
              </a:rPr>
              <a:t>	Sie findet grundsätzlich in allen Fächern und Jahrgangsstufen statt, schwerpunktmäßig in Jahrgangsstufe 8.</a:t>
            </a:r>
          </a:p>
        </p:txBody>
      </p:sp>
    </p:spTree>
    <p:extLst>
      <p:ext uri="{BB962C8B-B14F-4D97-AF65-F5344CB8AC3E}">
        <p14:creationId xmlns:p14="http://schemas.microsoft.com/office/powerpoint/2010/main" val="3039125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xfrm>
            <a:off x="663575" y="644525"/>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p:cNvSpPr>
          <p:nvPr>
            <p:ph type="body" idx="1"/>
          </p:nvPr>
        </p:nvSpPr>
        <p:spPr bwMode="auto">
          <a:xfrm>
            <a:off x="662688" y="4820868"/>
            <a:ext cx="5401862" cy="44839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lgn="just">
              <a:buNone/>
            </a:pPr>
            <a:r>
              <a:rPr lang="de-DE" altLang="de-DE" b="1" dirty="0">
                <a:latin typeface="Arial" panose="020B0604020202020204" pitchFamily="34" charset="0"/>
              </a:rPr>
              <a:t>Sachunterricht </a:t>
            </a:r>
            <a:r>
              <a:rPr lang="de-DE" altLang="de-DE" b="1" dirty="0">
                <a:latin typeface="Arial" panose="020B0604020202020204" pitchFamily="34" charset="0"/>
                <a:sym typeface="Wingdings" panose="05000000000000000000" pitchFamily="2" charset="2"/>
              </a:rPr>
              <a:t></a:t>
            </a:r>
            <a:r>
              <a:rPr lang="de-DE" altLang="de-DE" b="1" dirty="0">
                <a:latin typeface="Arial" panose="020B0604020202020204" pitchFamily="34" charset="0"/>
                <a:sym typeface="Symbol" panose="05050102010706020507" pitchFamily="18" charset="2"/>
              </a:rPr>
              <a:t> </a:t>
            </a:r>
            <a:r>
              <a:rPr lang="de-DE" altLang="de-DE" b="1" dirty="0">
                <a:latin typeface="Arial" panose="020B0604020202020204" pitchFamily="34" charset="0"/>
              </a:rPr>
              <a:t>Lernbereiche NW und GW</a:t>
            </a:r>
          </a:p>
          <a:p>
            <a:pPr algn="just"/>
            <a:endParaRPr lang="de-DE" altLang="de-DE" dirty="0">
              <a:latin typeface="Arial" panose="020B0604020202020204" pitchFamily="34" charset="0"/>
            </a:endParaRPr>
          </a:p>
          <a:p>
            <a:pPr algn="just"/>
            <a:r>
              <a:rPr lang="de-DE" altLang="de-DE" dirty="0">
                <a:latin typeface="Arial" panose="020B0604020202020204" pitchFamily="34" charset="0"/>
              </a:rPr>
              <a:t>Der Sachunterricht der Grundschule behandelt Themen, die den Fächern Biologie, Chemie, Physik sowie Erdkunde, Geschichte und Sozialkunde zuzuordnen sind. Dabei wird eher ganzheitlich und fachübergreifend unterrichtet.</a:t>
            </a:r>
          </a:p>
          <a:p>
            <a:pPr algn="just"/>
            <a:endParaRPr lang="de-DE" altLang="de-DE" dirty="0">
              <a:latin typeface="Arial" panose="020B0604020202020204" pitchFamily="34" charset="0"/>
            </a:endParaRPr>
          </a:p>
          <a:p>
            <a:pPr algn="just"/>
            <a:r>
              <a:rPr lang="de-DE" altLang="de-DE" dirty="0">
                <a:latin typeface="Arial" panose="020B0604020202020204" pitchFamily="34" charset="0"/>
              </a:rPr>
              <a:t>In der Gemeinschaftsschule werden diese Themen in den Lernbereichen Naturwissenschaften (NW) sowie Gesellschaftswissenschaften (GW) weitergeführt:</a:t>
            </a:r>
          </a:p>
          <a:p>
            <a:pPr marL="0" indent="0" algn="just">
              <a:buNone/>
              <a:tabLst>
                <a:tab pos="182405" algn="l"/>
              </a:tabLst>
            </a:pPr>
            <a:r>
              <a:rPr lang="de-DE" altLang="de-DE" dirty="0">
                <a:latin typeface="Arial" panose="020B0604020202020204" pitchFamily="34" charset="0"/>
              </a:rPr>
              <a:t>	Im Lernbereich Naturwissenschaften sind die Fächer Biologie, Chemie und Physik, im Lernbereich Gesellschaftswissenschaften die Fächer Erdkunde, Geschichte und Sozialkunde integriert.</a:t>
            </a:r>
          </a:p>
          <a:p>
            <a:pPr marL="0" indent="0" algn="just">
              <a:buNone/>
              <a:tabLst>
                <a:tab pos="182405" algn="l"/>
              </a:tabLst>
            </a:pPr>
            <a:endParaRPr lang="de-DE" altLang="de-DE" dirty="0">
              <a:latin typeface="Arial" panose="020B0604020202020204" pitchFamily="34" charset="0"/>
            </a:endParaRPr>
          </a:p>
          <a:p>
            <a:pPr algn="just"/>
            <a:r>
              <a:rPr lang="de-DE" altLang="de-DE" dirty="0">
                <a:latin typeface="Arial" panose="020B0604020202020204" pitchFamily="34" charset="0"/>
              </a:rPr>
              <a:t>Die Zusammenfassung von Einzelfächern soll die Schüler zu vernetztem und ganzheitlichem Denken anleiten. Außerdem sind die integrativen Fächer besonders geeignet für projektorientierte Unterrichtseinheiten. </a:t>
            </a:r>
          </a:p>
          <a:p>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16</a:t>
            </a:fld>
            <a:endParaRPr lang="de-DE" dirty="0"/>
          </a:p>
        </p:txBody>
      </p:sp>
    </p:spTree>
    <p:extLst>
      <p:ext uri="{BB962C8B-B14F-4D97-AF65-F5344CB8AC3E}">
        <p14:creationId xmlns:p14="http://schemas.microsoft.com/office/powerpoint/2010/main" val="2881348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xfrm>
            <a:off x="914400" y="746125"/>
            <a:ext cx="4973638"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2405" indent="-182405">
              <a:buNone/>
              <a:tabLst>
                <a:tab pos="182405" algn="l"/>
              </a:tabLst>
            </a:pPr>
            <a:r>
              <a:rPr lang="de-DE" altLang="de-DE" b="1" dirty="0">
                <a:latin typeface="Arial" panose="020B0604020202020204" pitchFamily="34" charset="0"/>
              </a:rPr>
              <a:t>Zusammenfassung</a:t>
            </a:r>
          </a:p>
          <a:p>
            <a:pPr marL="182405" indent="-182405">
              <a:buNone/>
              <a:tabLst>
                <a:tab pos="182405" algn="l"/>
              </a:tabLst>
            </a:pPr>
            <a:endParaRPr lang="de-DE" altLang="de-DE" dirty="0">
              <a:latin typeface="Arial" panose="020B0604020202020204" pitchFamily="34" charset="0"/>
            </a:endParaRPr>
          </a:p>
          <a:p>
            <a:pPr marL="182405" indent="-182405">
              <a:buNone/>
              <a:tabLst>
                <a:tab pos="182405" algn="l"/>
              </a:tabLst>
            </a:pPr>
            <a:r>
              <a:rPr lang="de-DE" altLang="de-DE" dirty="0">
                <a:latin typeface="Arial" panose="020B0604020202020204" pitchFamily="34" charset="0"/>
              </a:rPr>
              <a:t>Text der Folie</a:t>
            </a:r>
          </a:p>
          <a:p>
            <a:pPr marL="182405" indent="-182405">
              <a:buNone/>
              <a:tabLst>
                <a:tab pos="182405" algn="l"/>
              </a:tabLst>
            </a:pPr>
            <a:endParaRPr lang="de-DE" altLang="de-DE" dirty="0">
              <a:latin typeface="Arial" panose="020B0604020202020204" pitchFamily="34" charset="0"/>
            </a:endParaRPr>
          </a:p>
          <a:p>
            <a:pPr marL="182405" indent="0">
              <a:buNone/>
              <a:tabLst>
                <a:tab pos="182405" algn="l"/>
              </a:tabLst>
            </a:pPr>
            <a:r>
              <a:rPr lang="de-DE" altLang="de-DE" b="1" dirty="0">
                <a:latin typeface="Arial" panose="020B0604020202020204" pitchFamily="34" charset="0"/>
              </a:rPr>
              <a:t>Inkrafttreten der </a:t>
            </a:r>
            <a:r>
              <a:rPr lang="de-DE" altLang="de-DE" b="1" dirty="0" err="1">
                <a:latin typeface="Arial" panose="020B0604020202020204" pitchFamily="34" charset="0"/>
              </a:rPr>
              <a:t>InkVO</a:t>
            </a:r>
            <a:r>
              <a:rPr lang="de-DE" altLang="de-DE" b="1" dirty="0">
                <a:latin typeface="Arial" panose="020B0604020202020204" pitchFamily="34" charset="0"/>
              </a:rPr>
              <a:t> ab 01.08.2016 aufsteigend ab Klassenstufe 5 auch an Gemeinschaftsschulen</a:t>
            </a:r>
          </a:p>
          <a:p>
            <a:pPr marL="182405" indent="-182405">
              <a:buNone/>
              <a:tabLst>
                <a:tab pos="182405" algn="l"/>
              </a:tabLst>
            </a:pPr>
            <a:endParaRPr lang="de-DE" altLang="de-DE" dirty="0">
              <a:latin typeface="Arial" panose="020B0604020202020204" pitchFamily="34" charset="0"/>
            </a:endParaRPr>
          </a:p>
          <a:p>
            <a:pPr marL="182405" indent="-182405" algn="ctr">
              <a:buNone/>
              <a:tabLst>
                <a:tab pos="182405" algn="l"/>
              </a:tabLst>
            </a:pPr>
            <a:endParaRPr lang="de-DE" altLang="de-DE" dirty="0">
              <a:latin typeface="Arial" panose="020B0604020202020204" pitchFamily="34" charset="0"/>
            </a:endParaRPr>
          </a:p>
          <a:p>
            <a:pPr marL="182405" indent="-182405">
              <a:buNone/>
              <a:tabLst>
                <a:tab pos="182405" algn="l"/>
              </a:tabLst>
            </a:pPr>
            <a:endParaRPr lang="de-DE" altLang="de-DE" dirty="0">
              <a:latin typeface="Arial" panose="020B0604020202020204" pitchFamily="34" charset="0"/>
            </a:endParaRPr>
          </a:p>
        </p:txBody>
      </p:sp>
    </p:spTree>
    <p:extLst>
      <p:ext uri="{BB962C8B-B14F-4D97-AF65-F5344CB8AC3E}">
        <p14:creationId xmlns:p14="http://schemas.microsoft.com/office/powerpoint/2010/main" val="4282265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xfrm>
            <a:off x="663575" y="644525"/>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p:cNvSpPr>
          <p:nvPr>
            <p:ph type="body" idx="1"/>
          </p:nvPr>
        </p:nvSpPr>
        <p:spPr bwMode="auto">
          <a:xfrm>
            <a:off x="662688" y="4841983"/>
            <a:ext cx="5401862" cy="45881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just">
              <a:lnSpc>
                <a:spcPct val="90000"/>
              </a:lnSpc>
              <a:buNone/>
            </a:pPr>
            <a:r>
              <a:rPr lang="de-DE" altLang="de-DE" dirty="0" smtClean="0">
                <a:latin typeface="Arial" panose="020B0604020202020204" pitchFamily="34" charset="0"/>
              </a:rPr>
              <a:t>Sowohl</a:t>
            </a:r>
            <a:r>
              <a:rPr lang="de-DE" altLang="de-DE" baseline="0" dirty="0" smtClean="0">
                <a:latin typeface="Arial" panose="020B0604020202020204" pitchFamily="34" charset="0"/>
              </a:rPr>
              <a:t> über die Gemeinschaftsschule als auch über das Gymnasium besteht die Möglichkeit einer dualen Ausbildung (dual = Ausbildung im Betrieb und Besuch einer Berufsschule).</a:t>
            </a:r>
          </a:p>
          <a:p>
            <a:pPr marL="0" indent="0" algn="just">
              <a:lnSpc>
                <a:spcPct val="90000"/>
              </a:lnSpc>
              <a:buNone/>
            </a:pPr>
            <a:endParaRPr lang="de-DE" altLang="de-DE" baseline="0" dirty="0" smtClean="0">
              <a:latin typeface="Arial" panose="020B0604020202020204" pitchFamily="34" charset="0"/>
            </a:endParaRPr>
          </a:p>
          <a:p>
            <a:pPr marL="0" indent="0" algn="just">
              <a:lnSpc>
                <a:spcPct val="90000"/>
              </a:lnSpc>
              <a:buNone/>
            </a:pPr>
            <a:r>
              <a:rPr lang="de-DE" altLang="de-DE" baseline="0" dirty="0" smtClean="0">
                <a:latin typeface="Arial" panose="020B0604020202020204" pitchFamily="34" charset="0"/>
              </a:rPr>
              <a:t>Abschlüsse:</a:t>
            </a:r>
          </a:p>
          <a:p>
            <a:pPr marL="177605" indent="-177605" algn="just">
              <a:lnSpc>
                <a:spcPct val="90000"/>
              </a:lnSpc>
              <a:buFontTx/>
              <a:buChar char="-"/>
            </a:pPr>
            <a:r>
              <a:rPr lang="de-DE" altLang="de-DE" baseline="0" dirty="0" smtClean="0">
                <a:latin typeface="Arial" panose="020B0604020202020204" pitchFamily="34" charset="0"/>
              </a:rPr>
              <a:t>Berufsschulabschluss</a:t>
            </a:r>
          </a:p>
          <a:p>
            <a:pPr marL="177605" indent="-177605" algn="just">
              <a:lnSpc>
                <a:spcPct val="90000"/>
              </a:lnSpc>
              <a:buFontTx/>
              <a:buChar char="-"/>
            </a:pPr>
            <a:r>
              <a:rPr lang="de-DE" altLang="de-DE" baseline="0" dirty="0" smtClean="0">
                <a:latin typeface="Arial" panose="020B0604020202020204" pitchFamily="34" charset="0"/>
              </a:rPr>
              <a:t>Abgeschlossene Berufsausbildung</a:t>
            </a:r>
          </a:p>
          <a:p>
            <a:pPr marL="177605" indent="-177605" algn="just">
              <a:lnSpc>
                <a:spcPct val="90000"/>
              </a:lnSpc>
              <a:buFontTx/>
              <a:buChar char="-"/>
            </a:pPr>
            <a:r>
              <a:rPr lang="de-DE" altLang="de-DE" baseline="0" dirty="0" smtClean="0">
                <a:latin typeface="Arial" panose="020B0604020202020204" pitchFamily="34" charset="0"/>
              </a:rPr>
              <a:t>und sofern </a:t>
            </a:r>
            <a:r>
              <a:rPr lang="de-DE" altLang="de-DE" b="1" baseline="0" dirty="0" smtClean="0">
                <a:latin typeface="Arial" panose="020B0604020202020204" pitchFamily="34" charset="0"/>
              </a:rPr>
              <a:t>nicht bereits früher </a:t>
            </a:r>
            <a:r>
              <a:rPr lang="de-DE" altLang="de-DE" baseline="0" dirty="0" smtClean="0">
                <a:latin typeface="Arial" panose="020B0604020202020204" pitchFamily="34" charset="0"/>
              </a:rPr>
              <a:t>erworben</a:t>
            </a:r>
          </a:p>
          <a:p>
            <a:pPr marL="363210" lvl="1" indent="-177605" algn="just">
              <a:lnSpc>
                <a:spcPct val="90000"/>
              </a:lnSpc>
              <a:buFontTx/>
              <a:buChar char="-"/>
            </a:pPr>
            <a:r>
              <a:rPr lang="de-DE" altLang="de-DE" baseline="0" dirty="0" smtClean="0">
                <a:latin typeface="Arial" panose="020B0604020202020204" pitchFamily="34" charset="0"/>
              </a:rPr>
              <a:t>Hauptschulabschluss </a:t>
            </a:r>
            <a:r>
              <a:rPr lang="de-DE" altLang="de-DE" b="1" baseline="0" dirty="0" smtClean="0">
                <a:latin typeface="Arial" panose="020B0604020202020204" pitchFamily="34" charset="0"/>
              </a:rPr>
              <a:t>(Voraussetzung: </a:t>
            </a:r>
            <a:r>
              <a:rPr lang="de-DE" altLang="de-DE" b="0" baseline="0" dirty="0" smtClean="0">
                <a:latin typeface="Arial" panose="020B0604020202020204" pitchFamily="34" charset="0"/>
              </a:rPr>
              <a:t>Berufsschulabschluss</a:t>
            </a:r>
            <a:r>
              <a:rPr lang="de-DE" altLang="de-DE" b="1" baseline="0" dirty="0" smtClean="0">
                <a:latin typeface="Arial" panose="020B0604020202020204" pitchFamily="34" charset="0"/>
              </a:rPr>
              <a:t>)</a:t>
            </a:r>
          </a:p>
          <a:p>
            <a:pPr marL="363210" lvl="1" indent="-177605" algn="just">
              <a:lnSpc>
                <a:spcPct val="90000"/>
              </a:lnSpc>
              <a:buFontTx/>
              <a:buChar char="-"/>
            </a:pPr>
            <a:r>
              <a:rPr lang="de-DE" altLang="de-DE" baseline="0" dirty="0" smtClean="0">
                <a:latin typeface="Arial" panose="020B0604020202020204" pitchFamily="34" charset="0"/>
              </a:rPr>
              <a:t>Mittlerer Bildungsabschluss (</a:t>
            </a:r>
            <a:r>
              <a:rPr lang="de-DE" altLang="de-DE" b="1" baseline="0" dirty="0" smtClean="0">
                <a:latin typeface="Arial" panose="020B0604020202020204" pitchFamily="34" charset="0"/>
              </a:rPr>
              <a:t>Voraussetzung: </a:t>
            </a:r>
            <a:r>
              <a:rPr lang="de-DE" altLang="de-DE" baseline="0" dirty="0" smtClean="0">
                <a:latin typeface="Arial" panose="020B0604020202020204" pitchFamily="34" charset="0"/>
              </a:rPr>
              <a:t>Berufsschulabschluss, Notendurchschnitt min. 3,0, Abschluss einer Berufsausbildung, min. 5 Jahre Fremdsprachenkenntnisse)</a:t>
            </a:r>
          </a:p>
          <a:p>
            <a:pPr marL="363210" lvl="1" indent="-177605" algn="just">
              <a:lnSpc>
                <a:spcPct val="90000"/>
              </a:lnSpc>
              <a:buFontTx/>
              <a:buChar char="-"/>
            </a:pPr>
            <a:r>
              <a:rPr lang="de-DE" altLang="de-DE" baseline="0" dirty="0" smtClean="0">
                <a:latin typeface="Arial" panose="020B0604020202020204" pitchFamily="34" charset="0"/>
              </a:rPr>
              <a:t>Fachhochschulreife (</a:t>
            </a:r>
            <a:r>
              <a:rPr lang="de-DE" altLang="de-DE" b="1" baseline="0" dirty="0" smtClean="0">
                <a:latin typeface="Arial" panose="020B0604020202020204" pitchFamily="34" charset="0"/>
              </a:rPr>
              <a:t>Voraussetzung: </a:t>
            </a:r>
            <a:r>
              <a:rPr lang="de-DE" altLang="de-DE" baseline="0" dirty="0" smtClean="0">
                <a:latin typeface="Arial" panose="020B0604020202020204" pitchFamily="34" charset="0"/>
              </a:rPr>
              <a:t>Besuch von Zusatzunterricht, zusätzliche Prüfung).</a:t>
            </a:r>
          </a:p>
          <a:p>
            <a:pPr marL="363210" lvl="1" indent="-177605" algn="just">
              <a:lnSpc>
                <a:spcPct val="90000"/>
              </a:lnSpc>
              <a:buFontTx/>
              <a:buChar char="-"/>
            </a:pPr>
            <a:endParaRPr lang="de-DE" altLang="de-DE" dirty="0" smtClean="0">
              <a:latin typeface="Arial" panose="020B0604020202020204" pitchFamily="34" charset="0"/>
            </a:endParaRPr>
          </a:p>
          <a:p>
            <a:pPr marL="0" indent="0" algn="just">
              <a:lnSpc>
                <a:spcPct val="90000"/>
              </a:lnSpc>
              <a:buNone/>
            </a:pPr>
            <a:r>
              <a:rPr lang="de-DE" altLang="de-DE" dirty="0" smtClean="0">
                <a:latin typeface="Arial" panose="020B0604020202020204" pitchFamily="34" charset="0"/>
              </a:rPr>
              <a:t>Auch </a:t>
            </a:r>
            <a:r>
              <a:rPr lang="de-DE" altLang="de-DE" dirty="0">
                <a:latin typeface="Arial" panose="020B0604020202020204" pitchFamily="34" charset="0"/>
              </a:rPr>
              <a:t>nach einer beruflichen Ausbildung ist es möglich, den Mittleren </a:t>
            </a:r>
            <a:r>
              <a:rPr lang="de-DE" altLang="de-DE" dirty="0" smtClean="0">
                <a:latin typeface="Arial" panose="020B0604020202020204" pitchFamily="34" charset="0"/>
              </a:rPr>
              <a:t>Bildungsabschluss, die Fachhochschulreife oder</a:t>
            </a:r>
            <a:r>
              <a:rPr lang="de-DE" altLang="de-DE" baseline="0" dirty="0" smtClean="0">
                <a:latin typeface="Arial" panose="020B0604020202020204" pitchFamily="34" charset="0"/>
              </a:rPr>
              <a:t> </a:t>
            </a:r>
            <a:r>
              <a:rPr lang="de-DE" altLang="de-DE" dirty="0" smtClean="0">
                <a:latin typeface="Arial" panose="020B0604020202020204" pitchFamily="34" charset="0"/>
              </a:rPr>
              <a:t>das </a:t>
            </a:r>
            <a:r>
              <a:rPr lang="de-DE" altLang="de-DE" dirty="0">
                <a:latin typeface="Arial" panose="020B0604020202020204" pitchFamily="34" charset="0"/>
              </a:rPr>
              <a:t>Abitur </a:t>
            </a:r>
            <a:r>
              <a:rPr lang="de-DE" altLang="de-DE" dirty="0" smtClean="0">
                <a:latin typeface="Arial" panose="020B0604020202020204" pitchFamily="34" charset="0"/>
              </a:rPr>
              <a:t>anzustreben.</a:t>
            </a:r>
          </a:p>
          <a:p>
            <a:pPr marL="0" indent="0" algn="just">
              <a:lnSpc>
                <a:spcPct val="90000"/>
              </a:lnSpc>
              <a:buNone/>
            </a:pPr>
            <a:r>
              <a:rPr lang="de-DE" altLang="de-DE" dirty="0" smtClean="0">
                <a:latin typeface="Arial" panose="020B0604020202020204" pitchFamily="34" charset="0"/>
              </a:rPr>
              <a:t>Außerdem</a:t>
            </a:r>
            <a:r>
              <a:rPr lang="de-DE" altLang="de-DE" baseline="0" dirty="0" smtClean="0">
                <a:latin typeface="Arial" panose="020B0604020202020204" pitchFamily="34" charset="0"/>
              </a:rPr>
              <a:t> besteht die Möglichkeit der beruflichen Weiterbildung oder mit Berufserfahrung eine Höhere Berufsfachschule (für Automatisierungstechnik, für Fremdsprachen in Wirtschaft und Verwaltung, für das Hotel-, Gaststätten- und Fremdenverkehrsgewerbe, für Wirtschaftsinformatik) zu besuchen oder zu studieren.</a:t>
            </a:r>
          </a:p>
          <a:p>
            <a:pPr marL="0" indent="0" algn="just">
              <a:lnSpc>
                <a:spcPct val="90000"/>
              </a:lnSpc>
              <a:buNone/>
            </a:pPr>
            <a:endParaRPr lang="de-DE" altLang="de-DE" baseline="0" dirty="0" smtClean="0">
              <a:latin typeface="Arial" panose="020B0604020202020204" pitchFamily="34" charset="0"/>
            </a:endParaRPr>
          </a:p>
          <a:p>
            <a:pPr marL="0" indent="0" algn="just">
              <a:lnSpc>
                <a:spcPct val="90000"/>
              </a:lnSpc>
              <a:buNone/>
            </a:pPr>
            <a:r>
              <a:rPr lang="de-DE" dirty="0"/>
              <a:t>Im Rahmen der deutsch-französischen Berufsschulzweige findet der Unterricht in der jeweiligen Partnersprache statt. Außerdem erfolgen Fachaustausche in Betrieben für die Jugendlichen. Ebenso erfolgen Austausche für die Lehrkräfte. Den Schülerinnen und Schülern wird ein Kompetenzerwerbs im Rahmen der Austauschmaßnahmen in geeigneter Weise bescheinigt.</a:t>
            </a:r>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18</a:t>
            </a:fld>
            <a:endParaRPr lang="de-DE" dirty="0"/>
          </a:p>
        </p:txBody>
      </p:sp>
    </p:spTree>
    <p:extLst>
      <p:ext uri="{BB962C8B-B14F-4D97-AF65-F5344CB8AC3E}">
        <p14:creationId xmlns:p14="http://schemas.microsoft.com/office/powerpoint/2010/main" val="996127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xfrm>
            <a:off x="663575" y="644525"/>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p:cNvSpPr>
          <p:nvPr>
            <p:ph type="body" idx="1"/>
          </p:nvPr>
        </p:nvSpPr>
        <p:spPr bwMode="auto">
          <a:xfrm>
            <a:off x="662688" y="4841983"/>
            <a:ext cx="5401862" cy="45881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buNone/>
            </a:pPr>
            <a:r>
              <a:rPr lang="de-DE" altLang="de-DE" b="1" dirty="0" smtClean="0">
                <a:latin typeface="Arial" panose="020B0604020202020204" pitchFamily="34" charset="0"/>
              </a:rPr>
              <a:t>Zweijährige Berufsfachschule </a:t>
            </a:r>
            <a:r>
              <a:rPr lang="de-DE" altLang="de-DE" dirty="0" smtClean="0">
                <a:latin typeface="Arial" panose="020B0604020202020204" pitchFamily="34" charset="0"/>
              </a:rPr>
              <a:t>sind Gewerbeschule, Sozialpflegeschule</a:t>
            </a:r>
            <a:r>
              <a:rPr lang="de-DE" altLang="de-DE" baseline="0" dirty="0" smtClean="0">
                <a:latin typeface="Arial" panose="020B0604020202020204" pitchFamily="34" charset="0"/>
              </a:rPr>
              <a:t> und Handelsschule.</a:t>
            </a:r>
          </a:p>
          <a:p>
            <a:pPr marL="0" indent="0">
              <a:lnSpc>
                <a:spcPct val="90000"/>
              </a:lnSpc>
              <a:buNone/>
            </a:pPr>
            <a:endParaRPr lang="de-DE" altLang="de-DE" dirty="0" smtClean="0">
              <a:latin typeface="Arial" panose="020B0604020202020204" pitchFamily="34" charset="0"/>
            </a:endParaRPr>
          </a:p>
          <a:p>
            <a:pPr marL="0" indent="0">
              <a:lnSpc>
                <a:spcPct val="90000"/>
              </a:lnSpc>
              <a:buNone/>
            </a:pPr>
            <a:r>
              <a:rPr lang="de-DE" altLang="de-DE" dirty="0" smtClean="0">
                <a:latin typeface="Arial" panose="020B0604020202020204" pitchFamily="34" charset="0"/>
              </a:rPr>
              <a:t>Zugangsvoraussetzung:</a:t>
            </a:r>
          </a:p>
          <a:p>
            <a:pPr marL="0" indent="0">
              <a:lnSpc>
                <a:spcPct val="90000"/>
              </a:lnSpc>
              <a:buNone/>
            </a:pPr>
            <a:endParaRPr lang="de-DE" altLang="de-DE" dirty="0" smtClean="0">
              <a:latin typeface="Arial" panose="020B0604020202020204" pitchFamily="34" charset="0"/>
            </a:endParaRPr>
          </a:p>
          <a:p>
            <a:pPr marL="0" indent="0">
              <a:lnSpc>
                <a:spcPct val="90000"/>
              </a:lnSpc>
              <a:buNone/>
            </a:pPr>
            <a:r>
              <a:rPr lang="de-DE" altLang="de-DE" dirty="0" smtClean="0">
                <a:latin typeface="Arial" panose="020B0604020202020204" pitchFamily="34" charset="0"/>
              </a:rPr>
              <a:t>Über</a:t>
            </a:r>
            <a:r>
              <a:rPr lang="de-DE" altLang="de-DE" baseline="0" dirty="0" smtClean="0">
                <a:latin typeface="Arial" panose="020B0604020202020204" pitchFamily="34" charset="0"/>
              </a:rPr>
              <a:t> </a:t>
            </a:r>
            <a:r>
              <a:rPr lang="de-DE" altLang="de-DE" b="1" baseline="0" dirty="0" smtClean="0">
                <a:latin typeface="Arial" panose="020B0604020202020204" pitchFamily="34" charset="0"/>
              </a:rPr>
              <a:t>Gemeinschaftsschule</a:t>
            </a:r>
            <a:r>
              <a:rPr lang="de-DE" altLang="de-DE" baseline="0" dirty="0" smtClean="0">
                <a:latin typeface="Arial" panose="020B0604020202020204" pitchFamily="34" charset="0"/>
              </a:rPr>
              <a:t>:</a:t>
            </a:r>
          </a:p>
          <a:p>
            <a:pPr marL="177605" indent="-177605">
              <a:lnSpc>
                <a:spcPct val="90000"/>
              </a:lnSpc>
              <a:buFontTx/>
              <a:buChar char="-"/>
            </a:pPr>
            <a:r>
              <a:rPr lang="de-DE" altLang="de-DE" baseline="0" dirty="0" smtClean="0">
                <a:latin typeface="Arial" panose="020B0604020202020204" pitchFamily="34" charset="0"/>
              </a:rPr>
              <a:t>Hauptschulabschluss mit bestimmtem Notenprofil </a:t>
            </a:r>
          </a:p>
          <a:p>
            <a:pPr marL="363210" lvl="1" indent="-177605">
              <a:lnSpc>
                <a:spcPct val="90000"/>
              </a:lnSpc>
              <a:buFontTx/>
              <a:buChar char="-"/>
            </a:pPr>
            <a:r>
              <a:rPr lang="de-DE" altLang="de-DE" baseline="0" dirty="0" smtClean="0">
                <a:latin typeface="Arial" panose="020B0604020202020204" pitchFamily="34" charset="0"/>
              </a:rPr>
              <a:t>Notenprofil:</a:t>
            </a:r>
          </a:p>
          <a:p>
            <a:pPr marL="542414" lvl="2" indent="-177605">
              <a:lnSpc>
                <a:spcPct val="90000"/>
              </a:lnSpc>
              <a:buFontTx/>
              <a:buChar char="-"/>
            </a:pPr>
            <a:r>
              <a:rPr lang="de-DE" altLang="de-DE" baseline="0" dirty="0" smtClean="0">
                <a:latin typeface="Arial" panose="020B0604020202020204" pitchFamily="34" charset="0"/>
              </a:rPr>
              <a:t>in den Fächern Deutsch, Mathematik, 1. Fremdsprache min. 07 Punkte im Durchschnitt bezogen auf das Grundkursniveau</a:t>
            </a:r>
          </a:p>
          <a:p>
            <a:pPr marL="720019" lvl="3" indent="-177605">
              <a:lnSpc>
                <a:spcPct val="90000"/>
              </a:lnSpc>
              <a:buFontTx/>
              <a:buChar char="-"/>
            </a:pPr>
            <a:r>
              <a:rPr lang="de-DE" altLang="de-DE" baseline="0" dirty="0" smtClean="0">
                <a:latin typeface="Arial" panose="020B0604020202020204" pitchFamily="34" charset="0"/>
              </a:rPr>
              <a:t>keines dieser Fächer schlechter als 04 Punkte</a:t>
            </a:r>
          </a:p>
          <a:p>
            <a:pPr marL="542414" lvl="2" indent="-177605">
              <a:lnSpc>
                <a:spcPct val="90000"/>
              </a:lnSpc>
              <a:buFontTx/>
              <a:buChar char="-"/>
            </a:pPr>
            <a:r>
              <a:rPr lang="de-DE" altLang="de-DE" baseline="0" dirty="0" smtClean="0">
                <a:latin typeface="Arial" panose="020B0604020202020204" pitchFamily="34" charset="0"/>
              </a:rPr>
              <a:t>Leistungen in Gesellschaftswissenschaften, den Wahlpflichtfächern, Physik, Chemie, Biologie min. 07 Punkte im Durchschnitt</a:t>
            </a:r>
          </a:p>
          <a:p>
            <a:pPr marL="720019" lvl="3" indent="-177605">
              <a:lnSpc>
                <a:spcPct val="90000"/>
              </a:lnSpc>
              <a:buFontTx/>
              <a:buChar char="-"/>
            </a:pPr>
            <a:r>
              <a:rPr lang="de-DE" altLang="de-DE" baseline="0" dirty="0" smtClean="0">
                <a:latin typeface="Arial" panose="020B0604020202020204" pitchFamily="34" charset="0"/>
              </a:rPr>
              <a:t>keines dieser Fächer 00 Punkte</a:t>
            </a:r>
          </a:p>
          <a:p>
            <a:pPr marL="720019" lvl="3" indent="-177605">
              <a:lnSpc>
                <a:spcPct val="90000"/>
              </a:lnSpc>
              <a:buFontTx/>
              <a:buChar char="-"/>
            </a:pPr>
            <a:r>
              <a:rPr lang="de-DE" altLang="de-DE" baseline="0" dirty="0" smtClean="0">
                <a:latin typeface="Arial" panose="020B0604020202020204" pitchFamily="34" charset="0"/>
              </a:rPr>
              <a:t>max. eines dieser Fächer schlechter als 04 Punkte</a:t>
            </a:r>
            <a:endParaRPr lang="de-DE" altLang="de-DE" baseline="0" dirty="0">
              <a:latin typeface="Arial" panose="020B0604020202020204" pitchFamily="34" charset="0"/>
            </a:endParaRPr>
          </a:p>
          <a:p>
            <a:pPr marL="177605" indent="-177605">
              <a:lnSpc>
                <a:spcPct val="90000"/>
              </a:lnSpc>
              <a:buFontTx/>
              <a:buChar char="-"/>
            </a:pPr>
            <a:endParaRPr lang="de-DE" altLang="de-DE" baseline="0" dirty="0">
              <a:latin typeface="Arial" panose="020B0604020202020204" pitchFamily="34" charset="0"/>
            </a:endParaRPr>
          </a:p>
          <a:p>
            <a:pPr marL="0" indent="0">
              <a:lnSpc>
                <a:spcPct val="90000"/>
              </a:lnSpc>
              <a:buNone/>
            </a:pPr>
            <a:r>
              <a:rPr lang="de-DE" altLang="de-DE" baseline="0" dirty="0" smtClean="0">
                <a:latin typeface="Arial" panose="020B0604020202020204" pitchFamily="34" charset="0"/>
              </a:rPr>
              <a:t>Über das </a:t>
            </a:r>
            <a:r>
              <a:rPr lang="de-DE" altLang="de-DE" b="1" baseline="0" dirty="0" smtClean="0">
                <a:latin typeface="Arial" panose="020B0604020202020204" pitchFamily="34" charset="0"/>
              </a:rPr>
              <a:t>Gymnasium</a:t>
            </a:r>
            <a:r>
              <a:rPr lang="de-DE" altLang="de-DE" baseline="0" dirty="0" smtClean="0">
                <a:latin typeface="Arial" panose="020B0604020202020204" pitchFamily="34" charset="0"/>
              </a:rPr>
              <a:t>:</a:t>
            </a:r>
          </a:p>
          <a:p>
            <a:pPr marL="177605" indent="-177605">
              <a:lnSpc>
                <a:spcPct val="90000"/>
              </a:lnSpc>
              <a:buFontTx/>
              <a:buChar char="-"/>
            </a:pPr>
            <a:r>
              <a:rPr lang="de-DE" altLang="de-DE" baseline="0" dirty="0" smtClean="0">
                <a:latin typeface="Arial" panose="020B0604020202020204" pitchFamily="34" charset="0"/>
              </a:rPr>
              <a:t>Versetzung in Klassenstufe 10</a:t>
            </a:r>
          </a:p>
          <a:p>
            <a:pPr marL="0" indent="0">
              <a:lnSpc>
                <a:spcPct val="90000"/>
              </a:lnSpc>
              <a:buNone/>
            </a:pPr>
            <a:endParaRPr lang="de-DE" altLang="de-DE" baseline="0" dirty="0" smtClean="0">
              <a:latin typeface="Arial" panose="020B0604020202020204" pitchFamily="34" charset="0"/>
            </a:endParaRPr>
          </a:p>
          <a:p>
            <a:pPr marL="0" indent="0">
              <a:lnSpc>
                <a:spcPct val="90000"/>
              </a:lnSpc>
              <a:buNone/>
            </a:pPr>
            <a:r>
              <a:rPr lang="de-DE" altLang="de-DE" baseline="0" dirty="0" smtClean="0">
                <a:latin typeface="Arial" panose="020B0604020202020204" pitchFamily="34" charset="0"/>
              </a:rPr>
              <a:t>Abschluss:</a:t>
            </a:r>
          </a:p>
          <a:p>
            <a:pPr marL="177605" indent="-177605">
              <a:lnSpc>
                <a:spcPct val="90000"/>
              </a:lnSpc>
              <a:buFontTx/>
              <a:buChar char="-"/>
            </a:pPr>
            <a:r>
              <a:rPr lang="de-DE" altLang="de-DE" baseline="0" dirty="0" smtClean="0">
                <a:latin typeface="Arial" panose="020B0604020202020204" pitchFamily="34" charset="0"/>
              </a:rPr>
              <a:t>Abschluss der Berufsfachschule</a:t>
            </a:r>
          </a:p>
          <a:p>
            <a:pPr marL="177605" indent="-177605">
              <a:lnSpc>
                <a:spcPct val="90000"/>
              </a:lnSpc>
              <a:buFontTx/>
              <a:buChar char="-"/>
            </a:pPr>
            <a:r>
              <a:rPr lang="de-DE" altLang="de-DE" baseline="0" dirty="0" smtClean="0">
                <a:latin typeface="Arial" panose="020B0604020202020204" pitchFamily="34" charset="0"/>
              </a:rPr>
              <a:t>Mittlerer Bildungsabschluss</a:t>
            </a:r>
          </a:p>
          <a:p>
            <a:pPr marL="0" indent="0">
              <a:lnSpc>
                <a:spcPct val="90000"/>
              </a:lnSpc>
              <a:buNone/>
            </a:pPr>
            <a:endParaRPr lang="de-DE" altLang="de-DE" baseline="0" dirty="0" smtClean="0">
              <a:latin typeface="Arial" panose="020B0604020202020204" pitchFamily="34" charset="0"/>
            </a:endParaRPr>
          </a:p>
          <a:p>
            <a:pPr marL="0" indent="0">
              <a:lnSpc>
                <a:spcPct val="90000"/>
              </a:lnSpc>
              <a:buNone/>
            </a:pPr>
            <a:r>
              <a:rPr lang="de-DE" altLang="de-DE" baseline="0" dirty="0" smtClean="0">
                <a:latin typeface="Arial" panose="020B0604020202020204" pitchFamily="34" charset="0"/>
              </a:rPr>
              <a:t>Nach dem Besuch einer Berufsfachschule besteht die Möglichkeit einer Berufsausbildung, des Besuchs einer Fachoberschule oder des Beruflichen Gymnasiums (bei bestimmtem Notenprofil).</a:t>
            </a:r>
          </a:p>
          <a:p>
            <a:pPr marL="542414" lvl="2" indent="-177605">
              <a:lnSpc>
                <a:spcPct val="90000"/>
              </a:lnSpc>
              <a:buFont typeface="Symbol" panose="05050102010706020507" pitchFamily="18" charset="2"/>
              <a:buChar char="-"/>
            </a:pPr>
            <a:r>
              <a:rPr lang="de-DE" altLang="de-DE" baseline="0" dirty="0" smtClean="0">
                <a:latin typeface="Arial" panose="020B0604020202020204" pitchFamily="34" charset="0"/>
              </a:rPr>
              <a:t> Notenprofil für das </a:t>
            </a:r>
            <a:r>
              <a:rPr lang="de-DE" altLang="de-DE" b="1" baseline="0" dirty="0" smtClean="0">
                <a:latin typeface="Arial" panose="020B0604020202020204" pitchFamily="34" charset="0"/>
              </a:rPr>
              <a:t>Berufliche Oberstufengymnasium</a:t>
            </a:r>
            <a:r>
              <a:rPr lang="de-DE" altLang="de-DE" baseline="0" dirty="0" smtClean="0">
                <a:latin typeface="Arial" panose="020B0604020202020204" pitchFamily="34" charset="0"/>
              </a:rPr>
              <a:t>:</a:t>
            </a:r>
          </a:p>
          <a:p>
            <a:pPr marL="720019" lvl="3" indent="-177605">
              <a:lnSpc>
                <a:spcPct val="90000"/>
              </a:lnSpc>
              <a:buFont typeface="Symbol" panose="05050102010706020507" pitchFamily="18" charset="2"/>
              <a:buChar char="-"/>
            </a:pPr>
            <a:r>
              <a:rPr lang="de-DE" altLang="de-DE" baseline="0" dirty="0" smtClean="0">
                <a:latin typeface="Arial" panose="020B0604020202020204" pitchFamily="34" charset="0"/>
              </a:rPr>
              <a:t>Durchschnittsnote in Deutsch, Mathematik, Fremdsprache, fachrichtungsbezogenes Fach min. 2,5</a:t>
            </a:r>
          </a:p>
          <a:p>
            <a:pPr marL="905623" lvl="4" indent="-177605">
              <a:lnSpc>
                <a:spcPct val="90000"/>
              </a:lnSpc>
              <a:buFont typeface="Symbol" panose="05050102010706020507" pitchFamily="18" charset="2"/>
              <a:buChar char="-"/>
            </a:pPr>
            <a:r>
              <a:rPr lang="de-DE" altLang="de-DE" baseline="0" dirty="0" smtClean="0">
                <a:latin typeface="Arial" panose="020B0604020202020204" pitchFamily="34" charset="0"/>
              </a:rPr>
              <a:t>in keinem dieser Fächer Note schlechter als befriedigend</a:t>
            </a:r>
          </a:p>
          <a:p>
            <a:pPr marL="720019" lvl="3" indent="-177605">
              <a:lnSpc>
                <a:spcPct val="90000"/>
              </a:lnSpc>
              <a:buFont typeface="Symbol" panose="05050102010706020507" pitchFamily="18" charset="2"/>
              <a:buChar char="-"/>
            </a:pPr>
            <a:r>
              <a:rPr lang="de-DE" altLang="de-DE" baseline="0" dirty="0" smtClean="0">
                <a:latin typeface="Arial" panose="020B0604020202020204" pitchFamily="34" charset="0"/>
              </a:rPr>
              <a:t>Durchschnittsnote in den übrigen Fächern min. 2,75</a:t>
            </a:r>
          </a:p>
          <a:p>
            <a:pPr marL="905623" lvl="4" indent="-177605">
              <a:lnSpc>
                <a:spcPct val="90000"/>
              </a:lnSpc>
              <a:buFont typeface="Symbol" panose="05050102010706020507" pitchFamily="18" charset="2"/>
              <a:buChar char="-"/>
            </a:pPr>
            <a:r>
              <a:rPr lang="de-DE" altLang="de-DE" baseline="0" dirty="0" smtClean="0">
                <a:latin typeface="Arial" panose="020B0604020202020204" pitchFamily="34" charset="0"/>
              </a:rPr>
              <a:t>max. in einem dieser Fächer die Note mangelhaft</a:t>
            </a:r>
          </a:p>
          <a:p>
            <a:pPr marL="542413" lvl="3" indent="0">
              <a:lnSpc>
                <a:spcPct val="90000"/>
              </a:lnSpc>
              <a:buNone/>
            </a:pPr>
            <a:r>
              <a:rPr lang="de-DE" altLang="de-DE" baseline="0" dirty="0" smtClean="0">
                <a:latin typeface="Arial" panose="020B0604020202020204" pitchFamily="34" charset="0"/>
              </a:rPr>
              <a:t>oder</a:t>
            </a:r>
          </a:p>
          <a:p>
            <a:pPr marL="720019" lvl="3" indent="-177605">
              <a:lnSpc>
                <a:spcPct val="90000"/>
              </a:lnSpc>
              <a:buFont typeface="Symbol" panose="05050102010706020507" pitchFamily="18" charset="2"/>
              <a:buChar char="-"/>
            </a:pPr>
            <a:r>
              <a:rPr lang="de-DE" altLang="de-DE" baseline="0" dirty="0" smtClean="0">
                <a:latin typeface="Arial" panose="020B0604020202020204" pitchFamily="34" charset="0"/>
              </a:rPr>
              <a:t>Durchschnittsnote in Deutsch, Mathematik, Fremdsprache und fachrichtungsbezogenes Fach min. 2,0</a:t>
            </a:r>
          </a:p>
          <a:p>
            <a:pPr marL="905623" lvl="4" indent="-177605">
              <a:lnSpc>
                <a:spcPct val="90000"/>
              </a:lnSpc>
              <a:buFont typeface="Symbol" panose="05050102010706020507" pitchFamily="18" charset="2"/>
              <a:buChar char="-"/>
            </a:pPr>
            <a:r>
              <a:rPr lang="de-DE" altLang="de-DE" baseline="0" dirty="0" smtClean="0">
                <a:latin typeface="Arial" panose="020B0604020202020204" pitchFamily="34" charset="0"/>
              </a:rPr>
              <a:t>max. in einem dieser Fächer die Note ausreichend</a:t>
            </a:r>
          </a:p>
          <a:p>
            <a:pPr marL="720019" lvl="3" indent="-177605">
              <a:lnSpc>
                <a:spcPct val="90000"/>
              </a:lnSpc>
              <a:buFont typeface="Symbol" panose="05050102010706020507" pitchFamily="18" charset="2"/>
              <a:buChar char="-"/>
            </a:pPr>
            <a:r>
              <a:rPr lang="de-DE" altLang="de-DE" baseline="0" dirty="0" smtClean="0">
                <a:latin typeface="Arial" panose="020B0604020202020204" pitchFamily="34" charset="0"/>
              </a:rPr>
              <a:t>Durchschnittsnote in allen übrigen Fächern min. 2,75</a:t>
            </a:r>
          </a:p>
          <a:p>
            <a:pPr marL="905623" lvl="4" indent="-177605">
              <a:lnSpc>
                <a:spcPct val="90000"/>
              </a:lnSpc>
              <a:buFont typeface="Symbol" panose="05050102010706020507" pitchFamily="18" charset="2"/>
              <a:buChar char="-"/>
            </a:pPr>
            <a:r>
              <a:rPr lang="de-DE" altLang="de-DE" baseline="0" dirty="0" smtClean="0">
                <a:latin typeface="Arial" panose="020B0604020202020204" pitchFamily="34" charset="0"/>
              </a:rPr>
              <a:t>max. in einem dieser Fächer die Note mangelhaft</a:t>
            </a:r>
          </a:p>
          <a:p>
            <a:pPr marL="905623" lvl="4" indent="-177605">
              <a:lnSpc>
                <a:spcPct val="90000"/>
              </a:lnSpc>
              <a:buFont typeface="Symbol" panose="05050102010706020507" pitchFamily="18" charset="2"/>
              <a:buChar char="-"/>
            </a:pPr>
            <a:endParaRPr lang="de-DE" altLang="de-DE" baseline="0" dirty="0" smtClean="0">
              <a:latin typeface="Arial" panose="020B0604020202020204" pitchFamily="34" charset="0"/>
            </a:endParaRPr>
          </a:p>
          <a:p>
            <a:pPr marL="0" indent="0">
              <a:lnSpc>
                <a:spcPct val="90000"/>
              </a:lnSpc>
              <a:buNone/>
            </a:pPr>
            <a:r>
              <a:rPr lang="de-DE" altLang="de-DE" b="1" dirty="0" smtClean="0">
                <a:latin typeface="Arial" panose="020B0604020202020204" pitchFamily="34" charset="0"/>
              </a:rPr>
              <a:t>Fachoberschulen</a:t>
            </a:r>
            <a:r>
              <a:rPr lang="de-DE" altLang="de-DE" dirty="0" smtClean="0">
                <a:latin typeface="Arial" panose="020B0604020202020204" pitchFamily="34" charset="0"/>
              </a:rPr>
              <a:t> existieren in den Fachbereichen Wirtschaft, Design, Ernährung</a:t>
            </a:r>
            <a:r>
              <a:rPr lang="de-DE" altLang="de-DE" baseline="0" dirty="0" smtClean="0">
                <a:latin typeface="Arial" panose="020B0604020202020204" pitchFamily="34" charset="0"/>
              </a:rPr>
              <a:t> und Hauswirtschaft, Gesundheit und Soziales und Ingenieurwesen.</a:t>
            </a:r>
          </a:p>
          <a:p>
            <a:pPr marL="0" indent="0">
              <a:lnSpc>
                <a:spcPct val="90000"/>
              </a:lnSpc>
              <a:buNone/>
            </a:pPr>
            <a:endParaRPr lang="de-DE" altLang="de-DE" baseline="0" dirty="0" smtClean="0">
              <a:latin typeface="Arial" panose="020B0604020202020204" pitchFamily="34" charset="0"/>
            </a:endParaRPr>
          </a:p>
          <a:p>
            <a:pPr marL="0" indent="0">
              <a:lnSpc>
                <a:spcPct val="90000"/>
              </a:lnSpc>
              <a:buNone/>
            </a:pPr>
            <a:r>
              <a:rPr lang="de-DE" altLang="de-DE" baseline="0" dirty="0" smtClean="0">
                <a:latin typeface="Arial" panose="020B0604020202020204" pitchFamily="34" charset="0"/>
              </a:rPr>
              <a:t>Zugangsvoraussetzungen:</a:t>
            </a:r>
          </a:p>
          <a:p>
            <a:pPr marL="0" indent="0">
              <a:lnSpc>
                <a:spcPct val="90000"/>
              </a:lnSpc>
              <a:buNone/>
            </a:pPr>
            <a:endParaRPr lang="de-DE" altLang="de-DE" baseline="0" dirty="0" smtClean="0">
              <a:latin typeface="Arial" panose="020B0604020202020204" pitchFamily="34" charset="0"/>
            </a:endParaRPr>
          </a:p>
          <a:p>
            <a:pPr marL="0" indent="0">
              <a:lnSpc>
                <a:spcPct val="90000"/>
              </a:lnSpc>
              <a:buNone/>
            </a:pPr>
            <a:r>
              <a:rPr lang="de-DE" altLang="de-DE" baseline="0" dirty="0" smtClean="0">
                <a:latin typeface="Arial" panose="020B0604020202020204" pitchFamily="34" charset="0"/>
              </a:rPr>
              <a:t>Über die </a:t>
            </a:r>
            <a:r>
              <a:rPr lang="de-DE" altLang="de-DE" b="1" baseline="0" dirty="0" smtClean="0">
                <a:latin typeface="Arial" panose="020B0604020202020204" pitchFamily="34" charset="0"/>
              </a:rPr>
              <a:t>Gemeinschaftsschule</a:t>
            </a:r>
            <a:r>
              <a:rPr lang="de-DE" altLang="de-DE" baseline="0" dirty="0" smtClean="0">
                <a:latin typeface="Arial" panose="020B0604020202020204" pitchFamily="34" charset="0"/>
              </a:rPr>
              <a:t>:</a:t>
            </a:r>
          </a:p>
          <a:p>
            <a:pPr marL="177605" indent="-177605">
              <a:lnSpc>
                <a:spcPct val="90000"/>
              </a:lnSpc>
              <a:buFontTx/>
              <a:buChar char="-"/>
            </a:pPr>
            <a:r>
              <a:rPr lang="de-DE" altLang="de-DE" dirty="0" smtClean="0">
                <a:latin typeface="Arial" panose="020B0604020202020204" pitchFamily="34" charset="0"/>
              </a:rPr>
              <a:t>Mittlerer Bildungsabschluss</a:t>
            </a:r>
          </a:p>
          <a:p>
            <a:pPr marL="0" indent="0">
              <a:lnSpc>
                <a:spcPct val="90000"/>
              </a:lnSpc>
              <a:buNone/>
            </a:pPr>
            <a:endParaRPr lang="de-DE" altLang="de-DE" dirty="0" smtClean="0">
              <a:latin typeface="Arial" panose="020B0604020202020204" pitchFamily="34" charset="0"/>
            </a:endParaRPr>
          </a:p>
          <a:p>
            <a:pPr marL="0" indent="0">
              <a:lnSpc>
                <a:spcPct val="90000"/>
              </a:lnSpc>
              <a:buNone/>
            </a:pPr>
            <a:r>
              <a:rPr lang="de-DE" altLang="de-DE" dirty="0" smtClean="0">
                <a:latin typeface="Arial" panose="020B0604020202020204" pitchFamily="34" charset="0"/>
              </a:rPr>
              <a:t>Über das</a:t>
            </a:r>
            <a:r>
              <a:rPr lang="de-DE" altLang="de-DE" b="1" dirty="0" smtClean="0">
                <a:latin typeface="Arial" panose="020B0604020202020204" pitchFamily="34" charset="0"/>
              </a:rPr>
              <a:t> Gymnasium</a:t>
            </a:r>
            <a:r>
              <a:rPr lang="de-DE" altLang="de-DE" dirty="0" smtClean="0">
                <a:latin typeface="Arial" panose="020B0604020202020204" pitchFamily="34" charset="0"/>
              </a:rPr>
              <a:t>:</a:t>
            </a:r>
          </a:p>
          <a:p>
            <a:pPr marL="177605" indent="-177605">
              <a:lnSpc>
                <a:spcPct val="90000"/>
              </a:lnSpc>
              <a:buFontTx/>
              <a:buChar char="-"/>
            </a:pPr>
            <a:r>
              <a:rPr lang="de-DE" altLang="de-DE" dirty="0" smtClean="0">
                <a:latin typeface="Arial" panose="020B0604020202020204" pitchFamily="34" charset="0"/>
              </a:rPr>
              <a:t>Versetzung in Klassenstufe 10</a:t>
            </a:r>
          </a:p>
          <a:p>
            <a:pPr marL="0" indent="0">
              <a:lnSpc>
                <a:spcPct val="90000"/>
              </a:lnSpc>
              <a:buNone/>
            </a:pPr>
            <a:endParaRPr lang="de-DE" altLang="de-DE" dirty="0" smtClean="0">
              <a:latin typeface="Arial" panose="020B0604020202020204" pitchFamily="34" charset="0"/>
            </a:endParaRPr>
          </a:p>
          <a:p>
            <a:pPr marL="0" indent="0">
              <a:lnSpc>
                <a:spcPct val="90000"/>
              </a:lnSpc>
              <a:buNone/>
            </a:pPr>
            <a:r>
              <a:rPr lang="de-DE" altLang="de-DE" dirty="0" smtClean="0">
                <a:latin typeface="Arial" panose="020B0604020202020204" pitchFamily="34" charset="0"/>
              </a:rPr>
              <a:t>Abschluss:</a:t>
            </a:r>
          </a:p>
          <a:p>
            <a:pPr marL="177605" indent="-177605">
              <a:lnSpc>
                <a:spcPct val="90000"/>
              </a:lnSpc>
              <a:buFontTx/>
              <a:buChar char="-"/>
            </a:pPr>
            <a:r>
              <a:rPr lang="de-DE" altLang="de-DE" baseline="0" dirty="0" smtClean="0">
                <a:latin typeface="Arial" panose="020B0604020202020204" pitchFamily="34" charset="0"/>
              </a:rPr>
              <a:t>Fachhochschulreife</a:t>
            </a:r>
          </a:p>
          <a:p>
            <a:pPr marL="0" indent="0">
              <a:lnSpc>
                <a:spcPct val="90000"/>
              </a:lnSpc>
              <a:buNone/>
            </a:pPr>
            <a:endParaRPr lang="de-DE" altLang="de-DE" baseline="0" dirty="0" smtClean="0">
              <a:latin typeface="Arial" panose="020B0604020202020204" pitchFamily="34" charset="0"/>
            </a:endParaRPr>
          </a:p>
          <a:p>
            <a:pPr marL="0" indent="0">
              <a:lnSpc>
                <a:spcPct val="90000"/>
              </a:lnSpc>
              <a:buNone/>
            </a:pPr>
            <a:r>
              <a:rPr lang="de-DE" altLang="de-DE" baseline="0" dirty="0" smtClean="0">
                <a:latin typeface="Arial" panose="020B0604020202020204" pitchFamily="34" charset="0"/>
              </a:rPr>
              <a:t>Nach Abschluss der Fachoberschule besteht die Möglichkeit der Berufsausbildung, des Besuchs eines Beruflichen Oberstufengymnasiums oder einer Höheren Berufsfachschule (für Automatisierungstechnik, für Fremdsprachen in Wirtschaft und Verwaltung, für das Hotel-, Gaststätten- und Fremdenverkehrsgewerbe, für Wirtschaftsinformatik) sowie des Studiums an einer Fachhochschule.</a:t>
            </a:r>
          </a:p>
          <a:p>
            <a:pPr marL="0" indent="0">
              <a:lnSpc>
                <a:spcPct val="90000"/>
              </a:lnSpc>
              <a:buNone/>
            </a:pPr>
            <a:endParaRPr lang="de-DE" altLang="de-DE" baseline="0" dirty="0" smtClean="0">
              <a:latin typeface="Arial" panose="020B0604020202020204" pitchFamily="34" charset="0"/>
            </a:endParaRPr>
          </a:p>
          <a:p>
            <a:pPr marL="0" indent="0">
              <a:lnSpc>
                <a:spcPct val="90000"/>
              </a:lnSpc>
              <a:buNone/>
            </a:pPr>
            <a:r>
              <a:rPr lang="de-DE" altLang="de-DE" baseline="0" dirty="0" smtClean="0">
                <a:latin typeface="Arial" panose="020B0604020202020204" pitchFamily="34" charset="0"/>
              </a:rPr>
              <a:t>Abschluss berechtigt zur Aufnahme eines beliebigen Studiums an einer Fachhochschule und nicht nur in der Fachrichtung der besuchten Fachoberschule.</a:t>
            </a:r>
          </a:p>
          <a:p>
            <a:pPr marL="0" indent="0">
              <a:lnSpc>
                <a:spcPct val="90000"/>
              </a:lnSpc>
              <a:buNone/>
            </a:pPr>
            <a:endParaRPr lang="de-DE" altLang="de-DE" baseline="0" dirty="0" smtClean="0">
              <a:latin typeface="Arial" panose="020B0604020202020204" pitchFamily="34" charset="0"/>
            </a:endParaRPr>
          </a:p>
          <a:p>
            <a:pPr marL="0" indent="0">
              <a:lnSpc>
                <a:spcPct val="90000"/>
              </a:lnSpc>
              <a:buNone/>
            </a:pPr>
            <a:r>
              <a:rPr lang="de-DE" altLang="de-DE" dirty="0" smtClean="0">
                <a:latin typeface="Arial" panose="020B0604020202020204" pitchFamily="34" charset="0"/>
              </a:rPr>
              <a:t>Berufliche</a:t>
            </a:r>
            <a:r>
              <a:rPr lang="de-DE" altLang="de-DE" baseline="0" dirty="0" smtClean="0">
                <a:latin typeface="Arial" panose="020B0604020202020204" pitchFamily="34" charset="0"/>
              </a:rPr>
              <a:t> Oberstufengymnasien existieren in den Fachrichtungen Gesundheit und Soziales, Technik und Wirtschaft.</a:t>
            </a:r>
          </a:p>
          <a:p>
            <a:pPr marL="0" indent="0">
              <a:lnSpc>
                <a:spcPct val="90000"/>
              </a:lnSpc>
              <a:buNone/>
            </a:pPr>
            <a:endParaRPr lang="de-DE" altLang="de-DE" baseline="0" dirty="0" smtClean="0">
              <a:latin typeface="Arial" panose="020B0604020202020204" pitchFamily="34" charset="0"/>
            </a:endParaRPr>
          </a:p>
          <a:p>
            <a:pPr marL="0" indent="0">
              <a:lnSpc>
                <a:spcPct val="90000"/>
              </a:lnSpc>
              <a:buNone/>
            </a:pPr>
            <a:r>
              <a:rPr lang="de-DE" altLang="de-DE" baseline="0" dirty="0" smtClean="0">
                <a:latin typeface="Arial" panose="020B0604020202020204" pitchFamily="34" charset="0"/>
              </a:rPr>
              <a:t>Zugangsvoraussetzungen:</a:t>
            </a:r>
          </a:p>
          <a:p>
            <a:pPr marL="0" indent="0">
              <a:lnSpc>
                <a:spcPct val="90000"/>
              </a:lnSpc>
              <a:buNone/>
            </a:pPr>
            <a:endParaRPr lang="de-DE" altLang="de-DE" baseline="0" dirty="0" smtClean="0">
              <a:latin typeface="Arial" panose="020B0604020202020204" pitchFamily="34" charset="0"/>
            </a:endParaRPr>
          </a:p>
          <a:p>
            <a:pPr marL="0" indent="0">
              <a:lnSpc>
                <a:spcPct val="90000"/>
              </a:lnSpc>
              <a:buNone/>
            </a:pPr>
            <a:r>
              <a:rPr lang="de-DE" altLang="de-DE" baseline="0" dirty="0" smtClean="0">
                <a:latin typeface="Arial" panose="020B0604020202020204" pitchFamily="34" charset="0"/>
              </a:rPr>
              <a:t>Über die </a:t>
            </a:r>
            <a:r>
              <a:rPr lang="de-DE" altLang="de-DE" b="1" baseline="0" dirty="0" smtClean="0">
                <a:latin typeface="Arial" panose="020B0604020202020204" pitchFamily="34" charset="0"/>
              </a:rPr>
              <a:t>Gemeinschaftsschule</a:t>
            </a:r>
            <a:r>
              <a:rPr lang="de-DE" altLang="de-DE" baseline="0" dirty="0" smtClean="0">
                <a:latin typeface="Arial" panose="020B0604020202020204" pitchFamily="34" charset="0"/>
              </a:rPr>
              <a:t>:</a:t>
            </a:r>
          </a:p>
          <a:p>
            <a:pPr marL="177605" indent="-177605">
              <a:lnSpc>
                <a:spcPct val="90000"/>
              </a:lnSpc>
              <a:buFontTx/>
              <a:buChar char="-"/>
            </a:pPr>
            <a:r>
              <a:rPr lang="de-DE" altLang="de-DE" dirty="0" smtClean="0">
                <a:latin typeface="Arial" panose="020B0604020202020204" pitchFamily="34" charset="0"/>
              </a:rPr>
              <a:t>Mittlerer Bildungsabschluss mit bestimmtem Notenprofil</a:t>
            </a:r>
          </a:p>
          <a:p>
            <a:pPr marL="363210" lvl="1" indent="-177605">
              <a:lnSpc>
                <a:spcPct val="90000"/>
              </a:lnSpc>
              <a:buFontTx/>
              <a:buChar char="-"/>
            </a:pPr>
            <a:r>
              <a:rPr lang="de-DE" altLang="de-DE" dirty="0" smtClean="0">
                <a:latin typeface="Arial" panose="020B0604020202020204" pitchFamily="34" charset="0"/>
              </a:rPr>
              <a:t>Notenprofil:</a:t>
            </a:r>
          </a:p>
          <a:p>
            <a:pPr marL="542414" lvl="2" indent="-177605">
              <a:lnSpc>
                <a:spcPct val="90000"/>
              </a:lnSpc>
              <a:buFontTx/>
              <a:buChar char="-"/>
            </a:pPr>
            <a:r>
              <a:rPr lang="de-DE" altLang="de-DE" dirty="0" smtClean="0">
                <a:latin typeface="Arial" panose="020B0604020202020204" pitchFamily="34" charset="0"/>
              </a:rPr>
              <a:t>Teilnahme von min. 3 Aufbaukursen der Fächergruppe III</a:t>
            </a:r>
            <a:endParaRPr lang="de-DE" altLang="de-DE" baseline="0" dirty="0" smtClean="0">
              <a:latin typeface="Arial" panose="020B0604020202020204" pitchFamily="34" charset="0"/>
            </a:endParaRPr>
          </a:p>
          <a:p>
            <a:pPr marL="542414" lvl="2" indent="-177605">
              <a:lnSpc>
                <a:spcPct val="90000"/>
              </a:lnSpc>
              <a:buFontTx/>
              <a:buChar char="-"/>
            </a:pPr>
            <a:r>
              <a:rPr lang="de-DE" altLang="de-DE" baseline="0" dirty="0" smtClean="0">
                <a:latin typeface="Arial" panose="020B0604020202020204" pitchFamily="34" charset="0"/>
              </a:rPr>
              <a:t>Noten in jedem Aufbaukursen min. 04 Punkte</a:t>
            </a:r>
          </a:p>
          <a:p>
            <a:pPr marL="542414" lvl="2" indent="-177605">
              <a:lnSpc>
                <a:spcPct val="90000"/>
              </a:lnSpc>
              <a:buFontTx/>
              <a:buChar char="-"/>
            </a:pPr>
            <a:r>
              <a:rPr lang="de-DE" altLang="de-DE" baseline="0" dirty="0" smtClean="0">
                <a:latin typeface="Arial" panose="020B0604020202020204" pitchFamily="34" charset="0"/>
              </a:rPr>
              <a:t>im verbleibenden Fach der Fächergruppe III (auf Erweiterungsniveau) und in den Fächern der Fächergruppe IV Durchschnittspunktzahl min. 07</a:t>
            </a:r>
          </a:p>
          <a:p>
            <a:pPr marL="720019" lvl="3" indent="-177605">
              <a:lnSpc>
                <a:spcPct val="90000"/>
              </a:lnSpc>
              <a:buFontTx/>
              <a:buChar char="-"/>
            </a:pPr>
            <a:r>
              <a:rPr lang="de-DE" altLang="de-DE" baseline="0" dirty="0" smtClean="0">
                <a:latin typeface="Arial" panose="020B0604020202020204" pitchFamily="34" charset="0"/>
              </a:rPr>
              <a:t>max. eines dieser Fächer weniger als 04 Punkte</a:t>
            </a:r>
          </a:p>
          <a:p>
            <a:pPr marL="720019" lvl="3" indent="-177605">
              <a:lnSpc>
                <a:spcPct val="90000"/>
              </a:lnSpc>
              <a:buFontTx/>
              <a:buChar char="-"/>
            </a:pPr>
            <a:r>
              <a:rPr lang="de-DE" altLang="de-DE" baseline="0" dirty="0" smtClean="0">
                <a:latin typeface="Arial" panose="020B0604020202020204" pitchFamily="34" charset="0"/>
              </a:rPr>
              <a:t>keines dieser Fächer 00 Punkte</a:t>
            </a:r>
          </a:p>
          <a:p>
            <a:pPr marL="185605" lvl="1" indent="0">
              <a:lnSpc>
                <a:spcPct val="90000"/>
              </a:lnSpc>
              <a:buNone/>
            </a:pPr>
            <a:endParaRPr lang="de-DE" altLang="de-DE" baseline="0" dirty="0" smtClean="0">
              <a:latin typeface="Arial" panose="020B0604020202020204" pitchFamily="34" charset="0"/>
            </a:endParaRPr>
          </a:p>
          <a:p>
            <a:pPr marL="0" indent="0">
              <a:lnSpc>
                <a:spcPct val="90000"/>
              </a:lnSpc>
              <a:buNone/>
            </a:pPr>
            <a:r>
              <a:rPr lang="de-DE" altLang="de-DE" baseline="0" dirty="0" smtClean="0">
                <a:latin typeface="Arial" panose="020B0604020202020204" pitchFamily="34" charset="0"/>
              </a:rPr>
              <a:t>Über das </a:t>
            </a:r>
            <a:r>
              <a:rPr lang="de-DE" altLang="de-DE" b="1" baseline="0" dirty="0" smtClean="0">
                <a:latin typeface="Arial" panose="020B0604020202020204" pitchFamily="34" charset="0"/>
              </a:rPr>
              <a:t>Gymnasium</a:t>
            </a:r>
            <a:r>
              <a:rPr lang="de-DE" altLang="de-DE" baseline="0" dirty="0" smtClean="0">
                <a:latin typeface="Arial" panose="020B0604020202020204" pitchFamily="34" charset="0"/>
              </a:rPr>
              <a:t>:</a:t>
            </a:r>
          </a:p>
          <a:p>
            <a:pPr marL="172804" indent="-172804">
              <a:lnSpc>
                <a:spcPct val="90000"/>
              </a:lnSpc>
              <a:buFontTx/>
              <a:buChar char="-"/>
            </a:pPr>
            <a:r>
              <a:rPr lang="de-DE" altLang="de-DE" baseline="0" dirty="0" smtClean="0">
                <a:latin typeface="Arial" panose="020B0604020202020204" pitchFamily="34" charset="0"/>
              </a:rPr>
              <a:t>Versetzung in Klassenstufe 10</a:t>
            </a:r>
          </a:p>
          <a:p>
            <a:pPr marL="185605" lvl="1" indent="0">
              <a:lnSpc>
                <a:spcPct val="90000"/>
              </a:lnSpc>
              <a:buNone/>
            </a:pPr>
            <a:endParaRPr lang="de-DE" altLang="de-DE" baseline="0" dirty="0" smtClean="0">
              <a:latin typeface="Arial" panose="020B0604020202020204" pitchFamily="34" charset="0"/>
            </a:endParaRPr>
          </a:p>
          <a:p>
            <a:pPr marL="0" indent="0">
              <a:lnSpc>
                <a:spcPct val="90000"/>
              </a:lnSpc>
              <a:buNone/>
            </a:pPr>
            <a:r>
              <a:rPr lang="de-DE" altLang="de-DE" baseline="0" dirty="0" smtClean="0">
                <a:latin typeface="Arial" panose="020B0604020202020204" pitchFamily="34" charset="0"/>
              </a:rPr>
              <a:t>Abschluss:</a:t>
            </a:r>
          </a:p>
          <a:p>
            <a:pPr marL="172804" indent="-172804">
              <a:lnSpc>
                <a:spcPct val="90000"/>
              </a:lnSpc>
              <a:buFontTx/>
              <a:buChar char="-"/>
            </a:pPr>
            <a:r>
              <a:rPr lang="de-DE" altLang="de-DE" baseline="0" dirty="0" smtClean="0">
                <a:latin typeface="Arial" panose="020B0604020202020204" pitchFamily="34" charset="0"/>
              </a:rPr>
              <a:t>Allgemeine Hochschulreife (Abitur)</a:t>
            </a:r>
          </a:p>
          <a:p>
            <a:pPr marL="185605" lvl="1" indent="0">
              <a:lnSpc>
                <a:spcPct val="90000"/>
              </a:lnSpc>
              <a:buNone/>
            </a:pPr>
            <a:endParaRPr lang="de-DE" altLang="de-DE" baseline="0" dirty="0" smtClean="0">
              <a:latin typeface="Arial" panose="020B0604020202020204" pitchFamily="34" charset="0"/>
            </a:endParaRPr>
          </a:p>
          <a:p>
            <a:pPr marL="0" indent="0">
              <a:lnSpc>
                <a:spcPct val="90000"/>
              </a:lnSpc>
              <a:buNone/>
            </a:pPr>
            <a:r>
              <a:rPr lang="de-DE" altLang="de-DE" baseline="0" dirty="0" smtClean="0">
                <a:latin typeface="Arial" panose="020B0604020202020204" pitchFamily="34" charset="0"/>
              </a:rPr>
              <a:t>Nach erfolgreichem Abschluss an einem Beruflichen Oberstufengymnasium besteht die Möglichkeit einer Berufsausbildung, des Besuchs einer Höheren Berufsfachschule (für Automatisierungstechnik, für Fremdsprachen in Wirtschaft und Verwaltung, für das Hotel-, Gaststätten- und Fremdenverkehrsgewerbe, für Wirtschaftsinformatik) sowie des Studiums an einer Fachhochschule oder Universität.</a:t>
            </a:r>
          </a:p>
          <a:p>
            <a:pPr marL="185605" lvl="1" indent="0">
              <a:lnSpc>
                <a:spcPct val="90000"/>
              </a:lnSpc>
              <a:buNone/>
            </a:pPr>
            <a:endParaRPr lang="de-DE" altLang="de-DE" baseline="0" dirty="0" smtClean="0">
              <a:latin typeface="Arial" panose="020B0604020202020204" pitchFamily="34" charset="0"/>
            </a:endParaRPr>
          </a:p>
          <a:p>
            <a:pPr marL="0" indent="0">
              <a:lnSpc>
                <a:spcPct val="90000"/>
              </a:lnSpc>
              <a:buNone/>
            </a:pPr>
            <a:r>
              <a:rPr lang="de-DE" altLang="de-DE" baseline="0" dirty="0" smtClean="0">
                <a:latin typeface="Arial" panose="020B0604020202020204" pitchFamily="34" charset="0"/>
              </a:rPr>
              <a:t>Abschluss berechtigt zur Aufnahme eines beliebigen Studiums und nicht nur in der Fachrichtung des besuchten Beruflichen Oberstufengymnasiums.</a:t>
            </a:r>
          </a:p>
          <a:p>
            <a:pPr marL="0" indent="0">
              <a:lnSpc>
                <a:spcPct val="90000"/>
              </a:lnSpc>
              <a:buNone/>
            </a:pPr>
            <a:endParaRPr lang="de-DE" altLang="de-DE" baseline="0" dirty="0" smtClean="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19</a:t>
            </a:fld>
            <a:endParaRPr lang="de-DE" dirty="0"/>
          </a:p>
        </p:txBody>
      </p:sp>
    </p:spTree>
    <p:extLst>
      <p:ext uri="{BB962C8B-B14F-4D97-AF65-F5344CB8AC3E}">
        <p14:creationId xmlns:p14="http://schemas.microsoft.com/office/powerpoint/2010/main" val="996127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xfrm>
            <a:off x="661988" y="571500"/>
            <a:ext cx="5391150" cy="40433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p:cNvSpPr>
            <a:spLocks noGrp="1"/>
          </p:cNvSpPr>
          <p:nvPr>
            <p:ph type="body" idx="1"/>
          </p:nvPr>
        </p:nvSpPr>
        <p:spPr bwMode="auto">
          <a:xfrm>
            <a:off x="662688" y="4769965"/>
            <a:ext cx="5401862" cy="45881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r>
              <a:rPr lang="de-DE" altLang="de-DE" sz="1400" dirty="0">
                <a:latin typeface="Arial" panose="020B0604020202020204" pitchFamily="34" charset="0"/>
              </a:rPr>
              <a:t>Schulstruktur im Saarland</a:t>
            </a:r>
          </a:p>
          <a:p>
            <a:pPr marL="0" indent="0">
              <a:buNone/>
            </a:pPr>
            <a:endParaRPr lang="de-DE" altLang="de-DE" dirty="0">
              <a:latin typeface="Arial" panose="020B0604020202020204" pitchFamily="34" charset="0"/>
            </a:endParaRPr>
          </a:p>
          <a:p>
            <a:r>
              <a:rPr lang="de-DE" altLang="de-DE" b="1" dirty="0">
                <a:latin typeface="Arial" panose="020B0604020202020204" pitchFamily="34" charset="0"/>
              </a:rPr>
              <a:t>seit Schuljahr 2012/13:</a:t>
            </a:r>
          </a:p>
          <a:p>
            <a:pPr marL="182405" indent="-182405">
              <a:buNone/>
              <a:tabLst>
                <a:tab pos="182405" algn="l"/>
              </a:tabLst>
            </a:pPr>
            <a:r>
              <a:rPr lang="de-DE" altLang="de-DE" dirty="0">
                <a:latin typeface="Arial" panose="020B0604020202020204" pitchFamily="34" charset="0"/>
              </a:rPr>
              <a:t>	Zwei-Säulen-Modell</a:t>
            </a:r>
            <a:r>
              <a:rPr lang="de-DE" altLang="de-DE" b="1" dirty="0">
                <a:latin typeface="Arial" panose="020B0604020202020204" pitchFamily="34" charset="0"/>
              </a:rPr>
              <a:t>:</a:t>
            </a:r>
            <a:br>
              <a:rPr lang="de-DE" altLang="de-DE" b="1" dirty="0">
                <a:latin typeface="Arial" panose="020B0604020202020204" pitchFamily="34" charset="0"/>
              </a:rPr>
            </a:br>
            <a:r>
              <a:rPr lang="de-DE" altLang="de-DE" dirty="0">
                <a:latin typeface="Arial" panose="020B0604020202020204" pitchFamily="34" charset="0"/>
              </a:rPr>
              <a:t/>
            </a:r>
            <a:br>
              <a:rPr lang="de-DE" altLang="de-DE" dirty="0">
                <a:latin typeface="Arial" panose="020B0604020202020204" pitchFamily="34" charset="0"/>
              </a:rPr>
            </a:br>
            <a:r>
              <a:rPr lang="de-DE" altLang="de-DE" dirty="0">
                <a:latin typeface="Arial" panose="020B0604020202020204" pitchFamily="34" charset="0"/>
              </a:rPr>
              <a:t>* Gemeinschaftsschule (</a:t>
            </a:r>
            <a:r>
              <a:rPr lang="de-DE" altLang="de-DE" dirty="0" err="1">
                <a:latin typeface="Arial" panose="020B0604020202020204" pitchFamily="34" charset="0"/>
              </a:rPr>
              <a:t>GemS</a:t>
            </a:r>
            <a:r>
              <a:rPr lang="de-DE" altLang="de-DE" dirty="0">
                <a:latin typeface="Arial" panose="020B0604020202020204" pitchFamily="34" charset="0"/>
              </a:rPr>
              <a:t>)</a:t>
            </a:r>
            <a:br>
              <a:rPr lang="de-DE" altLang="de-DE" dirty="0">
                <a:latin typeface="Arial" panose="020B0604020202020204" pitchFamily="34" charset="0"/>
              </a:rPr>
            </a:br>
            <a:r>
              <a:rPr lang="de-DE" altLang="de-DE" dirty="0">
                <a:latin typeface="Arial" panose="020B0604020202020204" pitchFamily="34" charset="0"/>
              </a:rPr>
              <a:t>* Gymnasium (</a:t>
            </a:r>
            <a:r>
              <a:rPr lang="de-DE" altLang="de-DE" dirty="0" err="1">
                <a:latin typeface="Arial" panose="020B0604020202020204" pitchFamily="34" charset="0"/>
              </a:rPr>
              <a:t>Gym</a:t>
            </a:r>
            <a:r>
              <a:rPr lang="de-DE" altLang="de-DE" dirty="0">
                <a:latin typeface="Arial" panose="020B0604020202020204" pitchFamily="34" charset="0"/>
              </a:rPr>
              <a:t>)	</a:t>
            </a:r>
          </a:p>
          <a:p>
            <a:r>
              <a:rPr lang="de-DE" altLang="de-DE" dirty="0" err="1">
                <a:latin typeface="Arial" panose="020B0604020202020204" pitchFamily="34" charset="0"/>
              </a:rPr>
              <a:t>GemS</a:t>
            </a:r>
            <a:r>
              <a:rPr lang="de-DE" altLang="de-DE" dirty="0">
                <a:latin typeface="Arial" panose="020B0604020202020204" pitchFamily="34" charset="0"/>
              </a:rPr>
              <a:t> und </a:t>
            </a:r>
            <a:r>
              <a:rPr lang="de-DE" altLang="de-DE" dirty="0" err="1">
                <a:latin typeface="Arial" panose="020B0604020202020204" pitchFamily="34" charset="0"/>
              </a:rPr>
              <a:t>Gym</a:t>
            </a:r>
            <a:r>
              <a:rPr lang="de-DE" altLang="de-DE" dirty="0">
                <a:latin typeface="Arial" panose="020B0604020202020204" pitchFamily="34" charset="0"/>
              </a:rPr>
              <a:t> bauen auf der vierjährigen Grundschule auf.</a:t>
            </a:r>
          </a:p>
          <a:p>
            <a:r>
              <a:rPr lang="de-DE" altLang="de-DE" dirty="0" err="1">
                <a:latin typeface="Arial" panose="020B0604020202020204" pitchFamily="34" charset="0"/>
              </a:rPr>
              <a:t>GemS</a:t>
            </a:r>
            <a:r>
              <a:rPr lang="de-DE" altLang="de-DE" dirty="0">
                <a:latin typeface="Arial" panose="020B0604020202020204" pitchFamily="34" charset="0"/>
              </a:rPr>
              <a:t> und </a:t>
            </a:r>
            <a:r>
              <a:rPr lang="de-DE" altLang="de-DE" dirty="0" err="1">
                <a:latin typeface="Arial" panose="020B0604020202020204" pitchFamily="34" charset="0"/>
              </a:rPr>
              <a:t>Gym</a:t>
            </a:r>
            <a:r>
              <a:rPr lang="de-DE" altLang="de-DE" dirty="0">
                <a:latin typeface="Arial" panose="020B0604020202020204" pitchFamily="34" charset="0"/>
              </a:rPr>
              <a:t> stellen zwei gleichwertige Säulen dar.</a:t>
            </a:r>
          </a:p>
          <a:p>
            <a:r>
              <a:rPr lang="de-DE" altLang="de-DE" dirty="0" smtClean="0">
                <a:latin typeface="Arial" panose="020B0604020202020204" pitchFamily="34" charset="0"/>
              </a:rPr>
              <a:t>Nach der Klassenstufe 9 ist ein Wechsel in die Duale Ausbildung</a:t>
            </a:r>
            <a:r>
              <a:rPr lang="de-DE" altLang="de-DE" baseline="0" dirty="0" smtClean="0">
                <a:latin typeface="Arial" panose="020B0604020202020204" pitchFamily="34" charset="0"/>
              </a:rPr>
              <a:t> oder in eine weiterführende Schulform des beruflichen Schulwesens möglich.</a:t>
            </a:r>
            <a:endParaRPr lang="de-DE" altLang="de-DE" dirty="0">
              <a:latin typeface="Arial" panose="020B0604020202020204" pitchFamily="34" charset="0"/>
            </a:endParaRPr>
          </a:p>
          <a:p>
            <a:pPr algn="just"/>
            <a:r>
              <a:rPr lang="de-DE" altLang="de-DE" b="1" dirty="0">
                <a:latin typeface="Arial" panose="020B0604020202020204" pitchFamily="34" charset="0"/>
              </a:rPr>
              <a:t>Ein leistungsfähiges und leistungswilliges Kind hat in beiden Schulformen die Möglichkeit, Abitur zu machen.</a:t>
            </a:r>
          </a:p>
          <a:p>
            <a:pPr marL="0" indent="0" algn="just">
              <a:buNone/>
            </a:pPr>
            <a:endParaRPr lang="de-DE" altLang="de-DE" b="1" dirty="0">
              <a:latin typeface="Arial" panose="020B0604020202020204" pitchFamily="34" charset="0"/>
            </a:endParaRPr>
          </a:p>
          <a:p>
            <a:pPr algn="just"/>
            <a:r>
              <a:rPr lang="de-DE" altLang="de-DE" dirty="0">
                <a:latin typeface="Arial" panose="020B0604020202020204" pitchFamily="34" charset="0"/>
              </a:rPr>
              <a:t>Grundlage für die Wahl der weiterführenden Schule (</a:t>
            </a:r>
            <a:r>
              <a:rPr lang="de-DE" altLang="de-DE" dirty="0" err="1">
                <a:latin typeface="Arial" panose="020B0604020202020204" pitchFamily="34" charset="0"/>
              </a:rPr>
              <a:t>Gym</a:t>
            </a:r>
            <a:r>
              <a:rPr lang="de-DE" altLang="de-DE" dirty="0">
                <a:latin typeface="Arial" panose="020B0604020202020204" pitchFamily="34" charset="0"/>
              </a:rPr>
              <a:t> oder </a:t>
            </a:r>
            <a:r>
              <a:rPr lang="de-DE" altLang="de-DE" dirty="0" err="1">
                <a:latin typeface="Arial" panose="020B0604020202020204" pitchFamily="34" charset="0"/>
              </a:rPr>
              <a:t>GemS</a:t>
            </a:r>
            <a:r>
              <a:rPr lang="de-DE" altLang="de-DE" dirty="0">
                <a:latin typeface="Arial" panose="020B0604020202020204" pitchFamily="34" charset="0"/>
              </a:rPr>
              <a:t>) sind neben den Noten vor allem auch die Lern- und Leistungsentwicklung, die Arbeitshaltung, das Sozialverhalten und das Denkvermögen, wie sie im Entwicklungsbericht des Halbjahreszeugnisses der Klassenstufe 4 ausführlich beschrieben sind.</a:t>
            </a:r>
          </a:p>
          <a:p>
            <a:pPr marL="0" indent="0" algn="just">
              <a:buNone/>
            </a:pPr>
            <a:r>
              <a:rPr lang="de-DE" altLang="de-DE" dirty="0">
                <a:latin typeface="Arial" panose="020B0604020202020204" pitchFamily="34" charset="0"/>
                <a:sym typeface="Wingdings" panose="05000000000000000000" pitchFamily="2" charset="2"/>
              </a:rPr>
              <a:t>	 Das Beratungsgespräch mit der Klassenlehrkraft zum Schulhalbjahr der Klassenstufe 4 dient als Grundlage der Entscheidung.</a:t>
            </a:r>
            <a:endParaRPr lang="de-DE" altLang="de-DE" dirty="0">
              <a:latin typeface="Arial" panose="020B0604020202020204" pitchFamily="34" charset="0"/>
            </a:endParaRPr>
          </a:p>
          <a:p>
            <a:endParaRPr lang="de-DE" altLang="de-DE" dirty="0">
              <a:latin typeface="Arial" panose="020B0604020202020204" pitchFamily="34" charset="0"/>
            </a:endParaRPr>
          </a:p>
          <a:p>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2</a:t>
            </a:fld>
            <a:endParaRPr lang="de-DE" dirty="0"/>
          </a:p>
        </p:txBody>
      </p:sp>
    </p:spTree>
    <p:extLst>
      <p:ext uri="{BB962C8B-B14F-4D97-AF65-F5344CB8AC3E}">
        <p14:creationId xmlns:p14="http://schemas.microsoft.com/office/powerpoint/2010/main" val="2095869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xfrm>
            <a:off x="676275" y="808038"/>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p:cNvSpPr>
          <p:nvPr>
            <p:ph type="body" idx="1"/>
          </p:nvPr>
        </p:nvSpPr>
        <p:spPr bwMode="auto">
          <a:xfrm>
            <a:off x="662688" y="5036925"/>
            <a:ext cx="5401862" cy="42678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r>
              <a:rPr lang="de-DE" altLang="de-DE" sz="1400" dirty="0">
                <a:latin typeface="Arial" panose="020B0604020202020204" pitchFamily="34" charset="0"/>
              </a:rPr>
              <a:t>Auswahlfolie</a:t>
            </a:r>
          </a:p>
          <a:p>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20</a:t>
            </a:fld>
            <a:endParaRPr lang="de-DE" dirty="0"/>
          </a:p>
        </p:txBody>
      </p:sp>
    </p:spTree>
    <p:extLst>
      <p:ext uri="{BB962C8B-B14F-4D97-AF65-F5344CB8AC3E}">
        <p14:creationId xmlns:p14="http://schemas.microsoft.com/office/powerpoint/2010/main" val="3984287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676275" y="808038"/>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bwMode="auto">
          <a:xfrm>
            <a:off x="662688" y="4964907"/>
            <a:ext cx="5401862" cy="4339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r>
              <a:rPr lang="de-DE" altLang="de-DE" sz="1400" dirty="0">
                <a:latin typeface="Arial" panose="020B0604020202020204" pitchFamily="34" charset="0"/>
              </a:rPr>
              <a:t>DFG/LFA (1/3)</a:t>
            </a:r>
          </a:p>
          <a:p>
            <a:endParaRPr lang="de-DE" altLang="de-DE" sz="1400"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21</a:t>
            </a:fld>
            <a:endParaRPr lang="de-DE" dirty="0"/>
          </a:p>
        </p:txBody>
      </p:sp>
    </p:spTree>
    <p:extLst>
      <p:ext uri="{BB962C8B-B14F-4D97-AF65-F5344CB8AC3E}">
        <p14:creationId xmlns:p14="http://schemas.microsoft.com/office/powerpoint/2010/main" val="3717980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bwMode="auto">
          <a:xfrm>
            <a:off x="676275" y="808038"/>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izenplatzhalter 2"/>
          <p:cNvSpPr>
            <a:spLocks noGrp="1"/>
          </p:cNvSpPr>
          <p:nvPr>
            <p:ph type="body" idx="1"/>
          </p:nvPr>
        </p:nvSpPr>
        <p:spPr bwMode="auto">
          <a:xfrm>
            <a:off x="662688" y="5036925"/>
            <a:ext cx="5401862" cy="42678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ndParaRPr>
          </a:p>
          <a:p>
            <a:r>
              <a:rPr lang="de-DE" altLang="de-DE" dirty="0">
                <a:latin typeface="Arial" panose="020B0604020202020204" pitchFamily="34" charset="0"/>
              </a:rPr>
              <a:t>DFG/LFA (2/3)</a:t>
            </a:r>
          </a:p>
          <a:p>
            <a:endParaRPr lang="de-DE" altLang="de-DE" dirty="0">
              <a:latin typeface="Arial" panose="020B0604020202020204" pitchFamily="34" charset="0"/>
            </a:endParaRPr>
          </a:p>
        </p:txBody>
      </p:sp>
      <p:sp>
        <p:nvSpPr>
          <p:cNvPr id="5837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ts val="604"/>
              </a:spcAft>
              <a:defRPr sz="1200">
                <a:solidFill>
                  <a:schemeClr val="tx1"/>
                </a:solidFill>
                <a:latin typeface="Arial" panose="020B0604020202020204" pitchFamily="34" charset="0"/>
                <a:ea typeface="Geneva" pitchFamily="47" charset="-128"/>
              </a:defRPr>
            </a:lvl1pPr>
            <a:lvl2pPr marL="747621" indent="-287547" eaLnBrk="0" hangingPunct="0">
              <a:spcAft>
                <a:spcPts val="604"/>
              </a:spcAft>
              <a:defRPr sz="1200">
                <a:solidFill>
                  <a:schemeClr val="tx1"/>
                </a:solidFill>
                <a:latin typeface="Arial" panose="020B0604020202020204" pitchFamily="34" charset="0"/>
                <a:ea typeface="Geneva" pitchFamily="47" charset="-128"/>
              </a:defRPr>
            </a:lvl2pPr>
            <a:lvl3pPr marL="1150186" indent="-230037" eaLnBrk="0" hangingPunct="0">
              <a:spcAft>
                <a:spcPts val="604"/>
              </a:spcAft>
              <a:defRPr sz="1200">
                <a:solidFill>
                  <a:schemeClr val="tx1"/>
                </a:solidFill>
                <a:latin typeface="Arial" panose="020B0604020202020204" pitchFamily="34" charset="0"/>
                <a:ea typeface="Geneva" pitchFamily="47" charset="-128"/>
              </a:defRPr>
            </a:lvl3pPr>
            <a:lvl4pPr marL="1610261" indent="-230037" eaLnBrk="0" hangingPunct="0">
              <a:spcAft>
                <a:spcPts val="604"/>
              </a:spcAft>
              <a:defRPr sz="1200">
                <a:solidFill>
                  <a:schemeClr val="tx1"/>
                </a:solidFill>
                <a:latin typeface="Arial" panose="020B0604020202020204" pitchFamily="34" charset="0"/>
                <a:ea typeface="Geneva" pitchFamily="47" charset="-128"/>
              </a:defRPr>
            </a:lvl4pPr>
            <a:lvl5pPr marL="2070335" indent="-230037" eaLnBrk="0" hangingPunct="0">
              <a:spcAft>
                <a:spcPts val="604"/>
              </a:spcAft>
              <a:defRPr sz="1200">
                <a:solidFill>
                  <a:schemeClr val="tx1"/>
                </a:solidFill>
                <a:latin typeface="Arial" panose="020B0604020202020204" pitchFamily="34" charset="0"/>
                <a:ea typeface="Geneva" pitchFamily="47" charset="-128"/>
              </a:defRPr>
            </a:lvl5pPr>
            <a:lvl6pPr marL="2530411" indent="-230037" defTabSz="460074" eaLnBrk="0" fontAlgn="base" hangingPunct="0">
              <a:spcBef>
                <a:spcPct val="0"/>
              </a:spcBef>
              <a:spcAft>
                <a:spcPts val="604"/>
              </a:spcAft>
              <a:defRPr sz="1200">
                <a:solidFill>
                  <a:schemeClr val="tx1"/>
                </a:solidFill>
                <a:latin typeface="Arial" panose="020B0604020202020204" pitchFamily="34" charset="0"/>
                <a:ea typeface="Geneva" pitchFamily="47" charset="-128"/>
              </a:defRPr>
            </a:lvl6pPr>
            <a:lvl7pPr marL="2990485" indent="-230037" defTabSz="460074" eaLnBrk="0" fontAlgn="base" hangingPunct="0">
              <a:spcBef>
                <a:spcPct val="0"/>
              </a:spcBef>
              <a:spcAft>
                <a:spcPts val="604"/>
              </a:spcAft>
              <a:defRPr sz="1200">
                <a:solidFill>
                  <a:schemeClr val="tx1"/>
                </a:solidFill>
                <a:latin typeface="Arial" panose="020B0604020202020204" pitchFamily="34" charset="0"/>
                <a:ea typeface="Geneva" pitchFamily="47" charset="-128"/>
              </a:defRPr>
            </a:lvl7pPr>
            <a:lvl8pPr marL="3450560" indent="-230037" defTabSz="460074" eaLnBrk="0" fontAlgn="base" hangingPunct="0">
              <a:spcBef>
                <a:spcPct val="0"/>
              </a:spcBef>
              <a:spcAft>
                <a:spcPts val="604"/>
              </a:spcAft>
              <a:defRPr sz="1200">
                <a:solidFill>
                  <a:schemeClr val="tx1"/>
                </a:solidFill>
                <a:latin typeface="Arial" panose="020B0604020202020204" pitchFamily="34" charset="0"/>
                <a:ea typeface="Geneva" pitchFamily="47" charset="-128"/>
              </a:defRPr>
            </a:lvl8pPr>
            <a:lvl9pPr marL="3910634" indent="-230037" defTabSz="460074" eaLnBrk="0" fontAlgn="base" hangingPunct="0">
              <a:spcBef>
                <a:spcPct val="0"/>
              </a:spcBef>
              <a:spcAft>
                <a:spcPts val="604"/>
              </a:spcAft>
              <a:defRPr sz="1200">
                <a:solidFill>
                  <a:schemeClr val="tx1"/>
                </a:solidFill>
                <a:latin typeface="Arial" panose="020B0604020202020204" pitchFamily="34" charset="0"/>
                <a:ea typeface="Geneva" pitchFamily="47" charset="-128"/>
              </a:defRPr>
            </a:lvl9pPr>
          </a:lstStyle>
          <a:p>
            <a:pPr eaLnBrk="1" hangingPunct="1">
              <a:spcAft>
                <a:spcPct val="0"/>
              </a:spcAft>
            </a:pPr>
            <a:fld id="{5162A280-8FD0-4DF7-A745-363EF39D517C}" type="slidenum">
              <a:rPr lang="de-DE" altLang="de-DE">
                <a:solidFill>
                  <a:srgbClr val="000000"/>
                </a:solidFill>
                <a:latin typeface="Saar" panose="00000500000000000000" pitchFamily="2" charset="0"/>
              </a:rPr>
              <a:pPr eaLnBrk="1" hangingPunct="1">
                <a:spcAft>
                  <a:spcPct val="0"/>
                </a:spcAft>
              </a:pPr>
              <a:t>22</a:t>
            </a:fld>
            <a:endParaRPr lang="de-DE" altLang="de-DE" dirty="0">
              <a:solidFill>
                <a:srgbClr val="000000"/>
              </a:solidFill>
              <a:latin typeface="Saar" panose="00000500000000000000" pitchFamily="2" charset="0"/>
            </a:endParaRPr>
          </a:p>
        </p:txBody>
      </p:sp>
    </p:spTree>
    <p:extLst>
      <p:ext uri="{BB962C8B-B14F-4D97-AF65-F5344CB8AC3E}">
        <p14:creationId xmlns:p14="http://schemas.microsoft.com/office/powerpoint/2010/main" val="2338161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bwMode="auto">
          <a:xfrm>
            <a:off x="676275" y="808038"/>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izenplatzhalter 2"/>
          <p:cNvSpPr>
            <a:spLocks noGrp="1"/>
          </p:cNvSpPr>
          <p:nvPr>
            <p:ph type="body" idx="1"/>
          </p:nvPr>
        </p:nvSpPr>
        <p:spPr bwMode="auto">
          <a:xfrm>
            <a:off x="662688" y="4964907"/>
            <a:ext cx="5401862" cy="4339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ndParaRPr>
          </a:p>
          <a:p>
            <a:r>
              <a:rPr lang="de-DE" altLang="de-DE" dirty="0">
                <a:latin typeface="Arial" panose="020B0604020202020204" pitchFamily="34" charset="0"/>
              </a:rPr>
              <a:t>DFG/LFA (3/3)</a:t>
            </a:r>
          </a:p>
          <a:p>
            <a:endParaRPr lang="de-DE" altLang="de-DE" dirty="0">
              <a:latin typeface="Arial" panose="020B0604020202020204" pitchFamily="34" charset="0"/>
            </a:endParaRPr>
          </a:p>
        </p:txBody>
      </p:sp>
      <p:sp>
        <p:nvSpPr>
          <p:cNvPr id="5939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ts val="604"/>
              </a:spcAft>
              <a:defRPr sz="1200">
                <a:solidFill>
                  <a:schemeClr val="tx1"/>
                </a:solidFill>
                <a:latin typeface="Arial" panose="020B0604020202020204" pitchFamily="34" charset="0"/>
                <a:ea typeface="Geneva" pitchFamily="47" charset="-128"/>
              </a:defRPr>
            </a:lvl1pPr>
            <a:lvl2pPr marL="747621" indent="-287547" eaLnBrk="0" hangingPunct="0">
              <a:spcAft>
                <a:spcPts val="604"/>
              </a:spcAft>
              <a:defRPr sz="1200">
                <a:solidFill>
                  <a:schemeClr val="tx1"/>
                </a:solidFill>
                <a:latin typeface="Arial" panose="020B0604020202020204" pitchFamily="34" charset="0"/>
                <a:ea typeface="Geneva" pitchFamily="47" charset="-128"/>
              </a:defRPr>
            </a:lvl2pPr>
            <a:lvl3pPr marL="1150186" indent="-230037" eaLnBrk="0" hangingPunct="0">
              <a:spcAft>
                <a:spcPts val="604"/>
              </a:spcAft>
              <a:defRPr sz="1200">
                <a:solidFill>
                  <a:schemeClr val="tx1"/>
                </a:solidFill>
                <a:latin typeface="Arial" panose="020B0604020202020204" pitchFamily="34" charset="0"/>
                <a:ea typeface="Geneva" pitchFamily="47" charset="-128"/>
              </a:defRPr>
            </a:lvl3pPr>
            <a:lvl4pPr marL="1610261" indent="-230037" eaLnBrk="0" hangingPunct="0">
              <a:spcAft>
                <a:spcPts val="604"/>
              </a:spcAft>
              <a:defRPr sz="1200">
                <a:solidFill>
                  <a:schemeClr val="tx1"/>
                </a:solidFill>
                <a:latin typeface="Arial" panose="020B0604020202020204" pitchFamily="34" charset="0"/>
                <a:ea typeface="Geneva" pitchFamily="47" charset="-128"/>
              </a:defRPr>
            </a:lvl4pPr>
            <a:lvl5pPr marL="2070335" indent="-230037" eaLnBrk="0" hangingPunct="0">
              <a:spcAft>
                <a:spcPts val="604"/>
              </a:spcAft>
              <a:defRPr sz="1200">
                <a:solidFill>
                  <a:schemeClr val="tx1"/>
                </a:solidFill>
                <a:latin typeface="Arial" panose="020B0604020202020204" pitchFamily="34" charset="0"/>
                <a:ea typeface="Geneva" pitchFamily="47" charset="-128"/>
              </a:defRPr>
            </a:lvl5pPr>
            <a:lvl6pPr marL="2530411" indent="-230037" defTabSz="460074" eaLnBrk="0" fontAlgn="base" hangingPunct="0">
              <a:spcBef>
                <a:spcPct val="0"/>
              </a:spcBef>
              <a:spcAft>
                <a:spcPts val="604"/>
              </a:spcAft>
              <a:defRPr sz="1200">
                <a:solidFill>
                  <a:schemeClr val="tx1"/>
                </a:solidFill>
                <a:latin typeface="Arial" panose="020B0604020202020204" pitchFamily="34" charset="0"/>
                <a:ea typeface="Geneva" pitchFamily="47" charset="-128"/>
              </a:defRPr>
            </a:lvl6pPr>
            <a:lvl7pPr marL="2990485" indent="-230037" defTabSz="460074" eaLnBrk="0" fontAlgn="base" hangingPunct="0">
              <a:spcBef>
                <a:spcPct val="0"/>
              </a:spcBef>
              <a:spcAft>
                <a:spcPts val="604"/>
              </a:spcAft>
              <a:defRPr sz="1200">
                <a:solidFill>
                  <a:schemeClr val="tx1"/>
                </a:solidFill>
                <a:latin typeface="Arial" panose="020B0604020202020204" pitchFamily="34" charset="0"/>
                <a:ea typeface="Geneva" pitchFamily="47" charset="-128"/>
              </a:defRPr>
            </a:lvl7pPr>
            <a:lvl8pPr marL="3450560" indent="-230037" defTabSz="460074" eaLnBrk="0" fontAlgn="base" hangingPunct="0">
              <a:spcBef>
                <a:spcPct val="0"/>
              </a:spcBef>
              <a:spcAft>
                <a:spcPts val="604"/>
              </a:spcAft>
              <a:defRPr sz="1200">
                <a:solidFill>
                  <a:schemeClr val="tx1"/>
                </a:solidFill>
                <a:latin typeface="Arial" panose="020B0604020202020204" pitchFamily="34" charset="0"/>
                <a:ea typeface="Geneva" pitchFamily="47" charset="-128"/>
              </a:defRPr>
            </a:lvl8pPr>
            <a:lvl9pPr marL="3910634" indent="-230037" defTabSz="460074" eaLnBrk="0" fontAlgn="base" hangingPunct="0">
              <a:spcBef>
                <a:spcPct val="0"/>
              </a:spcBef>
              <a:spcAft>
                <a:spcPts val="604"/>
              </a:spcAft>
              <a:defRPr sz="1200">
                <a:solidFill>
                  <a:schemeClr val="tx1"/>
                </a:solidFill>
                <a:latin typeface="Arial" panose="020B0604020202020204" pitchFamily="34" charset="0"/>
                <a:ea typeface="Geneva" pitchFamily="47" charset="-128"/>
              </a:defRPr>
            </a:lvl9pPr>
          </a:lstStyle>
          <a:p>
            <a:pPr eaLnBrk="1" hangingPunct="1">
              <a:spcAft>
                <a:spcPct val="0"/>
              </a:spcAft>
            </a:pPr>
            <a:fld id="{9AF21BDD-5D68-4D07-8F41-AEFE3D643FA7}" type="slidenum">
              <a:rPr lang="de-DE" altLang="de-DE">
                <a:solidFill>
                  <a:srgbClr val="000000"/>
                </a:solidFill>
                <a:latin typeface="Saar" panose="00000500000000000000" pitchFamily="2" charset="0"/>
              </a:rPr>
              <a:pPr eaLnBrk="1" hangingPunct="1">
                <a:spcAft>
                  <a:spcPct val="0"/>
                </a:spcAft>
              </a:pPr>
              <a:t>23</a:t>
            </a:fld>
            <a:endParaRPr lang="de-DE" altLang="de-DE" dirty="0">
              <a:solidFill>
                <a:srgbClr val="000000"/>
              </a:solidFill>
              <a:latin typeface="Saar" panose="00000500000000000000" pitchFamily="2" charset="0"/>
            </a:endParaRPr>
          </a:p>
        </p:txBody>
      </p:sp>
    </p:spTree>
    <p:extLst>
      <p:ext uri="{BB962C8B-B14F-4D97-AF65-F5344CB8AC3E}">
        <p14:creationId xmlns:p14="http://schemas.microsoft.com/office/powerpoint/2010/main" val="3456035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xfrm>
            <a:off x="676275" y="808038"/>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p:cNvSpPr>
          <p:nvPr>
            <p:ph type="body" idx="1"/>
          </p:nvPr>
        </p:nvSpPr>
        <p:spPr bwMode="auto">
          <a:xfrm>
            <a:off x="662688" y="5036925"/>
            <a:ext cx="5401862" cy="42678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r>
              <a:rPr lang="de-DE" altLang="de-DE" sz="1400" dirty="0">
                <a:latin typeface="Arial" panose="020B0604020202020204" pitchFamily="34" charset="0"/>
              </a:rPr>
              <a:t>Auswahlfolie</a:t>
            </a:r>
          </a:p>
          <a:p>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24</a:t>
            </a:fld>
            <a:endParaRPr lang="de-DE" dirty="0"/>
          </a:p>
        </p:txBody>
      </p:sp>
    </p:spTree>
    <p:extLst>
      <p:ext uri="{BB962C8B-B14F-4D97-AF65-F5344CB8AC3E}">
        <p14:creationId xmlns:p14="http://schemas.microsoft.com/office/powerpoint/2010/main" val="3984287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xfrm>
            <a:off x="676275" y="808038"/>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p:cNvSpPr>
          <p:nvPr>
            <p:ph type="body" idx="1"/>
          </p:nvPr>
        </p:nvSpPr>
        <p:spPr bwMode="auto">
          <a:xfrm>
            <a:off x="662688" y="4964907"/>
            <a:ext cx="5401862" cy="4339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r>
              <a:rPr lang="de-DE" altLang="de-DE" sz="1400" dirty="0">
                <a:latin typeface="Arial" panose="020B0604020202020204" pitchFamily="34" charset="0"/>
              </a:rPr>
              <a:t>Schengen-Lyzeum (1/3)</a:t>
            </a:r>
          </a:p>
          <a:p>
            <a:endParaRPr lang="de-DE" altLang="de-DE" sz="1400"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25</a:t>
            </a:fld>
            <a:endParaRPr lang="de-DE" dirty="0"/>
          </a:p>
        </p:txBody>
      </p:sp>
    </p:spTree>
    <p:extLst>
      <p:ext uri="{BB962C8B-B14F-4D97-AF65-F5344CB8AC3E}">
        <p14:creationId xmlns:p14="http://schemas.microsoft.com/office/powerpoint/2010/main" val="19139282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xfrm>
            <a:off x="676275" y="808038"/>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4"/>
          <p:cNvSpPr>
            <a:spLocks noGrp="1"/>
          </p:cNvSpPr>
          <p:nvPr>
            <p:ph type="body" idx="1"/>
          </p:nvPr>
        </p:nvSpPr>
        <p:spPr bwMode="auto">
          <a:xfrm>
            <a:off x="662688" y="5108946"/>
            <a:ext cx="5401862" cy="4195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r>
              <a:rPr lang="de-DE" altLang="de-DE" sz="1400" dirty="0">
                <a:latin typeface="Arial" panose="020B0604020202020204" pitchFamily="34" charset="0"/>
              </a:rPr>
              <a:t>Schengen-Lyzeum (2/3)</a:t>
            </a:r>
          </a:p>
          <a:p>
            <a:endParaRPr lang="de-DE" altLang="de-DE" dirty="0">
              <a:latin typeface="Arial" panose="020B0604020202020204" pitchFamily="34" charset="0"/>
            </a:endParaRPr>
          </a:p>
          <a:p>
            <a:pPr algn="ctr"/>
            <a:r>
              <a:rPr lang="de-DE" altLang="de-DE" dirty="0">
                <a:latin typeface="Arial" panose="020B0604020202020204" pitchFamily="34" charset="0"/>
              </a:rPr>
              <a:t>TEXT der FOLIE</a:t>
            </a:r>
          </a:p>
          <a:p>
            <a:pPr algn="ctr"/>
            <a:endParaRPr lang="de-DE" altLang="de-DE" dirty="0">
              <a:latin typeface="Arial" panose="020B0604020202020204" pitchFamily="34" charset="0"/>
            </a:endParaRPr>
          </a:p>
          <a:p>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26</a:t>
            </a:fld>
            <a:endParaRPr lang="de-DE" dirty="0"/>
          </a:p>
        </p:txBody>
      </p:sp>
    </p:spTree>
    <p:extLst>
      <p:ext uri="{BB962C8B-B14F-4D97-AF65-F5344CB8AC3E}">
        <p14:creationId xmlns:p14="http://schemas.microsoft.com/office/powerpoint/2010/main" val="6688759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xfrm>
            <a:off x="676275" y="808038"/>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p:cNvSpPr>
          <p:nvPr>
            <p:ph type="body" idx="1"/>
          </p:nvPr>
        </p:nvSpPr>
        <p:spPr bwMode="auto">
          <a:xfrm>
            <a:off x="662688" y="4964907"/>
            <a:ext cx="5401862" cy="4339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endParaRPr lang="de-DE" altLang="de-DE" sz="1400" dirty="0">
              <a:latin typeface="Arial" panose="020B0604020202020204" pitchFamily="34" charset="0"/>
            </a:endParaRPr>
          </a:p>
          <a:p>
            <a:r>
              <a:rPr lang="de-DE" altLang="de-DE" sz="1400" dirty="0">
                <a:latin typeface="Arial" panose="020B0604020202020204" pitchFamily="34" charset="0"/>
              </a:rPr>
              <a:t>Schengen-Lyzeum (3/3): Abschlüsse</a:t>
            </a:r>
          </a:p>
          <a:p>
            <a:pPr marL="0" indent="0" algn="just">
              <a:buNone/>
              <a:tabLst>
                <a:tab pos="182405" algn="l"/>
              </a:tabLst>
            </a:pPr>
            <a:r>
              <a:rPr lang="de-DE" altLang="de-DE" dirty="0">
                <a:latin typeface="Arial" panose="020B0604020202020204" pitchFamily="34" charset="0"/>
              </a:rPr>
              <a:t>		Das Schengen-Lyzeum vergibt </a:t>
            </a:r>
            <a:r>
              <a:rPr lang="de-DE" altLang="de-DE" b="1" dirty="0">
                <a:latin typeface="Arial" panose="020B0604020202020204" pitchFamily="34" charset="0"/>
              </a:rPr>
              <a:t>alle</a:t>
            </a:r>
            <a:r>
              <a:rPr lang="de-DE" altLang="de-DE" dirty="0">
                <a:latin typeface="Arial" panose="020B0604020202020204" pitchFamily="34" charset="0"/>
              </a:rPr>
              <a:t> Abschlüsse von Gemeinschaftsschule und Gymnasium.</a:t>
            </a:r>
          </a:p>
          <a:p>
            <a:pPr marL="0" indent="0" algn="just">
              <a:buNone/>
              <a:tabLst>
                <a:tab pos="182405" algn="l"/>
              </a:tabLst>
            </a:pPr>
            <a:r>
              <a:rPr lang="de-DE" altLang="de-DE" dirty="0">
                <a:latin typeface="Arial" panose="020B0604020202020204" pitchFamily="34" charset="0"/>
              </a:rPr>
              <a:t>		Wer nach 8 Jahren die </a:t>
            </a:r>
            <a:r>
              <a:rPr lang="de-DE" altLang="de-DE" b="1" dirty="0">
                <a:latin typeface="Arial" panose="020B0604020202020204" pitchFamily="34" charset="0"/>
              </a:rPr>
              <a:t>Hochschulreife (Abitur)</a:t>
            </a:r>
            <a:r>
              <a:rPr lang="de-DE" altLang="de-DE" dirty="0">
                <a:latin typeface="Arial" panose="020B0604020202020204" pitchFamily="34" charset="0"/>
              </a:rPr>
              <a:t> erreicht, hat </a:t>
            </a:r>
            <a:r>
              <a:rPr lang="de-DE" altLang="de-DE" b="1" dirty="0">
                <a:latin typeface="Arial" panose="020B0604020202020204" pitchFamily="34" charset="0"/>
              </a:rPr>
              <a:t>gleichzeitig</a:t>
            </a:r>
            <a:r>
              <a:rPr lang="de-DE" altLang="de-DE" dirty="0">
                <a:latin typeface="Arial" panose="020B0604020202020204" pitchFamily="34" charset="0"/>
              </a:rPr>
              <a:t> das luxemburgische ‚</a:t>
            </a:r>
            <a:r>
              <a:rPr lang="de-DE" altLang="de-DE" b="1" dirty="0">
                <a:latin typeface="Arial" panose="020B0604020202020204" pitchFamily="34" charset="0"/>
              </a:rPr>
              <a:t>Diplôme de </a:t>
            </a:r>
            <a:r>
              <a:rPr lang="de-DE" altLang="de-DE" b="1" dirty="0" err="1">
                <a:latin typeface="Arial" panose="020B0604020202020204" pitchFamily="34" charset="0"/>
              </a:rPr>
              <a:t>fin</a:t>
            </a:r>
            <a:r>
              <a:rPr lang="de-DE" altLang="de-DE" b="1" dirty="0">
                <a:latin typeface="Arial" panose="020B0604020202020204" pitchFamily="34" charset="0"/>
              </a:rPr>
              <a:t> </a:t>
            </a:r>
            <a:r>
              <a:rPr lang="de-DE" altLang="de-DE" b="1" dirty="0" err="1">
                <a:latin typeface="Arial" panose="020B0604020202020204" pitchFamily="34" charset="0"/>
              </a:rPr>
              <a:t>d‘études</a:t>
            </a:r>
            <a:r>
              <a:rPr lang="de-DE" altLang="de-DE" b="1" dirty="0">
                <a:latin typeface="Arial" panose="020B0604020202020204" pitchFamily="34" charset="0"/>
              </a:rPr>
              <a:t> </a:t>
            </a:r>
            <a:r>
              <a:rPr lang="de-DE" altLang="de-DE" b="1" dirty="0" err="1">
                <a:latin typeface="Arial" panose="020B0604020202020204" pitchFamily="34" charset="0"/>
              </a:rPr>
              <a:t>secondaires</a:t>
            </a:r>
            <a:r>
              <a:rPr lang="de-DE" altLang="de-DE" dirty="0">
                <a:latin typeface="Arial" panose="020B0604020202020204" pitchFamily="34" charset="0"/>
              </a:rPr>
              <a:t>‘ erworben und erhält ein deutsches 			und ein luxemburgisches Zeugnis.</a:t>
            </a:r>
          </a:p>
          <a:p>
            <a:pPr marL="0" indent="0" algn="just">
              <a:buNone/>
              <a:tabLst>
                <a:tab pos="182405" algn="l"/>
              </a:tabLst>
            </a:pPr>
            <a:r>
              <a:rPr lang="de-DE" altLang="de-DE" dirty="0">
                <a:latin typeface="Arial" panose="020B0604020202020204" pitchFamily="34" charset="0"/>
              </a:rPr>
              <a:t>		Der Erwerb des ‚</a:t>
            </a:r>
            <a:r>
              <a:rPr lang="de-DE" altLang="de-DE" b="1" dirty="0">
                <a:latin typeface="Arial" panose="020B0604020202020204" pitchFamily="34" charset="0"/>
              </a:rPr>
              <a:t>Diplôme de </a:t>
            </a:r>
            <a:r>
              <a:rPr lang="de-DE" altLang="de-DE" b="1" dirty="0" err="1">
                <a:latin typeface="Arial" panose="020B0604020202020204" pitchFamily="34" charset="0"/>
              </a:rPr>
              <a:t>fin</a:t>
            </a:r>
            <a:r>
              <a:rPr lang="de-DE" altLang="de-DE" b="1" dirty="0">
                <a:latin typeface="Arial" panose="020B0604020202020204" pitchFamily="34" charset="0"/>
              </a:rPr>
              <a:t> </a:t>
            </a:r>
            <a:r>
              <a:rPr lang="de-DE" altLang="de-DE" b="1" dirty="0" err="1">
                <a:latin typeface="Arial" panose="020B0604020202020204" pitchFamily="34" charset="0"/>
              </a:rPr>
              <a:t>d‘études</a:t>
            </a:r>
            <a:r>
              <a:rPr lang="de-DE" altLang="de-DE" b="1" dirty="0">
                <a:latin typeface="Arial" panose="020B0604020202020204" pitchFamily="34" charset="0"/>
              </a:rPr>
              <a:t> </a:t>
            </a:r>
            <a:r>
              <a:rPr lang="de-DE" altLang="de-DE" b="1" dirty="0" err="1">
                <a:latin typeface="Arial" panose="020B0604020202020204" pitchFamily="34" charset="0"/>
              </a:rPr>
              <a:t>secondaires</a:t>
            </a:r>
            <a:r>
              <a:rPr lang="de-DE" altLang="de-DE" b="1" dirty="0">
                <a:latin typeface="Arial" panose="020B0604020202020204" pitchFamily="34" charset="0"/>
              </a:rPr>
              <a:t> </a:t>
            </a:r>
            <a:r>
              <a:rPr lang="de-DE" altLang="de-DE" b="1" dirty="0" err="1">
                <a:latin typeface="Arial" panose="020B0604020202020204" pitchFamily="34" charset="0"/>
              </a:rPr>
              <a:t>techniques</a:t>
            </a:r>
            <a:r>
              <a:rPr lang="de-DE" altLang="de-DE" dirty="0">
                <a:latin typeface="Arial" panose="020B0604020202020204" pitchFamily="34" charset="0"/>
              </a:rPr>
              <a:t>‘ führt in Verbindung mit dem erforderlichen Praktikum zur </a:t>
            </a:r>
            <a:r>
              <a:rPr lang="de-DE" altLang="de-DE" b="1" dirty="0">
                <a:latin typeface="Arial" panose="020B0604020202020204" pitchFamily="34" charset="0"/>
              </a:rPr>
              <a:t>Fachhochschulreife (Fachabitur)</a:t>
            </a:r>
            <a:r>
              <a:rPr lang="de-DE" altLang="de-DE" dirty="0">
                <a:latin typeface="Arial" panose="020B0604020202020204" pitchFamily="34" charset="0"/>
              </a:rPr>
              <a:t>.</a:t>
            </a:r>
          </a:p>
        </p:txBody>
      </p:sp>
      <p:sp>
        <p:nvSpPr>
          <p:cNvPr id="2" name="Foliennummernplatzhalter 1"/>
          <p:cNvSpPr>
            <a:spLocks noGrp="1"/>
          </p:cNvSpPr>
          <p:nvPr>
            <p:ph type="sldNum" sz="quarter" idx="10"/>
          </p:nvPr>
        </p:nvSpPr>
        <p:spPr/>
        <p:txBody>
          <a:bodyPr/>
          <a:lstStyle/>
          <a:p>
            <a:fld id="{97C3CEC3-BA94-4CCC-9A7E-BE39DA97434D}" type="slidenum">
              <a:rPr lang="de-DE" smtClean="0"/>
              <a:t>27</a:t>
            </a:fld>
            <a:endParaRPr lang="de-DE" dirty="0"/>
          </a:p>
        </p:txBody>
      </p:sp>
    </p:spTree>
    <p:extLst>
      <p:ext uri="{BB962C8B-B14F-4D97-AF65-F5344CB8AC3E}">
        <p14:creationId xmlns:p14="http://schemas.microsoft.com/office/powerpoint/2010/main" val="1645521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xfrm>
            <a:off x="663575" y="644525"/>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xfrm>
            <a:off x="662688" y="4820868"/>
            <a:ext cx="5401862" cy="44839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r>
              <a:rPr lang="de-DE" altLang="de-DE" sz="1400" dirty="0">
                <a:latin typeface="Arial" panose="020B0604020202020204" pitchFamily="34" charset="0"/>
              </a:rPr>
              <a:t>Halbjahreszeugnis – Beratungsgespräch</a:t>
            </a:r>
          </a:p>
          <a:p>
            <a:endParaRPr lang="de-DE" altLang="de-DE" dirty="0">
              <a:latin typeface="Arial" panose="020B0604020202020204" pitchFamily="34" charset="0"/>
            </a:endParaRPr>
          </a:p>
          <a:p>
            <a:pPr algn="just"/>
            <a:r>
              <a:rPr lang="de-DE" altLang="de-DE" dirty="0">
                <a:latin typeface="Arial" panose="020B0604020202020204" pitchFamily="34" charset="0"/>
              </a:rPr>
              <a:t>Die Zeugnis- und Versetzungsordnung für die Grundschule stärkt das Wahlrecht der Erziehungsberechtigten. Die Rechtsverbindlichkeit der Empfehlung und damit auch das Übergangsverfahren sind entfallen. </a:t>
            </a:r>
          </a:p>
          <a:p>
            <a:pPr algn="just">
              <a:buFont typeface="Wingdings" panose="05000000000000000000" pitchFamily="2" charset="2"/>
              <a:buNone/>
            </a:pPr>
            <a:r>
              <a:rPr lang="de-DE" altLang="de-DE" dirty="0">
                <a:latin typeface="Arial" panose="020B0604020202020204" pitchFamily="34" charset="0"/>
                <a:sym typeface="Wingdings" panose="05000000000000000000" pitchFamily="2" charset="2"/>
              </a:rPr>
              <a:t>	Damit kommt den vertiefenden, verpflichtenden Beratungsgesprächen durch die Grundschullehrkräfte eine noch größere Bedeutung zu.</a:t>
            </a:r>
          </a:p>
          <a:p>
            <a:pPr algn="just">
              <a:buNone/>
              <a:tabLst>
                <a:tab pos="268807" algn="l"/>
              </a:tabLst>
            </a:pPr>
            <a:endParaRPr lang="de-DE" altLang="de-DE" dirty="0">
              <a:latin typeface="Arial" panose="020B0604020202020204" pitchFamily="34" charset="0"/>
              <a:sym typeface="Wingdings" panose="05000000000000000000" pitchFamily="2" charset="2"/>
            </a:endParaRPr>
          </a:p>
          <a:p>
            <a:pPr algn="just">
              <a:buNone/>
              <a:tabLst>
                <a:tab pos="268807" algn="l"/>
              </a:tabLst>
            </a:pPr>
            <a:r>
              <a:rPr lang="de-DE" altLang="de-DE" b="1" dirty="0">
                <a:latin typeface="Arial" panose="020B0604020202020204" pitchFamily="34" charset="0"/>
              </a:rPr>
              <a:t>Hinweis: </a:t>
            </a:r>
            <a:r>
              <a:rPr lang="de-DE" altLang="de-DE" dirty="0">
                <a:latin typeface="Arial" panose="020B0604020202020204" pitchFamily="34" charset="0"/>
              </a:rPr>
              <a:t/>
            </a:r>
            <a:br>
              <a:rPr lang="de-DE" altLang="de-DE" dirty="0">
                <a:latin typeface="Arial" panose="020B0604020202020204" pitchFamily="34" charset="0"/>
              </a:rPr>
            </a:br>
            <a:r>
              <a:rPr lang="de-DE" altLang="de-DE" dirty="0">
                <a:latin typeface="Arial" panose="020B0604020202020204" pitchFamily="34" charset="0"/>
              </a:rPr>
              <a:t>Der Anmeldezeitraum an privaten Schulen liegt vor dem o. g. Termin!</a:t>
            </a:r>
          </a:p>
        </p:txBody>
      </p:sp>
      <p:sp>
        <p:nvSpPr>
          <p:cNvPr id="2" name="Foliennummernplatzhalter 1"/>
          <p:cNvSpPr>
            <a:spLocks noGrp="1"/>
          </p:cNvSpPr>
          <p:nvPr>
            <p:ph type="sldNum" sz="quarter" idx="10"/>
          </p:nvPr>
        </p:nvSpPr>
        <p:spPr/>
        <p:txBody>
          <a:bodyPr/>
          <a:lstStyle/>
          <a:p>
            <a:fld id="{97C3CEC3-BA94-4CCC-9A7E-BE39DA97434D}" type="slidenum">
              <a:rPr lang="de-DE" smtClean="0"/>
              <a:t>29</a:t>
            </a:fld>
            <a:endParaRPr lang="de-DE" dirty="0"/>
          </a:p>
        </p:txBody>
      </p:sp>
    </p:spTree>
    <p:extLst>
      <p:ext uri="{BB962C8B-B14F-4D97-AF65-F5344CB8AC3E}">
        <p14:creationId xmlns:p14="http://schemas.microsoft.com/office/powerpoint/2010/main" val="30644332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xfrm>
            <a:off x="663575" y="644525"/>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p:cNvSpPr>
          <p:nvPr>
            <p:ph type="body" idx="1"/>
          </p:nvPr>
        </p:nvSpPr>
        <p:spPr bwMode="auto">
          <a:xfrm>
            <a:off x="662688" y="4820868"/>
            <a:ext cx="5401862" cy="44839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r>
              <a:rPr lang="de-DE" altLang="de-DE" sz="1400" dirty="0">
                <a:latin typeface="Arial" panose="020B0604020202020204" pitchFamily="34" charset="0"/>
              </a:rPr>
              <a:t>Anmeldung</a:t>
            </a:r>
          </a:p>
          <a:p>
            <a:endParaRPr lang="de-DE" altLang="de-DE" dirty="0">
              <a:latin typeface="Arial" panose="020B0604020202020204" pitchFamily="34" charset="0"/>
            </a:endParaRPr>
          </a:p>
          <a:p>
            <a:pPr algn="just"/>
            <a:r>
              <a:rPr lang="de-DE" altLang="de-DE" dirty="0">
                <a:latin typeface="Arial" panose="020B0604020202020204" pitchFamily="34" charset="0"/>
              </a:rPr>
              <a:t>An keiner Schulform erfolgt die Anmeldung automatisch.</a:t>
            </a:r>
          </a:p>
          <a:p>
            <a:pPr algn="just"/>
            <a:r>
              <a:rPr lang="de-DE" altLang="de-DE" dirty="0">
                <a:latin typeface="Arial" panose="020B0604020202020204" pitchFamily="34" charset="0"/>
              </a:rPr>
              <a:t>Erziehungsberechtigte müssen im Anmeldezeitraum ihr Kind mit dem Originalzeugnis an der weiterführenden Schule anmelden.</a:t>
            </a:r>
          </a:p>
          <a:p>
            <a:pPr algn="just"/>
            <a:r>
              <a:rPr lang="de-DE" altLang="de-DE" dirty="0">
                <a:latin typeface="Arial" panose="020B0604020202020204" pitchFamily="34" charset="0"/>
              </a:rPr>
              <a:t>Mehrfachanmeldungen sind nicht möglich.</a:t>
            </a:r>
          </a:p>
          <a:p>
            <a:pPr algn="just"/>
            <a:endParaRPr lang="de-DE" altLang="de-DE" dirty="0">
              <a:latin typeface="Arial" panose="020B0604020202020204" pitchFamily="34" charset="0"/>
            </a:endParaRPr>
          </a:p>
          <a:p>
            <a:pPr algn="just"/>
            <a:r>
              <a:rPr lang="de-DE" altLang="de-DE" dirty="0">
                <a:latin typeface="Arial" panose="020B0604020202020204" pitchFamily="34" charset="0"/>
              </a:rPr>
              <a:t>Der Einzugsbereich der Gemeinschaftsschulen ist die jeweilige Sitzgemeinde. </a:t>
            </a:r>
          </a:p>
          <a:p>
            <a:pPr marL="0" indent="0" algn="just">
              <a:buNone/>
            </a:pPr>
            <a:r>
              <a:rPr lang="de-DE" altLang="de-DE" u="sng" dirty="0">
                <a:latin typeface="Arial" panose="020B0604020202020204" pitchFamily="34" charset="0"/>
              </a:rPr>
              <a:t>Beispiel</a:t>
            </a:r>
            <a:r>
              <a:rPr lang="de-DE" altLang="de-DE" dirty="0">
                <a:latin typeface="Arial" panose="020B0604020202020204" pitchFamily="34" charset="0"/>
              </a:rPr>
              <a:t>: </a:t>
            </a:r>
          </a:p>
          <a:p>
            <a:pPr marL="182405" indent="0" algn="just">
              <a:buNone/>
            </a:pPr>
            <a:r>
              <a:rPr lang="de-DE" altLang="de-DE" dirty="0">
                <a:latin typeface="Arial" panose="020B0604020202020204" pitchFamily="34" charset="0"/>
              </a:rPr>
              <a:t>Für die Landeshauptstadt Saarbrücken bedeutet dies, dass alle Schülerinnen und Schüler, die ihren Wohnsitz in einem der Saarbrücker Stadtteile haben, - gemäß § 4(2) der Aufnahmeverordnung – grundsätzlich vorrangig gegenüber Schülerinnen und Schülern, die außerhalb der Landeshauptstadt wohnen, in </a:t>
            </a:r>
            <a:r>
              <a:rPr lang="de-DE" altLang="de-DE" u="sng" dirty="0">
                <a:latin typeface="Arial" panose="020B0604020202020204" pitchFamily="34" charset="0"/>
              </a:rPr>
              <a:t>jeder</a:t>
            </a:r>
            <a:r>
              <a:rPr lang="de-DE" altLang="de-DE" dirty="0">
                <a:latin typeface="Arial" panose="020B0604020202020204" pitchFamily="34" charset="0"/>
              </a:rPr>
              <a:t> der Gemeinschaftsschulen im </a:t>
            </a:r>
            <a:r>
              <a:rPr lang="de-DE" altLang="de-DE" u="sng" dirty="0">
                <a:latin typeface="Arial" panose="020B0604020202020204" pitchFamily="34" charset="0"/>
              </a:rPr>
              <a:t>gesamten Gebiet</a:t>
            </a:r>
            <a:r>
              <a:rPr lang="de-DE" altLang="de-DE" dirty="0">
                <a:latin typeface="Arial" panose="020B0604020202020204" pitchFamily="34" charset="0"/>
              </a:rPr>
              <a:t> der Landeshauptstadt Saarbrücken aufgenommen werden.</a:t>
            </a:r>
          </a:p>
        </p:txBody>
      </p:sp>
      <p:sp>
        <p:nvSpPr>
          <p:cNvPr id="2" name="Foliennummernplatzhalter 1"/>
          <p:cNvSpPr>
            <a:spLocks noGrp="1"/>
          </p:cNvSpPr>
          <p:nvPr>
            <p:ph type="sldNum" sz="quarter" idx="10"/>
          </p:nvPr>
        </p:nvSpPr>
        <p:spPr/>
        <p:txBody>
          <a:bodyPr/>
          <a:lstStyle/>
          <a:p>
            <a:fld id="{97C3CEC3-BA94-4CCC-9A7E-BE39DA97434D}" type="slidenum">
              <a:rPr lang="de-DE" smtClean="0"/>
              <a:t>30</a:t>
            </a:fld>
            <a:endParaRPr lang="de-DE" dirty="0"/>
          </a:p>
        </p:txBody>
      </p:sp>
    </p:spTree>
    <p:extLst>
      <p:ext uri="{BB962C8B-B14F-4D97-AF65-F5344CB8AC3E}">
        <p14:creationId xmlns:p14="http://schemas.microsoft.com/office/powerpoint/2010/main" val="4157760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xfrm>
            <a:off x="661988" y="571500"/>
            <a:ext cx="5391150" cy="40433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p:cNvSpPr>
          <p:nvPr>
            <p:ph type="body" idx="1"/>
          </p:nvPr>
        </p:nvSpPr>
        <p:spPr bwMode="auto">
          <a:xfrm>
            <a:off x="662688" y="4716662"/>
            <a:ext cx="5401862" cy="458813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a:lnSpc>
                <a:spcPct val="90000"/>
              </a:lnSpc>
              <a:defRPr/>
            </a:pPr>
            <a:endParaRPr lang="de-DE" altLang="de-DE" dirty="0"/>
          </a:p>
          <a:p>
            <a:pPr marL="0" indent="0">
              <a:lnSpc>
                <a:spcPct val="90000"/>
              </a:lnSpc>
              <a:buNone/>
              <a:defRPr/>
            </a:pPr>
            <a:r>
              <a:rPr lang="de-DE" altLang="de-DE" b="1" dirty="0">
                <a:latin typeface="Arial" panose="020B0604020202020204" pitchFamily="34" charset="0"/>
                <a:cs typeface="Arial" panose="020B0604020202020204" pitchFamily="34" charset="0"/>
              </a:rPr>
              <a:t>Abschlüsse</a:t>
            </a:r>
          </a:p>
          <a:p>
            <a:pPr>
              <a:lnSpc>
                <a:spcPct val="90000"/>
              </a:lnSpc>
              <a:defRPr/>
            </a:pPr>
            <a:endParaRPr lang="de-DE" altLang="de-DE" dirty="0">
              <a:latin typeface="Arial" panose="020B0604020202020204" pitchFamily="34" charset="0"/>
              <a:cs typeface="Arial" panose="020B0604020202020204" pitchFamily="34" charset="0"/>
            </a:endParaRPr>
          </a:p>
          <a:p>
            <a:pPr algn="just">
              <a:lnSpc>
                <a:spcPct val="90000"/>
              </a:lnSpc>
              <a:defRPr/>
            </a:pPr>
            <a:r>
              <a:rPr lang="de-DE" altLang="de-DE" dirty="0">
                <a:latin typeface="Arial" panose="020B0604020202020204" pitchFamily="34" charset="0"/>
                <a:cs typeface="Arial" panose="020B0604020202020204" pitchFamily="34" charset="0"/>
              </a:rPr>
              <a:t>Ziel des Gymnasiums ist das Abitur. Der Hauptschulabschluss (HSA) und der mittlere Bildungsabschluss (MBA) können am Gymnasium durch Gleichstellung im Verlauf des Bildungsgangs erreicht werden.</a:t>
            </a:r>
          </a:p>
          <a:p>
            <a:pPr algn="just">
              <a:lnSpc>
                <a:spcPct val="90000"/>
              </a:lnSpc>
              <a:defRPr/>
            </a:pPr>
            <a:r>
              <a:rPr lang="de-DE" altLang="de-DE" dirty="0">
                <a:latin typeface="Arial" panose="020B0604020202020204" pitchFamily="34" charset="0"/>
                <a:cs typeface="Arial" panose="020B0604020202020204" pitchFamily="34" charset="0"/>
              </a:rPr>
              <a:t>Der Aufbau der gymnasialen Oberstufe (10 – 12 an Gym; 11 – 13 an </a:t>
            </a:r>
            <a:r>
              <a:rPr lang="de-DE" altLang="de-DE" dirty="0" err="1">
                <a:latin typeface="Arial" panose="020B0604020202020204" pitchFamily="34" charset="0"/>
                <a:cs typeface="Arial" panose="020B0604020202020204" pitchFamily="34" charset="0"/>
              </a:rPr>
              <a:t>GemS</a:t>
            </a:r>
            <a:r>
              <a:rPr lang="de-DE" altLang="de-DE" dirty="0">
                <a:latin typeface="Arial" panose="020B0604020202020204" pitchFamily="34" charset="0"/>
                <a:cs typeface="Arial" panose="020B0604020202020204" pitchFamily="34" charset="0"/>
              </a:rPr>
              <a:t> und an einigen </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mit besonderer Prägung) sowie die Abiturprüfung (Zentralabitur) sind identisch.</a:t>
            </a:r>
          </a:p>
          <a:p>
            <a:pPr algn="just">
              <a:lnSpc>
                <a:spcPct val="90000"/>
              </a:lnSpc>
              <a:defRPr/>
            </a:pPr>
            <a:r>
              <a:rPr lang="de-DE" altLang="de-DE" dirty="0">
                <a:latin typeface="Arial" panose="020B0604020202020204" pitchFamily="34" charset="0"/>
                <a:cs typeface="Arial" panose="020B0604020202020204" pitchFamily="34" charset="0"/>
              </a:rPr>
              <a:t>Das Abitur („Allgemeine Hochschulreife“) ist in allen Schulformen mit den gleichen Berechtigungen verbunden.</a:t>
            </a:r>
          </a:p>
          <a:p>
            <a:pPr algn="just">
              <a:lnSpc>
                <a:spcPct val="90000"/>
              </a:lnSpc>
              <a:defRPr/>
            </a:pPr>
            <a:r>
              <a:rPr lang="de-DE" altLang="de-DE" dirty="0">
                <a:latin typeface="Arial" panose="020B0604020202020204" pitchFamily="34" charset="0"/>
                <a:cs typeface="Arial" panose="020B0604020202020204" pitchFamily="34" charset="0"/>
              </a:rPr>
              <a:t>An der Gemeinschaftsschule werden drei Abschlüsse angeboten: der Hauptschulabschluss, der mittlere Bildungsabschluss und das Abitur.</a:t>
            </a:r>
          </a:p>
          <a:p>
            <a:pPr algn="just">
              <a:lnSpc>
                <a:spcPct val="90000"/>
              </a:lnSpc>
              <a:defRPr/>
            </a:pPr>
            <a:r>
              <a:rPr lang="de-DE" altLang="de-DE" dirty="0">
                <a:latin typeface="Arial" panose="020B0604020202020204" pitchFamily="34" charset="0"/>
                <a:cs typeface="Arial" panose="020B0604020202020204" pitchFamily="34" charset="0"/>
              </a:rPr>
              <a:t>Der Wechsel zwischen beiden Schulformen ist möglich, aber die Sprachenfolge muss berücksichtigt werden.</a:t>
            </a:r>
          </a:p>
          <a:p>
            <a:pPr algn="just">
              <a:lnSpc>
                <a:spcPct val="90000"/>
              </a:lnSpc>
              <a:defRPr/>
            </a:pPr>
            <a:endParaRPr lang="de-DE" altLang="de-DE" dirty="0">
              <a:latin typeface="Arial" panose="020B0604020202020204" pitchFamily="34" charset="0"/>
              <a:cs typeface="Arial" panose="020B0604020202020204" pitchFamily="34" charset="0"/>
            </a:endParaRPr>
          </a:p>
          <a:p>
            <a:pPr marL="0" indent="0" algn="just">
              <a:lnSpc>
                <a:spcPct val="90000"/>
              </a:lnSpc>
              <a:buNone/>
              <a:defRPr/>
            </a:pPr>
            <a:r>
              <a:rPr lang="de-DE" altLang="de-DE" dirty="0">
                <a:latin typeface="Arial" panose="020B0604020202020204" pitchFamily="34" charset="0"/>
                <a:cs typeface="Arial" panose="020B0604020202020204" pitchFamily="34" charset="0"/>
              </a:rPr>
              <a:t>Bei Nachfragen ansprechen:</a:t>
            </a:r>
          </a:p>
          <a:p>
            <a:pPr marL="144906" indent="-144906" algn="just">
              <a:lnSpc>
                <a:spcPct val="90000"/>
              </a:lnSpc>
              <a:spcBef>
                <a:spcPct val="50000"/>
              </a:spcBef>
              <a:buFontTx/>
              <a:buChar char="•"/>
              <a:defRPr/>
            </a:pPr>
            <a:r>
              <a:rPr lang="de-DE" altLang="de-DE" dirty="0">
                <a:latin typeface="Arial" panose="020B0604020202020204" pitchFamily="34" charset="0"/>
                <a:cs typeface="Arial" panose="020B0604020202020204" pitchFamily="34" charset="0"/>
              </a:rPr>
              <a:t>Verlässt ein Schüler bzw. eine Schülerin das  Gymnasium nach Jahrgangsstufe 9 und hat Leistungen erreicht, die den Kriterien eines Hauptschulabschlusses entsprechen, so erhält er/sie auf dem Abgangszeugnis den Vermerk: „Dieses Zeugnis ist dem Zeugnis über den Hauptschulabschluss gleichgestellt.“</a:t>
            </a:r>
          </a:p>
          <a:p>
            <a:pPr marL="144906" indent="-144906" algn="just">
              <a:lnSpc>
                <a:spcPct val="90000"/>
              </a:lnSpc>
              <a:buFontTx/>
              <a:buChar char="•"/>
              <a:defRPr/>
            </a:pPr>
            <a:r>
              <a:rPr lang="de-DE" altLang="de-DE" dirty="0">
                <a:latin typeface="Arial" panose="020B0604020202020204" pitchFamily="34" charset="0"/>
                <a:cs typeface="Arial" panose="020B0604020202020204" pitchFamily="34" charset="0"/>
              </a:rPr>
              <a:t>Verlässt ein Schüler bzw. eine Schülerin das  Gymnasium nach Jahrgangsstufe 10 und hat Leistungen erreicht, die den Kriterien eines mittleren Bildungsabschlusses entsprechen, so erhält er/sie auf dem Abgangszeugnis den Vermerk: „Dieses Zeugnis ist dem Zeugnis über den mittleren Bildungsabschluss gleichgestellt.“</a:t>
            </a:r>
          </a:p>
          <a:p>
            <a:pPr marL="144906" indent="-144906" algn="just">
              <a:lnSpc>
                <a:spcPct val="90000"/>
              </a:lnSpc>
              <a:buFontTx/>
              <a:buChar char="•"/>
              <a:defRPr/>
            </a:pPr>
            <a:r>
              <a:rPr lang="de-DE" altLang="de-DE" dirty="0">
                <a:latin typeface="Arial" panose="020B0604020202020204" pitchFamily="34" charset="0"/>
                <a:cs typeface="Arial" panose="020B0604020202020204" pitchFamily="34" charset="0"/>
              </a:rPr>
              <a:t>Verlässt ein Schüler bzw. eine Schülerin die gymnasiale Oberstufe ohne Abitur, so kann er/sie bei entsprechenden Leistungen ein Zeugnis über den schulischen Teil der Fachhochschulreife erhalten.</a:t>
            </a:r>
          </a:p>
        </p:txBody>
      </p:sp>
      <p:sp>
        <p:nvSpPr>
          <p:cNvPr id="2" name="Foliennummernplatzhalter 1"/>
          <p:cNvSpPr>
            <a:spLocks noGrp="1"/>
          </p:cNvSpPr>
          <p:nvPr>
            <p:ph type="sldNum" sz="quarter" idx="10"/>
          </p:nvPr>
        </p:nvSpPr>
        <p:spPr/>
        <p:txBody>
          <a:bodyPr/>
          <a:lstStyle/>
          <a:p>
            <a:fld id="{97C3CEC3-BA94-4CCC-9A7E-BE39DA97434D}" type="slidenum">
              <a:rPr lang="de-DE" smtClean="0"/>
              <a:t>3</a:t>
            </a:fld>
            <a:endParaRPr lang="de-DE" dirty="0"/>
          </a:p>
        </p:txBody>
      </p:sp>
    </p:spTree>
    <p:extLst>
      <p:ext uri="{BB962C8B-B14F-4D97-AF65-F5344CB8AC3E}">
        <p14:creationId xmlns:p14="http://schemas.microsoft.com/office/powerpoint/2010/main" val="3207538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p:cNvSpPr>
            <a:spLocks noGrp="1" noRot="1" noChangeAspect="1" noTextEdit="1"/>
          </p:cNvSpPr>
          <p:nvPr>
            <p:ph type="sldImg"/>
          </p:nvPr>
        </p:nvSpPr>
        <p:spPr bwMode="auto">
          <a:xfrm>
            <a:off x="676275" y="808038"/>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ndParaRPr>
          </a:p>
          <a:p>
            <a:endParaRPr lang="de-DE" altLang="de-DE" dirty="0">
              <a:latin typeface="Arial" panose="020B0604020202020204" pitchFamily="34" charset="0"/>
            </a:endParaRPr>
          </a:p>
        </p:txBody>
      </p:sp>
      <p:sp>
        <p:nvSpPr>
          <p:cNvPr id="6656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ts val="604"/>
              </a:spcAft>
              <a:defRPr sz="1200">
                <a:solidFill>
                  <a:schemeClr val="tx1"/>
                </a:solidFill>
                <a:latin typeface="Arial" panose="020B0604020202020204" pitchFamily="34" charset="0"/>
                <a:ea typeface="Geneva" pitchFamily="47" charset="-128"/>
              </a:defRPr>
            </a:lvl1pPr>
            <a:lvl2pPr marL="747621" indent="-287547" eaLnBrk="0" hangingPunct="0">
              <a:spcAft>
                <a:spcPts val="604"/>
              </a:spcAft>
              <a:defRPr sz="1200">
                <a:solidFill>
                  <a:schemeClr val="tx1"/>
                </a:solidFill>
                <a:latin typeface="Arial" panose="020B0604020202020204" pitchFamily="34" charset="0"/>
                <a:ea typeface="Geneva" pitchFamily="47" charset="-128"/>
              </a:defRPr>
            </a:lvl2pPr>
            <a:lvl3pPr marL="1150186" indent="-230037" eaLnBrk="0" hangingPunct="0">
              <a:spcAft>
                <a:spcPts val="604"/>
              </a:spcAft>
              <a:defRPr sz="1200">
                <a:solidFill>
                  <a:schemeClr val="tx1"/>
                </a:solidFill>
                <a:latin typeface="Arial" panose="020B0604020202020204" pitchFamily="34" charset="0"/>
                <a:ea typeface="Geneva" pitchFamily="47" charset="-128"/>
              </a:defRPr>
            </a:lvl3pPr>
            <a:lvl4pPr marL="1610261" indent="-230037" eaLnBrk="0" hangingPunct="0">
              <a:spcAft>
                <a:spcPts val="604"/>
              </a:spcAft>
              <a:defRPr sz="1200">
                <a:solidFill>
                  <a:schemeClr val="tx1"/>
                </a:solidFill>
                <a:latin typeface="Arial" panose="020B0604020202020204" pitchFamily="34" charset="0"/>
                <a:ea typeface="Geneva" pitchFamily="47" charset="-128"/>
              </a:defRPr>
            </a:lvl4pPr>
            <a:lvl5pPr marL="2070335" indent="-230037" eaLnBrk="0" hangingPunct="0">
              <a:spcAft>
                <a:spcPts val="604"/>
              </a:spcAft>
              <a:defRPr sz="1200">
                <a:solidFill>
                  <a:schemeClr val="tx1"/>
                </a:solidFill>
                <a:latin typeface="Arial" panose="020B0604020202020204" pitchFamily="34" charset="0"/>
                <a:ea typeface="Geneva" pitchFamily="47" charset="-128"/>
              </a:defRPr>
            </a:lvl5pPr>
            <a:lvl6pPr marL="2530411" indent="-230037" defTabSz="460074" eaLnBrk="0" fontAlgn="base" hangingPunct="0">
              <a:spcBef>
                <a:spcPct val="0"/>
              </a:spcBef>
              <a:spcAft>
                <a:spcPts val="604"/>
              </a:spcAft>
              <a:defRPr sz="1200">
                <a:solidFill>
                  <a:schemeClr val="tx1"/>
                </a:solidFill>
                <a:latin typeface="Arial" panose="020B0604020202020204" pitchFamily="34" charset="0"/>
                <a:ea typeface="Geneva" pitchFamily="47" charset="-128"/>
              </a:defRPr>
            </a:lvl6pPr>
            <a:lvl7pPr marL="2990485" indent="-230037" defTabSz="460074" eaLnBrk="0" fontAlgn="base" hangingPunct="0">
              <a:spcBef>
                <a:spcPct val="0"/>
              </a:spcBef>
              <a:spcAft>
                <a:spcPts val="604"/>
              </a:spcAft>
              <a:defRPr sz="1200">
                <a:solidFill>
                  <a:schemeClr val="tx1"/>
                </a:solidFill>
                <a:latin typeface="Arial" panose="020B0604020202020204" pitchFamily="34" charset="0"/>
                <a:ea typeface="Geneva" pitchFamily="47" charset="-128"/>
              </a:defRPr>
            </a:lvl7pPr>
            <a:lvl8pPr marL="3450560" indent="-230037" defTabSz="460074" eaLnBrk="0" fontAlgn="base" hangingPunct="0">
              <a:spcBef>
                <a:spcPct val="0"/>
              </a:spcBef>
              <a:spcAft>
                <a:spcPts val="604"/>
              </a:spcAft>
              <a:defRPr sz="1200">
                <a:solidFill>
                  <a:schemeClr val="tx1"/>
                </a:solidFill>
                <a:latin typeface="Arial" panose="020B0604020202020204" pitchFamily="34" charset="0"/>
                <a:ea typeface="Geneva" pitchFamily="47" charset="-128"/>
              </a:defRPr>
            </a:lvl8pPr>
            <a:lvl9pPr marL="3910634" indent="-230037" defTabSz="460074" eaLnBrk="0" fontAlgn="base" hangingPunct="0">
              <a:spcBef>
                <a:spcPct val="0"/>
              </a:spcBef>
              <a:spcAft>
                <a:spcPts val="604"/>
              </a:spcAft>
              <a:defRPr sz="1200">
                <a:solidFill>
                  <a:schemeClr val="tx1"/>
                </a:solidFill>
                <a:latin typeface="Arial" panose="020B0604020202020204" pitchFamily="34" charset="0"/>
                <a:ea typeface="Geneva" pitchFamily="47" charset="-128"/>
              </a:defRPr>
            </a:lvl9pPr>
          </a:lstStyle>
          <a:p>
            <a:pPr eaLnBrk="1" hangingPunct="1">
              <a:spcAft>
                <a:spcPct val="0"/>
              </a:spcAft>
            </a:pPr>
            <a:fld id="{3EBC4E91-9C02-4D50-81B1-BFC7D4F46665}" type="slidenum">
              <a:rPr lang="de-DE" altLang="de-DE">
                <a:latin typeface="Saar" panose="00000500000000000000" pitchFamily="2" charset="0"/>
              </a:rPr>
              <a:pPr eaLnBrk="1" hangingPunct="1">
                <a:spcAft>
                  <a:spcPct val="0"/>
                </a:spcAft>
              </a:pPr>
              <a:t>31</a:t>
            </a:fld>
            <a:endParaRPr lang="de-DE" altLang="de-DE" dirty="0">
              <a:latin typeface="Saar" panose="00000500000000000000" pitchFamily="2" charset="0"/>
            </a:endParaRPr>
          </a:p>
        </p:txBody>
      </p:sp>
    </p:spTree>
    <p:extLst>
      <p:ext uri="{BB962C8B-B14F-4D97-AF65-F5344CB8AC3E}">
        <p14:creationId xmlns:p14="http://schemas.microsoft.com/office/powerpoint/2010/main" val="36981158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xfrm>
            <a:off x="676275" y="808038"/>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p:cNvSpPr>
          <p:nvPr>
            <p:ph type="body" idx="1"/>
          </p:nvPr>
        </p:nvSpPr>
        <p:spPr bwMode="auto">
          <a:xfrm>
            <a:off x="662688" y="4964907"/>
            <a:ext cx="5401862" cy="4339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r>
              <a:rPr lang="de-DE" altLang="de-DE" sz="1400" dirty="0">
                <a:latin typeface="Arial" panose="020B0604020202020204" pitchFamily="34" charset="0"/>
              </a:rPr>
              <a:t>Schlussbemerkungen</a:t>
            </a:r>
          </a:p>
          <a:p>
            <a:endParaRPr lang="de-DE" altLang="de-DE" sz="1400" dirty="0">
              <a:latin typeface="Arial" panose="020B0604020202020204" pitchFamily="34" charset="0"/>
            </a:endParaRPr>
          </a:p>
          <a:p>
            <a:pPr algn="ctr"/>
            <a:r>
              <a:rPr lang="de-DE" altLang="de-DE" sz="1400" dirty="0">
                <a:latin typeface="Arial" panose="020B0604020202020204" pitchFamily="34" charset="0"/>
              </a:rPr>
              <a:t>TEXT der FOLIE</a:t>
            </a:r>
          </a:p>
          <a:p>
            <a:endParaRPr lang="de-DE" altLang="de-DE" sz="1400"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32</a:t>
            </a:fld>
            <a:endParaRPr lang="de-DE" dirty="0"/>
          </a:p>
        </p:txBody>
      </p:sp>
    </p:spTree>
    <p:extLst>
      <p:ext uri="{BB962C8B-B14F-4D97-AF65-F5344CB8AC3E}">
        <p14:creationId xmlns:p14="http://schemas.microsoft.com/office/powerpoint/2010/main" val="26249931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xfrm>
            <a:off x="676275" y="808038"/>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p:cNvSpPr>
          <p:nvPr>
            <p:ph type="body" idx="1"/>
          </p:nvPr>
        </p:nvSpPr>
        <p:spPr bwMode="auto">
          <a:xfrm>
            <a:off x="662688" y="4964907"/>
            <a:ext cx="5401862" cy="4339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r>
              <a:rPr lang="de-DE" altLang="de-DE" sz="1400" dirty="0">
                <a:latin typeface="Arial" panose="020B0604020202020204" pitchFamily="34" charset="0"/>
              </a:rPr>
              <a:t>Schlussfolie</a:t>
            </a:r>
          </a:p>
        </p:txBody>
      </p:sp>
      <p:sp>
        <p:nvSpPr>
          <p:cNvPr id="2" name="Foliennummernplatzhalter 1"/>
          <p:cNvSpPr>
            <a:spLocks noGrp="1"/>
          </p:cNvSpPr>
          <p:nvPr>
            <p:ph type="sldNum" sz="quarter" idx="10"/>
          </p:nvPr>
        </p:nvSpPr>
        <p:spPr/>
        <p:txBody>
          <a:bodyPr/>
          <a:lstStyle/>
          <a:p>
            <a:fld id="{97C3CEC3-BA94-4CCC-9A7E-BE39DA97434D}" type="slidenum">
              <a:rPr lang="de-DE" smtClean="0"/>
              <a:t>33</a:t>
            </a:fld>
            <a:endParaRPr lang="de-DE" dirty="0"/>
          </a:p>
        </p:txBody>
      </p:sp>
    </p:spTree>
    <p:extLst>
      <p:ext uri="{BB962C8B-B14F-4D97-AF65-F5344CB8AC3E}">
        <p14:creationId xmlns:p14="http://schemas.microsoft.com/office/powerpoint/2010/main" val="2099807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xfrm>
            <a:off x="663575" y="644525"/>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p:cNvSpPr>
            <a:spLocks noGrp="1"/>
          </p:cNvSpPr>
          <p:nvPr>
            <p:ph type="body" idx="1"/>
          </p:nvPr>
        </p:nvSpPr>
        <p:spPr bwMode="auto">
          <a:xfrm>
            <a:off x="662688" y="4841983"/>
            <a:ext cx="5401862" cy="45881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12150">
              <a:tabLst>
                <a:tab pos="2712523" algn="l"/>
              </a:tabLst>
            </a:pPr>
            <a:endParaRPr lang="de-DE" altLang="de-DE" sz="1400" dirty="0">
              <a:latin typeface="Arial" panose="020B0604020202020204" pitchFamily="34" charset="0"/>
            </a:endParaRPr>
          </a:p>
          <a:p>
            <a:pPr marL="0" indent="0" defTabSz="412150">
              <a:buNone/>
              <a:tabLst>
                <a:tab pos="2712523" algn="l"/>
              </a:tabLst>
            </a:pPr>
            <a:r>
              <a:rPr lang="de-DE" altLang="de-DE" sz="1400" dirty="0">
                <a:latin typeface="Arial" panose="020B0604020202020204" pitchFamily="34" charset="0"/>
              </a:rPr>
              <a:t>Strukturen</a:t>
            </a:r>
          </a:p>
          <a:p>
            <a:pPr defTabSz="412150">
              <a:tabLst>
                <a:tab pos="2712523" algn="l"/>
              </a:tabLst>
            </a:pPr>
            <a:endParaRPr lang="de-DE" altLang="de-DE" dirty="0">
              <a:latin typeface="Arial" panose="020B0604020202020204" pitchFamily="34" charset="0"/>
            </a:endParaRPr>
          </a:p>
          <a:p>
            <a:pPr defTabSz="412150">
              <a:tabLst>
                <a:tab pos="2712523" algn="l"/>
              </a:tabLst>
            </a:pPr>
            <a:r>
              <a:rPr lang="de-DE" altLang="de-DE" b="1" dirty="0">
                <a:latin typeface="Arial" panose="020B0604020202020204" pitchFamily="34" charset="0"/>
              </a:rPr>
              <a:t>Gemeinschaftsschule:	Gymnasium:</a:t>
            </a:r>
            <a:br>
              <a:rPr lang="de-DE" altLang="de-DE" b="1" dirty="0">
                <a:latin typeface="Arial" panose="020B0604020202020204" pitchFamily="34" charset="0"/>
              </a:rPr>
            </a:br>
            <a:r>
              <a:rPr lang="de-DE" altLang="de-DE" dirty="0">
                <a:latin typeface="Arial" panose="020B0604020202020204" pitchFamily="34" charset="0"/>
              </a:rPr>
              <a:t>* Sekundarstufe I: 5 bis 10	* Sekundarstufe I: 5 bis 10</a:t>
            </a:r>
          </a:p>
          <a:p>
            <a:pPr marL="0" indent="0" defTabSz="412150">
              <a:spcBef>
                <a:spcPts val="605"/>
              </a:spcBef>
              <a:buNone/>
              <a:tabLst>
                <a:tab pos="2712523" algn="l"/>
              </a:tabLst>
            </a:pPr>
            <a:endParaRPr lang="de-DE" altLang="de-DE" dirty="0">
              <a:latin typeface="Arial" panose="020B0604020202020204" pitchFamily="34" charset="0"/>
            </a:endParaRPr>
          </a:p>
          <a:p>
            <a:pPr marL="0" indent="0" defTabSz="412150">
              <a:spcBef>
                <a:spcPts val="605"/>
              </a:spcBef>
              <a:buNone/>
              <a:tabLst>
                <a:tab pos="2712523" algn="l"/>
              </a:tabLst>
            </a:pPr>
            <a:r>
              <a:rPr lang="de-DE" altLang="de-DE" b="1" dirty="0">
                <a:latin typeface="Arial" panose="020B0604020202020204" pitchFamily="34" charset="0"/>
              </a:rPr>
              <a:t>Am Gymnasium </a:t>
            </a:r>
            <a:r>
              <a:rPr lang="de-DE" altLang="de-DE" b="0" dirty="0">
                <a:latin typeface="Arial" panose="020B0604020202020204" pitchFamily="34" charset="0"/>
              </a:rPr>
              <a:t>hat die </a:t>
            </a:r>
            <a:r>
              <a:rPr lang="de-DE" altLang="de-DE" b="1" dirty="0">
                <a:latin typeface="Arial" panose="020B0604020202020204" pitchFamily="34" charset="0"/>
              </a:rPr>
              <a:t>Jahrgangsstufe 10</a:t>
            </a:r>
            <a:r>
              <a:rPr lang="de-DE" altLang="de-DE" dirty="0">
                <a:latin typeface="Arial" panose="020B0604020202020204" pitchFamily="34" charset="0"/>
              </a:rPr>
              <a:t> eine Doppelfunktion: Sie zählt noch zur</a:t>
            </a:r>
            <a:r>
              <a:rPr lang="de-DE" altLang="de-DE" baseline="0" dirty="0">
                <a:latin typeface="Arial" panose="020B0604020202020204" pitchFamily="34" charset="0"/>
              </a:rPr>
              <a:t> </a:t>
            </a:r>
            <a:r>
              <a:rPr lang="de-DE" altLang="de-DE" dirty="0">
                <a:latin typeface="Arial" panose="020B0604020202020204" pitchFamily="34" charset="0"/>
              </a:rPr>
              <a:t>Sek I, ist gleichzeitig aber auch schon Einführungsphase der Sek II</a:t>
            </a:r>
          </a:p>
          <a:p>
            <a:pPr defTabSz="412150">
              <a:spcBef>
                <a:spcPts val="605"/>
              </a:spcBef>
              <a:tabLst>
                <a:tab pos="2712523" algn="l"/>
              </a:tabLst>
            </a:pPr>
            <a:r>
              <a:rPr lang="de-DE" altLang="de-DE" dirty="0">
                <a:latin typeface="Arial" panose="020B0604020202020204" pitchFamily="34" charset="0"/>
              </a:rPr>
              <a:t>* Gymnasiale Oberstufe:	* Gymnasiale Oberstufe:</a:t>
            </a:r>
            <a:br>
              <a:rPr lang="de-DE" altLang="de-DE" dirty="0">
                <a:latin typeface="Arial" panose="020B0604020202020204" pitchFamily="34" charset="0"/>
              </a:rPr>
            </a:br>
            <a:r>
              <a:rPr lang="de-DE" altLang="de-DE" dirty="0">
                <a:latin typeface="Arial" panose="020B0604020202020204" pitchFamily="34" charset="0"/>
              </a:rPr>
              <a:t>   ** Einführungsphase:	   ** Einführungsphase:</a:t>
            </a:r>
            <a:br>
              <a:rPr lang="de-DE" altLang="de-DE" dirty="0">
                <a:latin typeface="Arial" panose="020B0604020202020204" pitchFamily="34" charset="0"/>
              </a:rPr>
            </a:br>
            <a:r>
              <a:rPr lang="de-DE" altLang="de-DE" dirty="0">
                <a:latin typeface="Arial" panose="020B0604020202020204" pitchFamily="34" charset="0"/>
              </a:rPr>
              <a:t>       Jahrgangsstufe 11	       Jahrgangsstufe 10</a:t>
            </a:r>
          </a:p>
          <a:p>
            <a:pPr defTabSz="412150">
              <a:tabLst>
                <a:tab pos="2712523" algn="l"/>
              </a:tabLst>
            </a:pPr>
            <a:r>
              <a:rPr lang="de-DE" altLang="de-DE" dirty="0">
                <a:latin typeface="Arial" panose="020B0604020202020204" pitchFamily="34" charset="0"/>
              </a:rPr>
              <a:t>   ** Hauptphase:	   ** Hauptphase: </a:t>
            </a:r>
            <a:br>
              <a:rPr lang="de-DE" altLang="de-DE" dirty="0">
                <a:latin typeface="Arial" panose="020B0604020202020204" pitchFamily="34" charset="0"/>
              </a:rPr>
            </a:br>
            <a:r>
              <a:rPr lang="de-DE" altLang="de-DE" dirty="0">
                <a:latin typeface="Arial" panose="020B0604020202020204" pitchFamily="34" charset="0"/>
              </a:rPr>
              <a:t>       Jahrgangsstufen 12 und 13	       Jahrgangsstufen 11 und 12</a:t>
            </a:r>
          </a:p>
          <a:p>
            <a:pPr defTabSz="412150">
              <a:tabLst>
                <a:tab pos="2712523" algn="l"/>
              </a:tabLst>
            </a:pPr>
            <a:endParaRPr lang="de-DE" altLang="de-DE" dirty="0">
              <a:latin typeface="Arial" panose="020B0604020202020204" pitchFamily="34" charset="0"/>
            </a:endParaRPr>
          </a:p>
          <a:p>
            <a:pPr algn="just" defTabSz="412150">
              <a:tabLst>
                <a:tab pos="2712523" algn="l"/>
              </a:tabLst>
            </a:pPr>
            <a:r>
              <a:rPr lang="de-DE" altLang="de-DE" dirty="0">
                <a:latin typeface="Arial" panose="020B0604020202020204" pitchFamily="34" charset="0"/>
              </a:rPr>
              <a:t>Die </a:t>
            </a:r>
            <a:r>
              <a:rPr lang="de-DE" altLang="de-DE" dirty="0" err="1">
                <a:latin typeface="Arial" panose="020B0604020202020204" pitchFamily="34" charset="0"/>
              </a:rPr>
              <a:t>GemS</a:t>
            </a:r>
            <a:r>
              <a:rPr lang="de-DE" altLang="de-DE" dirty="0">
                <a:latin typeface="Arial" panose="020B0604020202020204" pitchFamily="34" charset="0"/>
              </a:rPr>
              <a:t> verfügt über eine eigene gymnasiale Oberstufe am Standort oder kooperiert in Oberstufenverbünden.</a:t>
            </a:r>
          </a:p>
          <a:p>
            <a:pPr algn="just" defTabSz="412150">
              <a:tabLst>
                <a:tab pos="2712523" algn="l"/>
              </a:tabLst>
            </a:pPr>
            <a:r>
              <a:rPr lang="de-DE" altLang="de-DE" dirty="0">
                <a:latin typeface="Arial" panose="020B0604020202020204" pitchFamily="34" charset="0"/>
              </a:rPr>
              <a:t>Die Oberstufe umfasst an beiden Schulformen drei Jahre und schließt an beiden Systemen mit dem Zentralabitur ab. </a:t>
            </a:r>
          </a:p>
        </p:txBody>
      </p:sp>
      <p:sp>
        <p:nvSpPr>
          <p:cNvPr id="2" name="Foliennummernplatzhalter 1"/>
          <p:cNvSpPr>
            <a:spLocks noGrp="1"/>
          </p:cNvSpPr>
          <p:nvPr>
            <p:ph type="sldNum" sz="quarter" idx="10"/>
          </p:nvPr>
        </p:nvSpPr>
        <p:spPr/>
        <p:txBody>
          <a:bodyPr/>
          <a:lstStyle/>
          <a:p>
            <a:fld id="{97C3CEC3-BA94-4CCC-9A7E-BE39DA97434D}" type="slidenum">
              <a:rPr lang="de-DE" smtClean="0"/>
              <a:t>4</a:t>
            </a:fld>
            <a:endParaRPr lang="de-DE" dirty="0"/>
          </a:p>
        </p:txBody>
      </p:sp>
    </p:spTree>
    <p:extLst>
      <p:ext uri="{BB962C8B-B14F-4D97-AF65-F5344CB8AC3E}">
        <p14:creationId xmlns:p14="http://schemas.microsoft.com/office/powerpoint/2010/main" val="1210742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xfrm>
            <a:off x="663575" y="644525"/>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p:cNvSpPr>
          <p:nvPr>
            <p:ph type="body" idx="1"/>
          </p:nvPr>
        </p:nvSpPr>
        <p:spPr bwMode="auto">
          <a:xfrm>
            <a:off x="662688" y="4769965"/>
            <a:ext cx="5401862" cy="45881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ndParaRPr>
          </a:p>
          <a:p>
            <a:pPr marL="0" indent="0">
              <a:buNone/>
            </a:pPr>
            <a:r>
              <a:rPr lang="de-DE" altLang="de-DE" sz="1400" dirty="0">
                <a:latin typeface="Arial" panose="020B0604020202020204" pitchFamily="34" charset="0"/>
              </a:rPr>
              <a:t>Vergleich der Fächer an GS – </a:t>
            </a:r>
            <a:r>
              <a:rPr lang="de-DE" altLang="de-DE" sz="1400" dirty="0" err="1">
                <a:latin typeface="Arial" panose="020B0604020202020204" pitchFamily="34" charset="0"/>
              </a:rPr>
              <a:t>GemS</a:t>
            </a:r>
            <a:r>
              <a:rPr lang="de-DE" altLang="de-DE" sz="1400" dirty="0">
                <a:latin typeface="Arial" panose="020B0604020202020204" pitchFamily="34" charset="0"/>
              </a:rPr>
              <a:t> – </a:t>
            </a:r>
            <a:r>
              <a:rPr lang="de-DE" altLang="de-DE" sz="1400" dirty="0" err="1">
                <a:latin typeface="Arial" panose="020B0604020202020204" pitchFamily="34" charset="0"/>
              </a:rPr>
              <a:t>Gym</a:t>
            </a:r>
            <a:endParaRPr lang="de-DE" altLang="de-DE" sz="1400" dirty="0">
              <a:latin typeface="Arial" panose="020B0604020202020204" pitchFamily="34" charset="0"/>
            </a:endParaRPr>
          </a:p>
          <a:p>
            <a:endParaRPr lang="de-DE" altLang="de-DE" sz="1000" dirty="0">
              <a:latin typeface="Arial" panose="020B0604020202020204" pitchFamily="34" charset="0"/>
            </a:endParaRPr>
          </a:p>
          <a:p>
            <a:pPr algn="just"/>
            <a:r>
              <a:rPr lang="de-DE" altLang="de-DE" dirty="0">
                <a:latin typeface="Arial" panose="020B0604020202020204" pitchFamily="34" charset="0"/>
              </a:rPr>
              <a:t>Erklärungen:</a:t>
            </a:r>
          </a:p>
          <a:p>
            <a:pPr marL="361609" lvl="1" indent="-180805" algn="just">
              <a:buFontTx/>
              <a:buChar char="-"/>
            </a:pPr>
            <a:r>
              <a:rPr lang="de-DE" altLang="de-DE" dirty="0">
                <a:latin typeface="Arial" panose="020B0604020202020204" pitchFamily="34" charset="0"/>
              </a:rPr>
              <a:t>„Lernen </a:t>
            </a:r>
            <a:r>
              <a:rPr lang="de-DE" altLang="de-DE" dirty="0" err="1">
                <a:latin typeface="Arial" panose="020B0604020202020204" pitchFamily="34" charset="0"/>
              </a:rPr>
              <a:t>lernen</a:t>
            </a:r>
            <a:r>
              <a:rPr lang="de-DE" altLang="de-DE" dirty="0">
                <a:latin typeface="Arial" panose="020B0604020202020204" pitchFamily="34" charset="0"/>
              </a:rPr>
              <a:t>“ dient der systematischen und nachhaltigen Vermittlung von Methoden, Techniken und Strategien, die in allen Unterrichts- und Übungsstunden für alle Schüler verbindlich sein und einheitlich Anwendung finden sollen.</a:t>
            </a:r>
          </a:p>
          <a:p>
            <a:pPr marL="361609" lvl="1" indent="-180805" algn="just">
              <a:buFontTx/>
              <a:buChar char="-"/>
            </a:pPr>
            <a:r>
              <a:rPr lang="de-DE" altLang="de-DE" dirty="0">
                <a:latin typeface="Arial" panose="020B0604020202020204" pitchFamily="34" charset="0"/>
              </a:rPr>
              <a:t>genauere Erklärungen zu den Fremdsprachen: siehe Folie 7</a:t>
            </a:r>
          </a:p>
          <a:p>
            <a:pPr marL="361609" lvl="1" indent="-180805" algn="just">
              <a:buFontTx/>
              <a:buChar char="-"/>
            </a:pPr>
            <a:r>
              <a:rPr lang="de-DE" altLang="de-DE" dirty="0">
                <a:latin typeface="Arial" panose="020B0604020202020204" pitchFamily="34" charset="0"/>
              </a:rPr>
              <a:t>genauere Erklärungen zu den Natur- und Gesellschaftswissenschaften: siehe Folie </a:t>
            </a:r>
            <a:r>
              <a:rPr lang="de-DE" altLang="de-DE" dirty="0" smtClean="0">
                <a:latin typeface="Arial" panose="020B0604020202020204" pitchFamily="34" charset="0"/>
              </a:rPr>
              <a:t>12 </a:t>
            </a:r>
            <a:r>
              <a:rPr lang="de-DE" altLang="de-DE" dirty="0">
                <a:latin typeface="Arial" panose="020B0604020202020204" pitchFamily="34" charset="0"/>
              </a:rPr>
              <a:t>(</a:t>
            </a:r>
            <a:r>
              <a:rPr lang="de-DE" altLang="de-DE" dirty="0" err="1">
                <a:latin typeface="Arial" panose="020B0604020202020204" pitchFamily="34" charset="0"/>
              </a:rPr>
              <a:t>Gym</a:t>
            </a:r>
            <a:r>
              <a:rPr lang="de-DE" altLang="de-DE" dirty="0">
                <a:latin typeface="Arial" panose="020B0604020202020204" pitchFamily="34" charset="0"/>
              </a:rPr>
              <a:t>) / Folie </a:t>
            </a:r>
            <a:r>
              <a:rPr lang="de-DE" altLang="de-DE" dirty="0" smtClean="0">
                <a:latin typeface="Arial" panose="020B0604020202020204" pitchFamily="34" charset="0"/>
              </a:rPr>
              <a:t>16 </a:t>
            </a:r>
            <a:r>
              <a:rPr lang="de-DE" altLang="de-DE" dirty="0">
                <a:latin typeface="Arial" panose="020B0604020202020204" pitchFamily="34" charset="0"/>
              </a:rPr>
              <a:t>(</a:t>
            </a:r>
            <a:r>
              <a:rPr lang="de-DE" altLang="de-DE" dirty="0" err="1">
                <a:latin typeface="Arial" panose="020B0604020202020204" pitchFamily="34" charset="0"/>
              </a:rPr>
              <a:t>GemS</a:t>
            </a:r>
            <a:r>
              <a:rPr lang="de-DE" altLang="de-DE" dirty="0">
                <a:latin typeface="Arial" panose="020B0604020202020204" pitchFamily="34" charset="0"/>
              </a:rPr>
              <a:t>)</a:t>
            </a:r>
          </a:p>
          <a:p>
            <a:pPr marL="361609" lvl="1" indent="-180805" algn="just">
              <a:buFontTx/>
              <a:buChar char="-"/>
            </a:pPr>
            <a:r>
              <a:rPr lang="de-DE" altLang="de-DE" dirty="0">
                <a:latin typeface="Arial" panose="020B0604020202020204" pitchFamily="34" charset="0"/>
              </a:rPr>
              <a:t>Arbeitslehre kommt als neues Fach in Klassenstufe 5 der </a:t>
            </a:r>
            <a:r>
              <a:rPr lang="de-DE" altLang="de-DE" dirty="0" err="1">
                <a:latin typeface="Arial" panose="020B0604020202020204" pitchFamily="34" charset="0"/>
              </a:rPr>
              <a:t>GemS</a:t>
            </a:r>
            <a:r>
              <a:rPr lang="de-DE" altLang="de-DE" dirty="0">
                <a:latin typeface="Arial" panose="020B0604020202020204" pitchFamily="34" charset="0"/>
              </a:rPr>
              <a:t> hinzu (Berufsorientierung).</a:t>
            </a:r>
          </a:p>
          <a:p>
            <a:pPr marL="361609" lvl="1" indent="-180805" algn="just">
              <a:buFontTx/>
              <a:buChar char="-"/>
            </a:pPr>
            <a:r>
              <a:rPr lang="de-DE" altLang="de-DE" dirty="0">
                <a:latin typeface="Arial" panose="020B0604020202020204" pitchFamily="34" charset="0"/>
              </a:rPr>
              <a:t>Jede Schule hat die Aufgabe, ein schulspezifisches Förderkonzept zu entwickeln.</a:t>
            </a:r>
          </a:p>
          <a:p>
            <a:pPr marL="361609" lvl="1" indent="-180805" algn="just">
              <a:buFontTx/>
              <a:buChar char="-"/>
            </a:pPr>
            <a:r>
              <a:rPr lang="de-DE" altLang="de-DE" dirty="0">
                <a:latin typeface="Arial" panose="020B0604020202020204" pitchFamily="34" charset="0"/>
              </a:rPr>
              <a:t>Klassenleitungsstunde bedeutet: Klassenlehrkraft hat eine Stunde mehr in der Klasse zur 	Besprechung von klasseninternen Angelegenheiten</a:t>
            </a:r>
          </a:p>
          <a:p>
            <a:pPr marL="361609" lvl="1" indent="-180805" algn="just">
              <a:buFontTx/>
              <a:buChar char="-"/>
            </a:pPr>
            <a:r>
              <a:rPr lang="de-DE" altLang="de-DE" dirty="0">
                <a:latin typeface="Arial" panose="020B0604020202020204" pitchFamily="34" charset="0"/>
              </a:rPr>
              <a:t>Zusatzstunde für das Fach der Klassenlehrkraft bedeutet: Stundenansatz des Faches der Klassenlehrkraft ist um eine Stunde erhöht zur Besprechung von klasseninternen Angelegenheiten</a:t>
            </a:r>
          </a:p>
          <a:p>
            <a:pPr algn="just"/>
            <a:endParaRPr lang="de-DE" altLang="de-DE" dirty="0">
              <a:latin typeface="Arial" panose="020B0604020202020204" pitchFamily="34" charset="0"/>
            </a:endParaRPr>
          </a:p>
          <a:p>
            <a:pPr algn="just"/>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5</a:t>
            </a:fld>
            <a:endParaRPr lang="de-DE" dirty="0"/>
          </a:p>
        </p:txBody>
      </p:sp>
    </p:spTree>
    <p:extLst>
      <p:ext uri="{BB962C8B-B14F-4D97-AF65-F5344CB8AC3E}">
        <p14:creationId xmlns:p14="http://schemas.microsoft.com/office/powerpoint/2010/main" val="1528466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xfrm>
            <a:off x="663575" y="644525"/>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xfrm>
            <a:off x="662688" y="4841983"/>
            <a:ext cx="5401862" cy="45881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12150">
              <a:tabLst>
                <a:tab pos="2712523" algn="l"/>
              </a:tabLst>
            </a:pPr>
            <a:endParaRPr lang="de-DE" altLang="de-DE" sz="1400" dirty="0">
              <a:latin typeface="Arial" panose="020B0604020202020204" pitchFamily="34" charset="0"/>
            </a:endParaRPr>
          </a:p>
          <a:p>
            <a:pPr marL="0" indent="0" defTabSz="412150">
              <a:buNone/>
              <a:tabLst>
                <a:tab pos="2712523" algn="l"/>
              </a:tabLst>
            </a:pPr>
            <a:r>
              <a:rPr lang="de-DE" altLang="de-DE" sz="1400" dirty="0">
                <a:latin typeface="Arial" panose="020B0604020202020204" pitchFamily="34" charset="0"/>
              </a:rPr>
              <a:t>Fremdsprachen lernen – Jahrgangsstufen 5 und 6</a:t>
            </a:r>
          </a:p>
          <a:p>
            <a:pPr marL="0" indent="0" defTabSz="412150">
              <a:buNone/>
              <a:tabLst>
                <a:tab pos="2712523" algn="l"/>
              </a:tabLst>
            </a:pPr>
            <a:endParaRPr lang="de-DE" altLang="de-DE" dirty="0">
              <a:latin typeface="Arial" panose="020B0604020202020204" pitchFamily="34" charset="0"/>
            </a:endParaRPr>
          </a:p>
          <a:p>
            <a:pPr marL="0" indent="0" defTabSz="412150">
              <a:buNone/>
              <a:tabLst>
                <a:tab pos="2712523" algn="l"/>
              </a:tabLst>
            </a:pPr>
            <a:r>
              <a:rPr lang="de-DE" altLang="de-DE" u="sng" dirty="0" err="1">
                <a:latin typeface="Arial" panose="020B0604020202020204" pitchFamily="34" charset="0"/>
              </a:rPr>
              <a:t>GemS</a:t>
            </a:r>
            <a:r>
              <a:rPr lang="de-DE" altLang="de-DE" u="sng" dirty="0">
                <a:latin typeface="Arial" panose="020B0604020202020204" pitchFamily="34" charset="0"/>
              </a:rPr>
              <a:t>:</a:t>
            </a:r>
          </a:p>
          <a:p>
            <a:pPr algn="just" defTabSz="412150">
              <a:tabLst>
                <a:tab pos="2712523" algn="l"/>
              </a:tabLst>
            </a:pPr>
            <a:r>
              <a:rPr lang="de-DE" altLang="de-DE" dirty="0">
                <a:latin typeface="Arial" panose="020B0604020202020204" pitchFamily="34" charset="0"/>
              </a:rPr>
              <a:t>Der Fremdsprachenunterricht beginnt in der </a:t>
            </a:r>
            <a:r>
              <a:rPr lang="de-DE" altLang="de-DE" dirty="0" err="1">
                <a:latin typeface="Arial" panose="020B0604020202020204" pitchFamily="34" charset="0"/>
              </a:rPr>
              <a:t>GemS</a:t>
            </a:r>
            <a:r>
              <a:rPr lang="de-DE" altLang="de-DE" dirty="0">
                <a:latin typeface="Arial" panose="020B0604020202020204" pitchFamily="34" charset="0"/>
              </a:rPr>
              <a:t> mit 2 Fremdsprachen. Je nach Angebot der Schule wird mit einer Sprache in einem Sprachlehrgang (4 Wochenstunden), mit der zweiten Fremdsprache in einem Sprachkurs (2 Wochenstunden) begonnen.</a:t>
            </a:r>
          </a:p>
          <a:p>
            <a:pPr algn="just" defTabSz="412150">
              <a:tabLst>
                <a:tab pos="2712523" algn="l"/>
              </a:tabLst>
            </a:pPr>
            <a:r>
              <a:rPr lang="de-DE" altLang="de-DE" dirty="0">
                <a:latin typeface="Arial" panose="020B0604020202020204" pitchFamily="34" charset="0"/>
              </a:rPr>
              <a:t>Sprachlehrgang: abschlussrelevante 1. Fremdsprache (FS)</a:t>
            </a:r>
          </a:p>
          <a:p>
            <a:pPr algn="just" defTabSz="412150">
              <a:tabLst>
                <a:tab pos="2712523" algn="l"/>
              </a:tabLst>
            </a:pPr>
            <a:r>
              <a:rPr lang="de-DE" altLang="de-DE" dirty="0">
                <a:latin typeface="Arial" panose="020B0604020202020204" pitchFamily="34" charset="0"/>
              </a:rPr>
              <a:t>Sprachkurs: Vorbereitung auf mündliche Kommunikationssituationen in Alltag und Beruf (keine Noten, aber Bestätigung der (erfolgreichen) Teilnahme auf dem Zeugnis; Sprachkompetenzbescheinigung am Ende der Klasse 6)</a:t>
            </a:r>
          </a:p>
          <a:p>
            <a:pPr algn="just" defTabSz="412150">
              <a:tabLst>
                <a:tab pos="2712523" algn="l"/>
              </a:tabLst>
            </a:pPr>
            <a:endParaRPr lang="de-DE" altLang="de-DE" dirty="0">
              <a:latin typeface="Arial" panose="020B0604020202020204" pitchFamily="34" charset="0"/>
            </a:endParaRPr>
          </a:p>
          <a:p>
            <a:pPr marL="0" indent="0" algn="just" defTabSz="412150">
              <a:buNone/>
              <a:tabLst>
                <a:tab pos="2712523" algn="l"/>
              </a:tabLst>
            </a:pPr>
            <a:r>
              <a:rPr lang="de-DE" altLang="de-DE" u="sng" dirty="0" err="1">
                <a:latin typeface="Arial" panose="020B0604020202020204" pitchFamily="34" charset="0"/>
              </a:rPr>
              <a:t>Gym</a:t>
            </a:r>
            <a:r>
              <a:rPr lang="de-DE" altLang="de-DE" u="sng" dirty="0">
                <a:latin typeface="Arial" panose="020B0604020202020204" pitchFamily="34" charset="0"/>
              </a:rPr>
              <a:t>:</a:t>
            </a:r>
          </a:p>
          <a:p>
            <a:pPr algn="just" defTabSz="412150">
              <a:tabLst>
                <a:tab pos="2712523" algn="l"/>
              </a:tabLst>
            </a:pPr>
            <a:r>
              <a:rPr lang="de-DE" altLang="de-DE" dirty="0">
                <a:latin typeface="Arial" panose="020B0604020202020204" pitchFamily="34" charset="0"/>
              </a:rPr>
              <a:t>An den Gymnasien wird in der Klassenstufe 5 mit der 1. FS begonnen. Die 2. FS kommt als Hauptfach/schriftliches Fach in Klassenstufe 6 hinzu. Die Sprachenfolge ist standortbezogen unterschiedlich. </a:t>
            </a:r>
          </a:p>
          <a:p>
            <a:pPr algn="just" defTabSz="412150">
              <a:tabLst>
                <a:tab pos="2712523" algn="l"/>
              </a:tabLst>
            </a:pPr>
            <a:r>
              <a:rPr lang="de-DE" altLang="de-DE" dirty="0">
                <a:latin typeface="Arial" panose="020B0604020202020204" pitchFamily="34" charset="0"/>
              </a:rPr>
              <a:t>Eine besondere Form ist der Latein-plus-Zweig: Latein und Englisch ab Klasse 5,</a:t>
            </a:r>
            <a:r>
              <a:rPr lang="de-DE" altLang="de-DE" baseline="0" dirty="0">
                <a:latin typeface="Arial" panose="020B0604020202020204" pitchFamily="34" charset="0"/>
              </a:rPr>
              <a:t> </a:t>
            </a:r>
            <a:r>
              <a:rPr lang="de-DE" altLang="de-DE" dirty="0">
                <a:latin typeface="Arial" panose="020B0604020202020204" pitchFamily="34" charset="0"/>
              </a:rPr>
              <a:t>3. Fremdsprache Französisch ab Klasse 8 am Geschwister-Scholl-</a:t>
            </a:r>
            <a:r>
              <a:rPr lang="de-DE" altLang="de-DE" dirty="0" err="1">
                <a:latin typeface="Arial" panose="020B0604020202020204" pitchFamily="34" charset="0"/>
              </a:rPr>
              <a:t>Gym</a:t>
            </a:r>
            <a:r>
              <a:rPr lang="de-DE" altLang="de-DE" dirty="0">
                <a:latin typeface="Arial" panose="020B0604020202020204" pitchFamily="34" charset="0"/>
              </a:rPr>
              <a:t>. Lebach,</a:t>
            </a:r>
            <a:r>
              <a:rPr lang="de-DE" altLang="de-DE" baseline="0" dirty="0">
                <a:latin typeface="Arial" panose="020B0604020202020204" pitchFamily="34" charset="0"/>
              </a:rPr>
              <a:t> am</a:t>
            </a:r>
            <a:r>
              <a:rPr lang="de-DE" altLang="de-DE" dirty="0">
                <a:latin typeface="Arial" panose="020B0604020202020204" pitchFamily="34" charset="0"/>
              </a:rPr>
              <a:t> Marie-Luise-Kaschnitz-</a:t>
            </a:r>
            <a:r>
              <a:rPr lang="de-DE" altLang="de-DE" dirty="0" err="1">
                <a:latin typeface="Arial" panose="020B0604020202020204" pitchFamily="34" charset="0"/>
              </a:rPr>
              <a:t>Gym</a:t>
            </a:r>
            <a:r>
              <a:rPr lang="de-DE" altLang="de-DE" dirty="0">
                <a:latin typeface="Arial" panose="020B0604020202020204" pitchFamily="34" charset="0"/>
              </a:rPr>
              <a:t>. Völklingen</a:t>
            </a:r>
            <a:r>
              <a:rPr lang="de-DE" altLang="de-DE" baseline="0" dirty="0">
                <a:latin typeface="Arial" panose="020B0604020202020204" pitchFamily="34" charset="0"/>
              </a:rPr>
              <a:t> und am</a:t>
            </a:r>
            <a:r>
              <a:rPr lang="de-DE" altLang="de-DE" dirty="0">
                <a:latin typeface="Arial" panose="020B0604020202020204" pitchFamily="34" charset="0"/>
              </a:rPr>
              <a:t> </a:t>
            </a:r>
            <a:r>
              <a:rPr lang="de-DE" altLang="de-DE" dirty="0" err="1">
                <a:latin typeface="Arial" panose="020B0604020202020204" pitchFamily="34" charset="0"/>
              </a:rPr>
              <a:t>Gym</a:t>
            </a:r>
            <a:r>
              <a:rPr lang="de-DE" altLang="de-DE" dirty="0">
                <a:latin typeface="Arial" panose="020B0604020202020204" pitchFamily="34" charset="0"/>
              </a:rPr>
              <a:t>. am Stadtgarten Saarlouis</a:t>
            </a:r>
          </a:p>
          <a:p>
            <a:pPr algn="just" defTabSz="412150">
              <a:tabLst>
                <a:tab pos="2712523" algn="l"/>
              </a:tabLst>
            </a:pPr>
            <a:r>
              <a:rPr lang="de-DE" altLang="de-DE" dirty="0">
                <a:latin typeface="Arial" panose="020B0604020202020204" pitchFamily="34" charset="0"/>
              </a:rPr>
              <a:t>Weitergehende Informationen sind der Broschüre „Welche Schule für mein Kind“ zu entnehmen.</a:t>
            </a:r>
          </a:p>
          <a:p>
            <a:pPr algn="just" defTabSz="412150">
              <a:tabLst>
                <a:tab pos="2712523" algn="l"/>
              </a:tabLst>
            </a:pPr>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6</a:t>
            </a:fld>
            <a:endParaRPr lang="de-DE" dirty="0"/>
          </a:p>
        </p:txBody>
      </p:sp>
    </p:spTree>
    <p:extLst>
      <p:ext uri="{BB962C8B-B14F-4D97-AF65-F5344CB8AC3E}">
        <p14:creationId xmlns:p14="http://schemas.microsoft.com/office/powerpoint/2010/main" val="3679202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xfrm>
            <a:off x="661988" y="571500"/>
            <a:ext cx="5391150" cy="40433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p:cNvSpPr>
          <p:nvPr>
            <p:ph type="body" idx="1"/>
          </p:nvPr>
        </p:nvSpPr>
        <p:spPr bwMode="auto">
          <a:xfrm>
            <a:off x="662688" y="4716662"/>
            <a:ext cx="5401862" cy="458813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pPr defTabSz="412150">
              <a:tabLst>
                <a:tab pos="182112" algn="l"/>
              </a:tabLst>
              <a:defRPr/>
            </a:pPr>
            <a:endParaRPr lang="de-DE" altLang="de-DE" sz="1400" dirty="0"/>
          </a:p>
          <a:p>
            <a:pPr marL="0" indent="0" defTabSz="412150">
              <a:buNone/>
              <a:tabLst>
                <a:tab pos="182112" algn="l"/>
              </a:tabLst>
              <a:defRPr/>
            </a:pPr>
            <a:r>
              <a:rPr lang="de-DE" altLang="de-DE" u="sng" dirty="0" err="1">
                <a:latin typeface="Arial" panose="020B0604020202020204" pitchFamily="34" charset="0"/>
                <a:cs typeface="Arial" panose="020B0604020202020204" pitchFamily="34" charset="0"/>
              </a:rPr>
              <a:t>GemS</a:t>
            </a:r>
            <a:r>
              <a:rPr lang="de-DE" altLang="de-DE" u="sng" dirty="0">
                <a:latin typeface="Arial" panose="020B0604020202020204" pitchFamily="34" charset="0"/>
                <a:cs typeface="Arial" panose="020B0604020202020204" pitchFamily="34" charset="0"/>
              </a:rPr>
              <a:t>: Fremdsprachen lernen und Profilbildung – ab Klassenstufe 7</a:t>
            </a:r>
          </a:p>
          <a:p>
            <a:pPr algn="just" defTabSz="412150">
              <a:tabLst>
                <a:tab pos="182112" algn="l"/>
              </a:tabLst>
              <a:defRPr/>
            </a:pPr>
            <a:r>
              <a:rPr lang="de-DE" altLang="de-DE" dirty="0">
                <a:latin typeface="Arial" panose="020B0604020202020204" pitchFamily="34" charset="0"/>
                <a:cs typeface="Arial" panose="020B0604020202020204" pitchFamily="34" charset="0"/>
              </a:rPr>
              <a:t>In der </a:t>
            </a:r>
            <a:r>
              <a:rPr lang="de-DE" altLang="de-DE" dirty="0" err="1">
                <a:latin typeface="Arial" panose="020B0604020202020204" pitchFamily="34" charset="0"/>
                <a:cs typeface="Arial" panose="020B0604020202020204" pitchFamily="34" charset="0"/>
              </a:rPr>
              <a:t>GemS</a:t>
            </a:r>
            <a:r>
              <a:rPr lang="de-DE" altLang="de-DE" dirty="0">
                <a:latin typeface="Arial" panose="020B0604020202020204" pitchFamily="34" charset="0"/>
                <a:cs typeface="Arial" panose="020B0604020202020204" pitchFamily="34" charset="0"/>
              </a:rPr>
              <a:t> wird in der Klassenstufe 7 die 1. Fremdsprache (FS) im Pflichtbereich fortgesetzt. Hinzu kommt der vierstündige Wahlpflichtbereich (WPB).</a:t>
            </a:r>
          </a:p>
          <a:p>
            <a:pPr algn="just" defTabSz="412150">
              <a:tabLst>
                <a:tab pos="182112" algn="l"/>
              </a:tabLst>
              <a:defRPr/>
            </a:pPr>
            <a:r>
              <a:rPr lang="de-DE" altLang="de-DE" dirty="0">
                <a:latin typeface="Arial" panose="020B0604020202020204" pitchFamily="34" charset="0"/>
                <a:cs typeface="Arial" panose="020B0604020202020204" pitchFamily="34" charset="0"/>
              </a:rPr>
              <a:t>Im WPB kann die abschlussrelevante 2. FS (Übergang in die Sek II) als vierstündiger Sprachlehrgang belegt werden. Alternativ zur 2. FS gibt es folgende Möglichkeiten:</a:t>
            </a:r>
          </a:p>
          <a:p>
            <a:pPr marL="363210" lvl="1" indent="-177605" algn="just" defTabSz="412150">
              <a:buFont typeface="Symbol" panose="05050102010706020507" pitchFamily="18" charset="2"/>
              <a:buChar char="-"/>
              <a:tabLst>
                <a:tab pos="182112" algn="l"/>
              </a:tabLst>
              <a:defRPr/>
            </a:pPr>
            <a:r>
              <a:rPr lang="de-DE" altLang="de-DE" dirty="0">
                <a:latin typeface="Arial" panose="020B0604020202020204" pitchFamily="34" charset="0"/>
                <a:cs typeface="Arial" panose="020B0604020202020204" pitchFamily="34" charset="0"/>
              </a:rPr>
              <a:t>„Beruf und Wirtschaft“ (zweistündig) + berufsbezogener Sprachkurs (zweistündig)</a:t>
            </a:r>
          </a:p>
          <a:p>
            <a:pPr marL="363210" lvl="1" indent="-177605" algn="just" defTabSz="412150">
              <a:buFont typeface="Symbol" panose="05050102010706020507" pitchFamily="18" charset="2"/>
              <a:buChar char="-"/>
              <a:tabLst>
                <a:tab pos="182112" algn="l"/>
              </a:tabLst>
              <a:defRPr/>
            </a:pPr>
            <a:r>
              <a:rPr lang="de-DE" altLang="de-DE" dirty="0">
                <a:latin typeface="Arial" panose="020B0604020202020204" pitchFamily="34" charset="0"/>
                <a:cs typeface="Arial" panose="020B0604020202020204" pitchFamily="34" charset="0"/>
              </a:rPr>
              <a:t>„Beruf und Wirtschaft“ (zweistündig) + ein „Angebot der Schule“ (zweistündig, z. B. Informatik, Natur und Umwelt, Arbeitslehre)</a:t>
            </a:r>
          </a:p>
          <a:p>
            <a:pPr algn="just" defTabSz="412150">
              <a:tabLst>
                <a:tab pos="182112" algn="l"/>
              </a:tabLst>
              <a:defRPr/>
            </a:pPr>
            <a:endParaRPr lang="de-DE" altLang="de-DE" dirty="0">
              <a:latin typeface="Arial" panose="020B0604020202020204" pitchFamily="34" charset="0"/>
              <a:cs typeface="Arial" panose="020B0604020202020204" pitchFamily="34" charset="0"/>
            </a:endParaRPr>
          </a:p>
          <a:p>
            <a:pPr marL="0" indent="0" algn="just" defTabSz="412150">
              <a:buNone/>
              <a:tabLst>
                <a:tab pos="182112" algn="l"/>
              </a:tabLst>
              <a:defRPr/>
            </a:pPr>
            <a:r>
              <a:rPr lang="de-DE" altLang="de-DE" u="sng" dirty="0">
                <a:latin typeface="Arial" panose="020B0604020202020204" pitchFamily="34" charset="0"/>
                <a:cs typeface="Arial" panose="020B0604020202020204" pitchFamily="34" charset="0"/>
              </a:rPr>
              <a:t>Profilbildung in Zweigen </a:t>
            </a:r>
            <a:r>
              <a:rPr lang="de-DE" altLang="de-DE" u="sng" baseline="0" dirty="0">
                <a:latin typeface="Arial" panose="020B0604020202020204" pitchFamily="34" charset="0"/>
                <a:cs typeface="Arial" panose="020B0604020202020204" pitchFamily="34" charset="0"/>
              </a:rPr>
              <a:t>an Gymnasien</a:t>
            </a:r>
            <a:endParaRPr lang="de-DE" altLang="de-DE" u="sng" dirty="0">
              <a:latin typeface="Arial" panose="020B0604020202020204" pitchFamily="34" charset="0"/>
              <a:cs typeface="Arial" panose="020B0604020202020204" pitchFamily="34" charset="0"/>
            </a:endParaRPr>
          </a:p>
          <a:p>
            <a:pPr marL="358409" lvl="1" indent="-172804" algn="just" defTabSz="412150">
              <a:tabLst>
                <a:tab pos="182112" algn="l"/>
              </a:tabLst>
              <a:defRPr/>
            </a:pPr>
            <a:r>
              <a:rPr lang="de-DE" altLang="de-DE" dirty="0">
                <a:latin typeface="Arial" panose="020B0604020202020204" pitchFamily="34" charset="0"/>
                <a:cs typeface="Arial" panose="020B0604020202020204" pitchFamily="34" charset="0"/>
              </a:rPr>
              <a:t>Sprachenzweig an allen Gymnasien: 3. Fremdsprache ab Klasse 8</a:t>
            </a:r>
          </a:p>
          <a:p>
            <a:pPr marL="358409" lvl="1" indent="-172804" algn="just" defTabSz="412150">
              <a:tabLst>
                <a:tab pos="182112" algn="l"/>
              </a:tabLst>
              <a:defRPr/>
            </a:pPr>
            <a:r>
              <a:rPr lang="de-DE" altLang="de-DE" dirty="0">
                <a:latin typeface="Arial" panose="020B0604020202020204" pitchFamily="34" charset="0"/>
                <a:cs typeface="Arial" panose="020B0604020202020204" pitchFamily="34" charset="0"/>
              </a:rPr>
              <a:t>Naturwissenschaftlicher Zweig an 23 von 33 Gymnasien: </a:t>
            </a:r>
            <a:r>
              <a:rPr lang="de-DE" altLang="de-DE" dirty="0">
                <a:solidFill>
                  <a:srgbClr val="000000"/>
                </a:solidFill>
                <a:latin typeface="Saar" panose="00000500000000000000" pitchFamily="2" charset="0"/>
              </a:rPr>
              <a:t>verstärkter Unterricht in Physik, Chemie, Biologie ab Klasse 8</a:t>
            </a:r>
          </a:p>
          <a:p>
            <a:pPr marL="358409" lvl="1" indent="-172804" algn="just" defTabSz="412150">
              <a:tabLst>
                <a:tab pos="182112" algn="l"/>
              </a:tabLst>
              <a:defRPr/>
            </a:pPr>
            <a:r>
              <a:rPr lang="de-DE" altLang="de-DE" dirty="0">
                <a:latin typeface="Arial" panose="020B0604020202020204" pitchFamily="34" charset="0"/>
                <a:cs typeface="Arial" panose="020B0604020202020204" pitchFamily="34" charset="0"/>
              </a:rPr>
              <a:t>Informatikzweig: </a:t>
            </a:r>
            <a:r>
              <a:rPr lang="de-DE" altLang="de-DE" dirty="0">
                <a:solidFill>
                  <a:srgbClr val="000000"/>
                </a:solidFill>
                <a:latin typeface="Saar" panose="00000500000000000000" pitchFamily="2" charset="0"/>
              </a:rPr>
              <a:t>verstärkter Unterricht in Informatik ab Klasse 8 (</a:t>
            </a:r>
            <a:r>
              <a:rPr lang="de-DE" altLang="de-DE" dirty="0">
                <a:latin typeface="Arial" panose="020B0604020202020204" pitchFamily="34" charset="0"/>
                <a:cs typeface="Arial" panose="020B0604020202020204" pitchFamily="34" charset="0"/>
              </a:rPr>
              <a:t>Saar-Pfalz-</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Homburg; Albert-Einstein-</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Völklingen; Max-Planck-</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Saarlouis; </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am Steinwald Neunkirchen; Johannes-Kepler-</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Lebach)</a:t>
            </a:r>
          </a:p>
          <a:p>
            <a:pPr marL="358409" lvl="1" indent="-172804" algn="just" defTabSz="412150">
              <a:tabLst>
                <a:tab pos="182112" algn="l"/>
              </a:tabLst>
              <a:defRPr/>
            </a:pPr>
            <a:r>
              <a:rPr lang="de-DE" altLang="de-DE" dirty="0">
                <a:latin typeface="Arial" panose="020B0604020202020204" pitchFamily="34" charset="0"/>
                <a:cs typeface="Arial" panose="020B0604020202020204" pitchFamily="34" charset="0"/>
              </a:rPr>
              <a:t>Biowissenschaftlicher Zweig: </a:t>
            </a:r>
            <a:r>
              <a:rPr lang="de-DE" altLang="de-DE" dirty="0">
                <a:solidFill>
                  <a:srgbClr val="000000"/>
                </a:solidFill>
                <a:latin typeface="Saar" panose="00000500000000000000" pitchFamily="2" charset="0"/>
              </a:rPr>
              <a:t>verstärkter Unterricht in Biologie und Biologischen Techniken ab Klasse 8 (</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am </a:t>
            </a:r>
            <a:r>
              <a:rPr lang="de-DE" altLang="de-DE" dirty="0" err="1">
                <a:latin typeface="Arial" panose="020B0604020202020204" pitchFamily="34" charset="0"/>
                <a:cs typeface="Arial" panose="020B0604020202020204" pitchFamily="34" charset="0"/>
              </a:rPr>
              <a:t>Stefansberg</a:t>
            </a:r>
            <a:r>
              <a:rPr lang="de-DE" altLang="de-DE" dirty="0">
                <a:latin typeface="Arial" panose="020B0604020202020204" pitchFamily="34" charset="0"/>
                <a:cs typeface="Arial" panose="020B0604020202020204" pitchFamily="34" charset="0"/>
              </a:rPr>
              <a:t> Merzig)</a:t>
            </a:r>
          </a:p>
          <a:p>
            <a:pPr marL="358409" lvl="1" indent="-172804" algn="just" defTabSz="412150">
              <a:tabLst>
                <a:tab pos="182112" algn="l"/>
              </a:tabLst>
              <a:defRPr/>
            </a:pPr>
            <a:r>
              <a:rPr lang="de-DE" altLang="de-DE" dirty="0">
                <a:latin typeface="Arial" panose="020B0604020202020204" pitchFamily="34" charset="0"/>
                <a:cs typeface="Arial" panose="020B0604020202020204" pitchFamily="34" charset="0"/>
              </a:rPr>
              <a:t>Deutsch-französischer bilingualer Zug: </a:t>
            </a:r>
            <a:r>
              <a:rPr lang="de-DE" altLang="de-DE" dirty="0">
                <a:solidFill>
                  <a:srgbClr val="000000"/>
                </a:solidFill>
                <a:latin typeface="Saar" panose="00000500000000000000" pitchFamily="2" charset="0"/>
              </a:rPr>
              <a:t>verstärkter Unterricht in der Fremdsprache in Klassen 5 u. 6; Sachfachunterricht in der Fremdsprache ab Klasse 7 (</a:t>
            </a:r>
            <a:r>
              <a:rPr lang="de-DE" altLang="de-DE" dirty="0">
                <a:latin typeface="Arial" panose="020B0604020202020204" pitchFamily="34" charset="0"/>
                <a:cs typeface="Arial" panose="020B0604020202020204" pitchFamily="34" charset="0"/>
              </a:rPr>
              <a:t>Robert-Schuman-</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Saarlouis, </a:t>
            </a:r>
            <a:r>
              <a:rPr lang="de-DE" altLang="de-DE" dirty="0" err="1">
                <a:latin typeface="Arial" panose="020B0604020202020204" pitchFamily="34" charset="0"/>
                <a:cs typeface="Arial" panose="020B0604020202020204" pitchFamily="34" charset="0"/>
              </a:rPr>
              <a:t>Illtal-Gym</a:t>
            </a:r>
            <a:r>
              <a:rPr lang="de-DE" altLang="de-DE" dirty="0">
                <a:latin typeface="Arial" panose="020B0604020202020204" pitchFamily="34" charset="0"/>
                <a:cs typeface="Arial" panose="020B0604020202020204" pitchFamily="34" charset="0"/>
              </a:rPr>
              <a:t>. </a:t>
            </a:r>
            <a:r>
              <a:rPr lang="de-DE" altLang="de-DE" dirty="0" err="1">
                <a:latin typeface="Arial" panose="020B0604020202020204" pitchFamily="34" charset="0"/>
                <a:cs typeface="Arial" panose="020B0604020202020204" pitchFamily="34" charset="0"/>
              </a:rPr>
              <a:t>Illingen</a:t>
            </a:r>
            <a:r>
              <a:rPr lang="de-DE" altLang="de-DE" dirty="0">
                <a:latin typeface="Arial" panose="020B0604020202020204" pitchFamily="34" charset="0"/>
                <a:cs typeface="Arial" panose="020B0604020202020204" pitchFamily="34" charset="0"/>
              </a:rPr>
              <a:t>, Priv. </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a:t>
            </a:r>
            <a:r>
              <a:rPr lang="de-DE" altLang="de-DE" dirty="0" err="1">
                <a:latin typeface="Arial" panose="020B0604020202020204" pitchFamily="34" charset="0"/>
                <a:cs typeface="Arial" panose="020B0604020202020204" pitchFamily="34" charset="0"/>
              </a:rPr>
              <a:t>Johanneum</a:t>
            </a:r>
            <a:r>
              <a:rPr lang="de-DE" altLang="de-DE" dirty="0">
                <a:latin typeface="Arial" panose="020B0604020202020204" pitchFamily="34" charset="0"/>
                <a:cs typeface="Arial" panose="020B0604020202020204" pitchFamily="34" charset="0"/>
              </a:rPr>
              <a:t> Homburg, </a:t>
            </a:r>
            <a:r>
              <a:rPr lang="de-DE" altLang="de-DE" dirty="0" err="1">
                <a:latin typeface="Arial" panose="020B0604020202020204" pitchFamily="34" charset="0"/>
                <a:cs typeface="Arial" panose="020B0604020202020204" pitchFamily="34" charset="0"/>
              </a:rPr>
              <a:t>Warndt-Gym</a:t>
            </a:r>
            <a:r>
              <a:rPr lang="de-DE" altLang="de-DE" dirty="0">
                <a:latin typeface="Arial" panose="020B0604020202020204" pitchFamily="34" charset="0"/>
                <a:cs typeface="Arial" panose="020B0604020202020204" pitchFamily="34" charset="0"/>
              </a:rPr>
              <a:t>. Völklingen)</a:t>
            </a:r>
          </a:p>
          <a:p>
            <a:pPr marL="358409" lvl="1" indent="-172804" algn="just" defTabSz="412150">
              <a:tabLst>
                <a:tab pos="182112" algn="l"/>
              </a:tabLst>
              <a:defRPr/>
            </a:pPr>
            <a:r>
              <a:rPr lang="de-DE" altLang="de-DE" dirty="0">
                <a:latin typeface="Arial" panose="020B0604020202020204" pitchFamily="34" charset="0"/>
                <a:cs typeface="Arial" panose="020B0604020202020204" pitchFamily="34" charset="0"/>
              </a:rPr>
              <a:t>Deutsch-englischer bilingualer Zug: </a:t>
            </a:r>
            <a:r>
              <a:rPr lang="de-DE" altLang="de-DE" dirty="0">
                <a:solidFill>
                  <a:srgbClr val="000000"/>
                </a:solidFill>
                <a:latin typeface="Saar" panose="00000500000000000000" pitchFamily="2" charset="0"/>
              </a:rPr>
              <a:t>verstärkter Unterricht in der Fremdsprache in Klassen 5 u. 6; Sachfachunterricht in der Fremdsprache ab Klasse 7 (</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am </a:t>
            </a:r>
            <a:r>
              <a:rPr lang="de-DE" altLang="de-DE" dirty="0" err="1">
                <a:latin typeface="Arial" panose="020B0604020202020204" pitchFamily="34" charset="0"/>
                <a:cs typeface="Arial" panose="020B0604020202020204" pitchFamily="34" charset="0"/>
              </a:rPr>
              <a:t>Rotenbühl</a:t>
            </a:r>
            <a:r>
              <a:rPr lang="de-DE" altLang="de-DE" dirty="0">
                <a:latin typeface="Arial" panose="020B0604020202020204" pitchFamily="34" charset="0"/>
                <a:cs typeface="Arial" panose="020B0604020202020204" pitchFamily="34" charset="0"/>
              </a:rPr>
              <a:t> Saarbrücken, Christian von </a:t>
            </a:r>
            <a:r>
              <a:rPr lang="de-DE" altLang="de-DE" dirty="0" err="1">
                <a:latin typeface="Arial" panose="020B0604020202020204" pitchFamily="34" charset="0"/>
                <a:cs typeface="Arial" panose="020B0604020202020204" pitchFamily="34" charset="0"/>
              </a:rPr>
              <a:t>Mannlich-Gym</a:t>
            </a:r>
            <a:r>
              <a:rPr lang="de-DE" altLang="de-DE" dirty="0">
                <a:latin typeface="Arial" panose="020B0604020202020204" pitchFamily="34" charset="0"/>
                <a:cs typeface="Arial" panose="020B0604020202020204" pitchFamily="34" charset="0"/>
              </a:rPr>
              <a:t>. Homburg)</a:t>
            </a:r>
          </a:p>
          <a:p>
            <a:pPr marL="358409" lvl="1" indent="-172804" algn="just" defTabSz="412150">
              <a:tabLst>
                <a:tab pos="182112" algn="l"/>
              </a:tabLst>
              <a:defRPr/>
            </a:pPr>
            <a:r>
              <a:rPr lang="de-DE" altLang="de-DE" dirty="0">
                <a:latin typeface="Arial" panose="020B0604020202020204" pitchFamily="34" charset="0"/>
                <a:cs typeface="Arial" panose="020B0604020202020204" pitchFamily="34" charset="0"/>
              </a:rPr>
              <a:t>Musik-Zweig: </a:t>
            </a:r>
            <a:r>
              <a:rPr lang="de-DE" altLang="de-DE" dirty="0">
                <a:solidFill>
                  <a:srgbClr val="000000"/>
                </a:solidFill>
                <a:latin typeface="Saar" panose="00000500000000000000" pitchFamily="2" charset="0"/>
              </a:rPr>
              <a:t>verstärkter Unterricht in Musik ab Klasse 5 (</a:t>
            </a:r>
            <a:r>
              <a:rPr lang="de-DE" altLang="de-DE" dirty="0">
                <a:latin typeface="Arial" panose="020B0604020202020204" pitchFamily="34" charset="0"/>
                <a:cs typeface="Arial" panose="020B0604020202020204" pitchFamily="34" charset="0"/>
              </a:rPr>
              <a:t>Gymnasium am Schloss Saarbrücken, Robert-Schuman-</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Saarlouis, </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am Krebsberg Neunkirchen)</a:t>
            </a:r>
          </a:p>
          <a:p>
            <a:pPr marL="358409" lvl="1" indent="-172804" algn="just" defTabSz="412150">
              <a:tabLst>
                <a:tab pos="182112" algn="l"/>
              </a:tabLst>
              <a:defRPr/>
            </a:pPr>
            <a:r>
              <a:rPr lang="de-DE" altLang="de-DE" dirty="0">
                <a:latin typeface="Arial" panose="020B0604020202020204" pitchFamily="34" charset="0"/>
                <a:cs typeface="Arial" panose="020B0604020202020204" pitchFamily="34" charset="0"/>
              </a:rPr>
              <a:t>Latein-Plus-Zweig: </a:t>
            </a:r>
            <a:r>
              <a:rPr lang="de-DE" altLang="de-DE" dirty="0">
                <a:solidFill>
                  <a:srgbClr val="000000"/>
                </a:solidFill>
                <a:latin typeface="Saar" panose="00000500000000000000" pitchFamily="2" charset="0"/>
              </a:rPr>
              <a:t>Unterricht in Latein und Englisch ab Klasse 5 (</a:t>
            </a:r>
            <a:r>
              <a:rPr lang="de-DE" altLang="de-DE" dirty="0">
                <a:latin typeface="Arial" panose="020B0604020202020204" pitchFamily="34" charset="0"/>
                <a:cs typeface="Arial" panose="020B0604020202020204" pitchFamily="34" charset="0"/>
              </a:rPr>
              <a:t>Marie-Luise-Kaschnitz-</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Völklingen, </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am Stadtgarten Saarlouis, Geschwister-Scholl-</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Lebach)</a:t>
            </a:r>
          </a:p>
          <a:p>
            <a:pPr marL="330511" lvl="1" indent="-144906" algn="just" defTabSz="412150">
              <a:buFontTx/>
              <a:buChar char="•"/>
              <a:tabLst>
                <a:tab pos="182112" algn="l"/>
              </a:tabLst>
              <a:defRPr/>
            </a:pPr>
            <a:endParaRPr lang="de-DE" altLang="de-DE" dirty="0">
              <a:latin typeface="Arial" panose="020B0604020202020204" pitchFamily="34" charset="0"/>
              <a:cs typeface="Arial" panose="020B0604020202020204" pitchFamily="34" charset="0"/>
            </a:endParaRPr>
          </a:p>
          <a:p>
            <a:pPr marL="330511" lvl="1" indent="-144906" algn="just" defTabSz="412150">
              <a:buFontTx/>
              <a:buChar char="•"/>
              <a:tabLst>
                <a:tab pos="182112" algn="l"/>
              </a:tabLst>
              <a:defRPr/>
            </a:pPr>
            <a:endParaRPr lang="de-DE" altLang="de-DE" dirty="0">
              <a:latin typeface="Arial" panose="020B0604020202020204" pitchFamily="34" charset="0"/>
              <a:cs typeface="Arial" panose="020B0604020202020204" pitchFamily="34" charset="0"/>
            </a:endParaRPr>
          </a:p>
          <a:p>
            <a:pPr marL="0" indent="0" algn="just" defTabSz="412150">
              <a:buNone/>
              <a:tabLst>
                <a:tab pos="182112" algn="l"/>
              </a:tabLst>
              <a:defRPr/>
            </a:pPr>
            <a:r>
              <a:rPr lang="de-DE" altLang="de-DE" dirty="0">
                <a:latin typeface="Arial" panose="020B0604020202020204" pitchFamily="34" charset="0"/>
                <a:cs typeface="Arial" panose="020B0604020202020204" pitchFamily="34" charset="0"/>
              </a:rPr>
              <a:t>Einige Gymnasien nehmen an Schulversuchen teil:</a:t>
            </a:r>
          </a:p>
          <a:p>
            <a:pPr marL="358409" lvl="1" indent="-172804" algn="just" defTabSz="412150">
              <a:buFont typeface="Symbol" panose="05050102010706020507" pitchFamily="18" charset="2"/>
              <a:buChar char="-"/>
              <a:tabLst>
                <a:tab pos="182112" algn="l"/>
              </a:tabLst>
              <a:defRPr/>
            </a:pPr>
            <a:r>
              <a:rPr lang="de-DE" altLang="de-DE" dirty="0">
                <a:latin typeface="Arial" panose="020B0604020202020204" pitchFamily="34" charset="0"/>
                <a:cs typeface="Arial" panose="020B0604020202020204" pitchFamily="34" charset="0"/>
              </a:rPr>
              <a:t>Schulversuch „MINT-Zweig“ (Max-Planck-</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Saarlouis, Johannes-Kepler-</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Lebach)</a:t>
            </a:r>
          </a:p>
          <a:p>
            <a:pPr marL="358409" lvl="1" indent="-172804" algn="just" defTabSz="412150">
              <a:buFont typeface="Symbol" panose="05050102010706020507" pitchFamily="18" charset="2"/>
              <a:buChar char="-"/>
              <a:tabLst>
                <a:tab pos="182112" algn="l"/>
              </a:tabLst>
              <a:defRPr/>
            </a:pPr>
            <a:r>
              <a:rPr lang="de-DE" altLang="de-DE" dirty="0">
                <a:latin typeface="Arial" panose="020B0604020202020204" pitchFamily="34" charset="0"/>
                <a:cs typeface="Arial" panose="020B0604020202020204" pitchFamily="34" charset="0"/>
              </a:rPr>
              <a:t>Schulversuch „Schwerpunkt Sport“ (</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am </a:t>
            </a:r>
            <a:r>
              <a:rPr lang="de-DE" altLang="de-DE" dirty="0" err="1">
                <a:latin typeface="Arial" panose="020B0604020202020204" pitchFamily="34" charset="0"/>
                <a:cs typeface="Arial" panose="020B0604020202020204" pitchFamily="34" charset="0"/>
              </a:rPr>
              <a:t>Rotenbühl</a:t>
            </a:r>
            <a:r>
              <a:rPr lang="de-DE" altLang="de-DE" dirty="0">
                <a:latin typeface="Arial" panose="020B0604020202020204" pitchFamily="34" charset="0"/>
                <a:cs typeface="Arial" panose="020B0604020202020204" pitchFamily="34" charset="0"/>
              </a:rPr>
              <a:t> Saarbrücken)</a:t>
            </a:r>
          </a:p>
          <a:p>
            <a:pPr marL="330511" lvl="1" indent="-144906" algn="just" defTabSz="412150">
              <a:buFontTx/>
              <a:buChar char="•"/>
              <a:tabLst>
                <a:tab pos="182112" algn="l"/>
              </a:tabLst>
              <a:defRPr/>
            </a:pPr>
            <a:endParaRPr lang="de-DE" altLang="de-DE" dirty="0">
              <a:latin typeface="Arial" panose="020B0604020202020204" pitchFamily="34" charset="0"/>
              <a:cs typeface="Arial" panose="020B0604020202020204" pitchFamily="34" charset="0"/>
            </a:endParaRPr>
          </a:p>
          <a:p>
            <a:pPr marL="330511" lvl="1" indent="-144906" algn="just" defTabSz="412150">
              <a:buFontTx/>
              <a:buChar char="•"/>
              <a:tabLst>
                <a:tab pos="182112" algn="l"/>
              </a:tabLst>
              <a:defRPr/>
            </a:pPr>
            <a:endParaRPr lang="de-DE" altLang="de-DE" dirty="0">
              <a:latin typeface="Arial" panose="020B0604020202020204" pitchFamily="34" charset="0"/>
              <a:cs typeface="Arial" panose="020B0604020202020204" pitchFamily="34" charset="0"/>
            </a:endParaRPr>
          </a:p>
          <a:p>
            <a:pPr marL="330511" lvl="1" indent="-144906" algn="just" defTabSz="412150">
              <a:buFontTx/>
              <a:buChar char="•"/>
              <a:tabLst>
                <a:tab pos="182112" algn="l"/>
              </a:tabLst>
              <a:defRPr/>
            </a:pPr>
            <a:endParaRPr lang="de-DE" altLang="de-DE" dirty="0">
              <a:latin typeface="Arial" panose="020B0604020202020204" pitchFamily="34" charset="0"/>
              <a:cs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7</a:t>
            </a:fld>
            <a:endParaRPr lang="de-DE" dirty="0"/>
          </a:p>
        </p:txBody>
      </p:sp>
    </p:spTree>
    <p:extLst>
      <p:ext uri="{BB962C8B-B14F-4D97-AF65-F5344CB8AC3E}">
        <p14:creationId xmlns:p14="http://schemas.microsoft.com/office/powerpoint/2010/main" val="2346585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TextEdit="1"/>
          </p:cNvSpPr>
          <p:nvPr>
            <p:ph type="sldImg"/>
          </p:nvPr>
        </p:nvSpPr>
        <p:spPr bwMode="auto">
          <a:xfrm>
            <a:off x="914400" y="746125"/>
            <a:ext cx="4973638"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de-DE" altLang="de-DE" sz="1400" dirty="0">
                <a:latin typeface="Arial" panose="020B0604020202020204" pitchFamily="34" charset="0"/>
                <a:ea typeface="Geneva"/>
                <a:cs typeface="Geneva"/>
              </a:rPr>
              <a:t>Unterrichtsorganisation</a:t>
            </a:r>
          </a:p>
          <a:p>
            <a:pPr algn="just"/>
            <a:r>
              <a:rPr lang="de-DE" altLang="de-DE" dirty="0">
                <a:latin typeface="Arial" panose="020B0604020202020204" pitchFamily="34" charset="0"/>
                <a:ea typeface="Geneva"/>
                <a:cs typeface="Geneva"/>
              </a:rPr>
              <a:t>In der </a:t>
            </a:r>
            <a:r>
              <a:rPr lang="de-DE" altLang="de-DE" dirty="0" err="1">
                <a:latin typeface="Arial" panose="020B0604020202020204" pitchFamily="34" charset="0"/>
                <a:ea typeface="Geneva"/>
                <a:cs typeface="Geneva"/>
              </a:rPr>
              <a:t>GemS</a:t>
            </a:r>
            <a:r>
              <a:rPr lang="de-DE" altLang="de-DE" dirty="0">
                <a:latin typeface="Arial" panose="020B0604020202020204" pitchFamily="34" charset="0"/>
                <a:ea typeface="Geneva"/>
                <a:cs typeface="Geneva"/>
              </a:rPr>
              <a:t> erfolgt in Klassenstufen 5 und 6 der Unterricht im Klassenverband mit Binnendifferenzierung.</a:t>
            </a:r>
          </a:p>
          <a:p>
            <a:pPr marL="0" indent="0" algn="just">
              <a:buNone/>
            </a:pPr>
            <a:r>
              <a:rPr lang="de-DE" altLang="de-DE" dirty="0">
                <a:latin typeface="Arial" panose="020B0604020202020204" pitchFamily="34" charset="0"/>
                <a:ea typeface="Geneva"/>
                <a:cs typeface="Geneva"/>
              </a:rPr>
              <a:t>	Ab Jahrgangsstufe 7 setzt in einem Teil der Fächer die äußere Fachleistungsdifferenzierung ein (bis Jahrgangsstufe 10). </a:t>
            </a:r>
          </a:p>
          <a:p>
            <a:pPr marL="185605" lvl="1" indent="0" algn="just">
              <a:buNone/>
            </a:pPr>
            <a:r>
              <a:rPr lang="de-DE" altLang="de-DE" dirty="0">
                <a:latin typeface="Arial" panose="020B0604020202020204" pitchFamily="34" charset="0"/>
                <a:ea typeface="Geneva"/>
                <a:cs typeface="Geneva"/>
              </a:rPr>
              <a:t>	Diese Fächer werden auf mindestens zwei unterschiedlichen Anspruchsebenen in Kursen erteilt. Anstelle von Kursen können auch klasseninterne Lerngruppen gebildet werden. 	Für die Differenzierung ist ein Orientierungsmodell vorgegeben. Abweichend davon sind </a:t>
            </a:r>
            <a:r>
              <a:rPr lang="de-DE" altLang="de-DE" dirty="0">
                <a:latin typeface="Arial" panose="020B0604020202020204" pitchFamily="34" charset="0"/>
                <a:ea typeface="Geneva"/>
                <a:cs typeface="Geneva"/>
                <a:sym typeface="Wingdings" panose="05000000000000000000" pitchFamily="2" charset="2"/>
              </a:rPr>
              <a:t>nach Beschluss der Schulkonferenz auch andere Differenzierungsmodelle möglich.</a:t>
            </a:r>
            <a:endParaRPr lang="de-DE" altLang="de-DE" dirty="0">
              <a:latin typeface="Arial" panose="020B0604020202020204" pitchFamily="34" charset="0"/>
              <a:ea typeface="Geneva"/>
              <a:cs typeface="Geneva"/>
            </a:endParaRPr>
          </a:p>
          <a:p>
            <a:pPr algn="just"/>
            <a:endParaRPr lang="de-DE" altLang="de-DE" dirty="0">
              <a:latin typeface="Arial" panose="020B0604020202020204" pitchFamily="34" charset="0"/>
              <a:ea typeface="Geneva"/>
              <a:cs typeface="Geneva"/>
            </a:endParaRPr>
          </a:p>
          <a:p>
            <a:pPr algn="just"/>
            <a:r>
              <a:rPr lang="de-DE" altLang="de-DE" dirty="0">
                <a:latin typeface="Arial" panose="020B0604020202020204" pitchFamily="34" charset="0"/>
                <a:ea typeface="Geneva"/>
                <a:cs typeface="Geneva"/>
              </a:rPr>
              <a:t>Im Gymnasium findet der Unterricht von Klassenstufe 5 bis 10 überwiegend im Klassenverband statt. </a:t>
            </a:r>
          </a:p>
          <a:p>
            <a:pPr marL="0" indent="0" algn="just">
              <a:buNone/>
            </a:pPr>
            <a:r>
              <a:rPr lang="de-DE" altLang="de-DE" dirty="0">
                <a:latin typeface="Arial" panose="020B0604020202020204" pitchFamily="34" charset="0"/>
                <a:ea typeface="Geneva"/>
                <a:cs typeface="Geneva"/>
              </a:rPr>
              <a:t>	In der Hauptphase der gymnasialen Oberstufe (11 und 12 an </a:t>
            </a:r>
            <a:r>
              <a:rPr lang="de-DE" altLang="de-DE" dirty="0" err="1">
                <a:latin typeface="Arial" panose="020B0604020202020204" pitchFamily="34" charset="0"/>
                <a:ea typeface="Geneva"/>
                <a:cs typeface="Geneva"/>
              </a:rPr>
              <a:t>Gym</a:t>
            </a:r>
            <a:r>
              <a:rPr lang="de-DE" altLang="de-DE" dirty="0">
                <a:latin typeface="Arial" panose="020B0604020202020204" pitchFamily="34" charset="0"/>
                <a:ea typeface="Geneva"/>
                <a:cs typeface="Geneva"/>
              </a:rPr>
              <a:t>, 12 und 13 an </a:t>
            </a:r>
            <a:r>
              <a:rPr lang="de-DE" altLang="de-DE" dirty="0" err="1">
                <a:latin typeface="Arial" panose="020B0604020202020204" pitchFamily="34" charset="0"/>
                <a:ea typeface="Geneva"/>
                <a:cs typeface="Geneva"/>
              </a:rPr>
              <a:t>GemS</a:t>
            </a:r>
            <a:r>
              <a:rPr lang="de-DE" altLang="de-DE" dirty="0">
                <a:latin typeface="Arial" panose="020B0604020202020204" pitchFamily="34" charset="0"/>
                <a:ea typeface="Geneva"/>
                <a:cs typeface="Geneva"/>
              </a:rPr>
              <a:t> und </a:t>
            </a:r>
            <a:r>
              <a:rPr lang="de-DE" altLang="de-DE" dirty="0" err="1">
                <a:latin typeface="Arial" panose="020B0604020202020204" pitchFamily="34" charset="0"/>
                <a:ea typeface="Geneva"/>
                <a:cs typeface="Geneva"/>
              </a:rPr>
              <a:t>berufl</a:t>
            </a:r>
            <a:r>
              <a:rPr lang="de-DE" altLang="de-DE" dirty="0">
                <a:latin typeface="Arial" panose="020B0604020202020204" pitchFamily="34" charset="0"/>
                <a:ea typeface="Geneva"/>
                <a:cs typeface="Geneva"/>
              </a:rPr>
              <a:t>. </a:t>
            </a:r>
            <a:r>
              <a:rPr lang="de-DE" altLang="de-DE" dirty="0" err="1">
                <a:latin typeface="Arial" panose="020B0604020202020204" pitchFamily="34" charset="0"/>
                <a:ea typeface="Geneva"/>
                <a:cs typeface="Geneva"/>
              </a:rPr>
              <a:t>Gym</a:t>
            </a:r>
            <a:r>
              <a:rPr lang="de-DE" altLang="de-DE" dirty="0">
                <a:latin typeface="Arial" panose="020B0604020202020204" pitchFamily="34" charset="0"/>
                <a:ea typeface="Geneva"/>
                <a:cs typeface="Geneva"/>
              </a:rPr>
              <a:t>) erfolgt der Unterricht in Kursen.</a:t>
            </a:r>
          </a:p>
          <a:p>
            <a:endParaRPr lang="de-DE" altLang="de-DE" dirty="0">
              <a:latin typeface="Arial" panose="020B0604020202020204" pitchFamily="34" charset="0"/>
              <a:ea typeface="Geneva"/>
              <a:cs typeface="Geneva"/>
            </a:endParaRPr>
          </a:p>
        </p:txBody>
      </p:sp>
    </p:spTree>
    <p:extLst>
      <p:ext uri="{BB962C8B-B14F-4D97-AF65-F5344CB8AC3E}">
        <p14:creationId xmlns:p14="http://schemas.microsoft.com/office/powerpoint/2010/main" val="567651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xfrm>
            <a:off x="676275" y="808038"/>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p:cNvSpPr>
          <p:nvPr>
            <p:ph type="body" idx="1"/>
          </p:nvPr>
        </p:nvSpPr>
        <p:spPr bwMode="auto">
          <a:xfrm>
            <a:off x="662688" y="5076760"/>
            <a:ext cx="5401862" cy="40652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r>
              <a:rPr lang="de-DE" altLang="de-DE" sz="1400" dirty="0">
                <a:latin typeface="Arial" panose="020B0604020202020204" pitchFamily="34" charset="0"/>
              </a:rPr>
              <a:t>Orientierungsfolie – Gymnasium</a:t>
            </a:r>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9</a:t>
            </a:fld>
            <a:endParaRPr lang="de-DE" dirty="0"/>
          </a:p>
        </p:txBody>
      </p:sp>
    </p:spTree>
    <p:extLst>
      <p:ext uri="{BB962C8B-B14F-4D97-AF65-F5344CB8AC3E}">
        <p14:creationId xmlns:p14="http://schemas.microsoft.com/office/powerpoint/2010/main" val="3315081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bwMode="gray">
          <a:xfrm>
            <a:off x="395287" y="2820975"/>
            <a:ext cx="8353425" cy="1616137"/>
          </a:xfrm>
        </p:spPr>
        <p:txBody>
          <a:bodyPr/>
          <a:lstStyle>
            <a:lvl1pPr>
              <a:lnSpc>
                <a:spcPct val="95000"/>
              </a:lnSpc>
              <a:defRPr sz="3000">
                <a:solidFill>
                  <a:schemeClr val="tx2"/>
                </a:solidFill>
              </a:defRPr>
            </a:lvl1pPr>
          </a:lstStyle>
          <a:p>
            <a:r>
              <a:rPr lang="de-DE" dirty="0"/>
              <a:t>Titelmasterformat durch Klicken bearbeiten</a:t>
            </a:r>
          </a:p>
        </p:txBody>
      </p:sp>
      <p:sp>
        <p:nvSpPr>
          <p:cNvPr id="3" name="Untertitel 2"/>
          <p:cNvSpPr>
            <a:spLocks noGrp="1"/>
          </p:cNvSpPr>
          <p:nvPr>
            <p:ph type="subTitle" idx="1"/>
          </p:nvPr>
        </p:nvSpPr>
        <p:spPr bwMode="gray">
          <a:xfrm>
            <a:off x="395287" y="4544020"/>
            <a:ext cx="8353425" cy="1477368"/>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pic>
        <p:nvPicPr>
          <p:cNvPr id="4"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32240" y="311530"/>
            <a:ext cx="2201824" cy="890456"/>
          </a:xfrm>
          <a:prstGeom prst="rect">
            <a:avLst/>
          </a:prstGeom>
        </p:spPr>
      </p:pic>
    </p:spTree>
    <p:extLst>
      <p:ext uri="{BB962C8B-B14F-4D97-AF65-F5344CB8AC3E}">
        <p14:creationId xmlns:p14="http://schemas.microsoft.com/office/powerpoint/2010/main" val="4032552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renner 4">
    <p:spTree>
      <p:nvGrpSpPr>
        <p:cNvPr id="1" name=""/>
        <p:cNvGrpSpPr/>
        <p:nvPr/>
      </p:nvGrpSpPr>
      <p:grpSpPr>
        <a:xfrm>
          <a:off x="0" y="0"/>
          <a:ext cx="0" cy="0"/>
          <a:chOff x="0" y="0"/>
          <a:chExt cx="0" cy="0"/>
        </a:xfrm>
      </p:grpSpPr>
      <p:sp>
        <p:nvSpPr>
          <p:cNvPr id="6" name="Ellipse 5"/>
          <p:cNvSpPr/>
          <p:nvPr userDrawn="1"/>
        </p:nvSpPr>
        <p:spPr bwMode="gray">
          <a:xfrm>
            <a:off x="539750" y="548878"/>
            <a:ext cx="4644318" cy="4644318"/>
          </a:xfrm>
          <a:prstGeom prst="ellipse">
            <a:avLst/>
          </a:prstGeom>
          <a:solidFill>
            <a:schemeClr val="accent4">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bwMode="gray">
          <a:xfrm>
            <a:off x="1223826" y="1125538"/>
            <a:ext cx="7380424" cy="948010"/>
          </a:xfrm>
        </p:spPr>
        <p:txBody>
          <a:bodyPr anchor="b" anchorCtr="0"/>
          <a:lstStyle>
            <a:lvl1pPr>
              <a:defRPr sz="3000">
                <a:solidFill>
                  <a:schemeClr val="tx2"/>
                </a:solidFill>
              </a:defRPr>
            </a:lvl1pPr>
          </a:lstStyle>
          <a:p>
            <a:r>
              <a:rPr lang="de-DE" dirty="0"/>
              <a:t>Titelmasterformat durch Klicken bearbeiten</a:t>
            </a:r>
          </a:p>
        </p:txBody>
      </p:sp>
      <p:sp>
        <p:nvSpPr>
          <p:cNvPr id="3" name="Inhaltsplatzhalter 2"/>
          <p:cNvSpPr>
            <a:spLocks noGrp="1"/>
          </p:cNvSpPr>
          <p:nvPr>
            <p:ph idx="1"/>
          </p:nvPr>
        </p:nvSpPr>
        <p:spPr bwMode="gray">
          <a:xfrm>
            <a:off x="1223628" y="2257823"/>
            <a:ext cx="7380622" cy="3763566"/>
          </a:xfrm>
        </p:spPr>
        <p:txBody>
          <a:bodyPr/>
          <a:lstStyle>
            <a:lvl1pPr marL="0" indent="0">
              <a:buNone/>
              <a:defRPr>
                <a:solidFill>
                  <a:schemeClr val="tx2"/>
                </a:solidFill>
              </a:defRPr>
            </a:lvl1pPr>
            <a:lvl2pPr marL="271463" indent="-271463">
              <a:defRPr>
                <a:solidFill>
                  <a:schemeClr val="tx2"/>
                </a:solidFill>
              </a:defRPr>
            </a:lvl2pPr>
            <a:lvl3pPr marL="538163" indent="-266700">
              <a:defRPr>
                <a:solidFill>
                  <a:schemeClr val="tx2"/>
                </a:solidFill>
              </a:defRPr>
            </a:lvl3pPr>
            <a:lvl4pPr marL="803275" indent="-271463">
              <a:defRPr>
                <a:solidFill>
                  <a:schemeClr val="tx2"/>
                </a:solidFill>
              </a:defRPr>
            </a:lvl4pPr>
            <a:lvl5pPr marL="1076325" indent="-266700">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bwMode="gray">
          <a:xfrm>
            <a:off x="1547664" y="6464040"/>
            <a:ext cx="1151930" cy="216000"/>
          </a:xfrm>
          <a:prstGeom prst="rect">
            <a:avLst/>
          </a:prstGeom>
        </p:spPr>
        <p:txBody>
          <a:bodyPr/>
          <a:lstStyle>
            <a:lvl1pPr>
              <a:defRPr sz="1000"/>
            </a:lvl1pPr>
          </a:lstStyle>
          <a:p>
            <a:fld id="{50C1CD8C-A5F2-470E-9B79-C7DA4DFF9EC9}" type="datetime1">
              <a:rPr lang="de-DE" smtClean="0"/>
              <a:pPr/>
              <a:t>02.11.2018</a:t>
            </a:fld>
            <a:endParaRPr lang="de-DE" dirty="0"/>
          </a:p>
        </p:txBody>
      </p:sp>
    </p:spTree>
    <p:extLst>
      <p:ext uri="{BB962C8B-B14F-4D97-AF65-F5344CB8AC3E}">
        <p14:creationId xmlns:p14="http://schemas.microsoft.com/office/powerpoint/2010/main" val="3751292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renner 5">
    <p:spTree>
      <p:nvGrpSpPr>
        <p:cNvPr id="1" name=""/>
        <p:cNvGrpSpPr/>
        <p:nvPr/>
      </p:nvGrpSpPr>
      <p:grpSpPr>
        <a:xfrm>
          <a:off x="0" y="0"/>
          <a:ext cx="0" cy="0"/>
          <a:chOff x="0" y="0"/>
          <a:chExt cx="0" cy="0"/>
        </a:xfrm>
      </p:grpSpPr>
      <p:sp>
        <p:nvSpPr>
          <p:cNvPr id="6" name="Ellipse 5"/>
          <p:cNvSpPr/>
          <p:nvPr userDrawn="1"/>
        </p:nvSpPr>
        <p:spPr bwMode="gray">
          <a:xfrm>
            <a:off x="539750" y="548878"/>
            <a:ext cx="4644318" cy="4644318"/>
          </a:xfrm>
          <a:prstGeom prst="ellipse">
            <a:avLst/>
          </a:prstGeom>
          <a:solidFill>
            <a:schemeClr val="accent5">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bwMode="gray">
          <a:xfrm>
            <a:off x="1223826" y="1125538"/>
            <a:ext cx="7380424" cy="948010"/>
          </a:xfrm>
        </p:spPr>
        <p:txBody>
          <a:bodyPr anchor="b" anchorCtr="0"/>
          <a:lstStyle>
            <a:lvl1pPr>
              <a:defRPr sz="3000">
                <a:solidFill>
                  <a:schemeClr val="tx2"/>
                </a:solidFill>
              </a:defRPr>
            </a:lvl1pPr>
          </a:lstStyle>
          <a:p>
            <a:r>
              <a:rPr lang="de-DE" dirty="0"/>
              <a:t>Titelmasterformat durch Klicken bearbeiten</a:t>
            </a:r>
          </a:p>
        </p:txBody>
      </p:sp>
      <p:sp>
        <p:nvSpPr>
          <p:cNvPr id="3" name="Inhaltsplatzhalter 2"/>
          <p:cNvSpPr>
            <a:spLocks noGrp="1"/>
          </p:cNvSpPr>
          <p:nvPr>
            <p:ph idx="1"/>
          </p:nvPr>
        </p:nvSpPr>
        <p:spPr bwMode="gray">
          <a:xfrm>
            <a:off x="1223628" y="2257823"/>
            <a:ext cx="7380622" cy="3763566"/>
          </a:xfrm>
        </p:spPr>
        <p:txBody>
          <a:bodyPr/>
          <a:lstStyle>
            <a:lvl1pPr marL="0" indent="0">
              <a:buNone/>
              <a:defRPr>
                <a:solidFill>
                  <a:schemeClr val="tx2"/>
                </a:solidFill>
              </a:defRPr>
            </a:lvl1pPr>
            <a:lvl2pPr marL="271463" indent="-271463">
              <a:defRPr>
                <a:solidFill>
                  <a:schemeClr val="tx2"/>
                </a:solidFill>
              </a:defRPr>
            </a:lvl2pPr>
            <a:lvl3pPr marL="538163" indent="-266700">
              <a:defRPr>
                <a:solidFill>
                  <a:schemeClr val="tx2"/>
                </a:solidFill>
              </a:defRPr>
            </a:lvl3pPr>
            <a:lvl4pPr marL="803275" indent="-271463">
              <a:defRPr>
                <a:solidFill>
                  <a:schemeClr val="tx2"/>
                </a:solidFill>
              </a:defRPr>
            </a:lvl4pPr>
            <a:lvl5pPr marL="1076325" indent="-266700">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bwMode="gray">
          <a:xfrm>
            <a:off x="1547664" y="6464040"/>
            <a:ext cx="1151930" cy="216000"/>
          </a:xfrm>
          <a:prstGeom prst="rect">
            <a:avLst/>
          </a:prstGeom>
        </p:spPr>
        <p:txBody>
          <a:bodyPr/>
          <a:lstStyle>
            <a:lvl1pPr>
              <a:defRPr sz="1000"/>
            </a:lvl1pPr>
          </a:lstStyle>
          <a:p>
            <a:fld id="{50C1CD8C-A5F2-470E-9B79-C7DA4DFF9EC9}" type="datetime1">
              <a:rPr lang="de-DE" smtClean="0"/>
              <a:pPr/>
              <a:t>02.11.2018</a:t>
            </a:fld>
            <a:endParaRPr lang="de-DE" dirty="0"/>
          </a:p>
        </p:txBody>
      </p:sp>
    </p:spTree>
    <p:extLst>
      <p:ext uri="{BB962C8B-B14F-4D97-AF65-F5344CB8AC3E}">
        <p14:creationId xmlns:p14="http://schemas.microsoft.com/office/powerpoint/2010/main" val="312825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renner 6">
    <p:spTree>
      <p:nvGrpSpPr>
        <p:cNvPr id="1" name=""/>
        <p:cNvGrpSpPr/>
        <p:nvPr/>
      </p:nvGrpSpPr>
      <p:grpSpPr>
        <a:xfrm>
          <a:off x="0" y="0"/>
          <a:ext cx="0" cy="0"/>
          <a:chOff x="0" y="0"/>
          <a:chExt cx="0" cy="0"/>
        </a:xfrm>
      </p:grpSpPr>
      <p:sp>
        <p:nvSpPr>
          <p:cNvPr id="6" name="Ellipse 5"/>
          <p:cNvSpPr/>
          <p:nvPr userDrawn="1"/>
        </p:nvSpPr>
        <p:spPr bwMode="gray">
          <a:xfrm>
            <a:off x="539750" y="548878"/>
            <a:ext cx="4644318" cy="4644318"/>
          </a:xfrm>
          <a:prstGeom prst="ellipse">
            <a:avLst/>
          </a:prstGeom>
          <a:solidFill>
            <a:schemeClr val="accent1">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bwMode="gray">
          <a:xfrm>
            <a:off x="1223826" y="1125538"/>
            <a:ext cx="7380424" cy="948010"/>
          </a:xfrm>
        </p:spPr>
        <p:txBody>
          <a:bodyPr anchor="b" anchorCtr="0"/>
          <a:lstStyle>
            <a:lvl1pPr>
              <a:defRPr sz="3000">
                <a:solidFill>
                  <a:schemeClr val="tx2"/>
                </a:solidFill>
              </a:defRPr>
            </a:lvl1pPr>
          </a:lstStyle>
          <a:p>
            <a:r>
              <a:rPr lang="de-DE" dirty="0"/>
              <a:t>Titelmasterformat durch Klicken bearbeiten</a:t>
            </a:r>
          </a:p>
        </p:txBody>
      </p:sp>
      <p:sp>
        <p:nvSpPr>
          <p:cNvPr id="3" name="Inhaltsplatzhalter 2"/>
          <p:cNvSpPr>
            <a:spLocks noGrp="1"/>
          </p:cNvSpPr>
          <p:nvPr>
            <p:ph idx="1"/>
          </p:nvPr>
        </p:nvSpPr>
        <p:spPr bwMode="gray">
          <a:xfrm>
            <a:off x="1223628" y="2257823"/>
            <a:ext cx="7380622" cy="3763566"/>
          </a:xfrm>
        </p:spPr>
        <p:txBody>
          <a:bodyPr/>
          <a:lstStyle>
            <a:lvl1pPr marL="0" indent="0">
              <a:buNone/>
              <a:defRPr>
                <a:solidFill>
                  <a:schemeClr val="tx2"/>
                </a:solidFill>
              </a:defRPr>
            </a:lvl1pPr>
            <a:lvl2pPr marL="271463" indent="-271463">
              <a:defRPr>
                <a:solidFill>
                  <a:schemeClr val="tx2"/>
                </a:solidFill>
              </a:defRPr>
            </a:lvl2pPr>
            <a:lvl3pPr marL="538163" indent="-266700">
              <a:defRPr>
                <a:solidFill>
                  <a:schemeClr val="tx2"/>
                </a:solidFill>
              </a:defRPr>
            </a:lvl3pPr>
            <a:lvl4pPr marL="803275" indent="-271463">
              <a:defRPr>
                <a:solidFill>
                  <a:schemeClr val="tx2"/>
                </a:solidFill>
              </a:defRPr>
            </a:lvl4pPr>
            <a:lvl5pPr marL="1076325" indent="-266700">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bwMode="gray">
          <a:xfrm>
            <a:off x="1547664" y="6464040"/>
            <a:ext cx="1151930" cy="216000"/>
          </a:xfrm>
          <a:prstGeom prst="rect">
            <a:avLst/>
          </a:prstGeom>
        </p:spPr>
        <p:txBody>
          <a:bodyPr/>
          <a:lstStyle>
            <a:lvl1pPr>
              <a:defRPr sz="1000"/>
            </a:lvl1pPr>
          </a:lstStyle>
          <a:p>
            <a:fld id="{50C1CD8C-A5F2-470E-9B79-C7DA4DFF9EC9}" type="datetime1">
              <a:rPr lang="de-DE" smtClean="0"/>
              <a:pPr/>
              <a:t>02.11.2018</a:t>
            </a:fld>
            <a:endParaRPr lang="de-DE" dirty="0"/>
          </a:p>
        </p:txBody>
      </p:sp>
    </p:spTree>
    <p:extLst>
      <p:ext uri="{BB962C8B-B14F-4D97-AF65-F5344CB8AC3E}">
        <p14:creationId xmlns:p14="http://schemas.microsoft.com/office/powerpoint/2010/main" val="1709233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bwMode="gray">
          <a:xfrm>
            <a:off x="1547664" y="6464040"/>
            <a:ext cx="1151930" cy="216000"/>
          </a:xfrm>
          <a:prstGeom prst="rect">
            <a:avLst/>
          </a:prstGeom>
        </p:spPr>
        <p:txBody>
          <a:bodyPr/>
          <a:lstStyle>
            <a:lvl1pPr>
              <a:defRPr sz="1000"/>
            </a:lvl1pPr>
          </a:lstStyle>
          <a:p>
            <a:fld id="{2149B6F8-C94E-4611-A119-56D3B6AEBF96}" type="datetime1">
              <a:rPr lang="de-DE" smtClean="0"/>
              <a:pPr/>
              <a:t>02.11.2018</a:t>
            </a:fld>
            <a:endParaRPr lang="de-DE" dirty="0"/>
          </a:p>
        </p:txBody>
      </p:sp>
    </p:spTree>
    <p:extLst>
      <p:ext uri="{BB962C8B-B14F-4D97-AF65-F5344CB8AC3E}">
        <p14:creationId xmlns:p14="http://schemas.microsoft.com/office/powerpoint/2010/main" val="4240295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10" name="Fußzeilenplatzhalter 15"/>
          <p:cNvSpPr txBox="1">
            <a:spLocks noGrp="1"/>
          </p:cNvSpPr>
          <p:nvPr userDrawn="1"/>
        </p:nvSpPr>
        <p:spPr bwMode="auto">
          <a:xfrm>
            <a:off x="557213" y="6372225"/>
            <a:ext cx="4806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900">
                <a:solidFill>
                  <a:schemeClr val="tx1"/>
                </a:solidFill>
                <a:latin typeface="Frutiger 45 Light" pitchFamily="34" charset="0"/>
                <a:ea typeface="Geneva" pitchFamily="47" charset="-128"/>
              </a:defRPr>
            </a:lvl1pPr>
            <a:lvl2pPr marL="742950" indent="-285750">
              <a:defRPr sz="900">
                <a:solidFill>
                  <a:schemeClr val="tx1"/>
                </a:solidFill>
                <a:latin typeface="Frutiger 45 Light" pitchFamily="34" charset="0"/>
                <a:ea typeface="Geneva" pitchFamily="47" charset="-128"/>
              </a:defRPr>
            </a:lvl2pPr>
            <a:lvl3pPr marL="1143000" indent="-228600">
              <a:defRPr sz="900">
                <a:solidFill>
                  <a:schemeClr val="tx1"/>
                </a:solidFill>
                <a:latin typeface="Frutiger 45 Light" pitchFamily="34" charset="0"/>
                <a:ea typeface="Geneva" pitchFamily="47" charset="-128"/>
              </a:defRPr>
            </a:lvl3pPr>
            <a:lvl4pPr marL="1600200" indent="-228600">
              <a:defRPr sz="900">
                <a:solidFill>
                  <a:schemeClr val="tx1"/>
                </a:solidFill>
                <a:latin typeface="Frutiger 45 Light" pitchFamily="34" charset="0"/>
                <a:ea typeface="Geneva" pitchFamily="47" charset="-128"/>
              </a:defRPr>
            </a:lvl4pPr>
            <a:lvl5pPr marL="2057400" indent="-228600">
              <a:defRPr sz="900">
                <a:solidFill>
                  <a:schemeClr val="tx1"/>
                </a:solidFill>
                <a:latin typeface="Frutiger 45 Light" pitchFamily="34" charset="0"/>
                <a:ea typeface="Geneva" pitchFamily="47" charset="-128"/>
              </a:defRPr>
            </a:lvl5pPr>
            <a:lvl6pPr marL="2514600" indent="-228600" defTabSz="457200" fontAlgn="base">
              <a:spcBef>
                <a:spcPct val="0"/>
              </a:spcBef>
              <a:spcAft>
                <a:spcPct val="0"/>
              </a:spcAft>
              <a:defRPr sz="900">
                <a:solidFill>
                  <a:schemeClr val="tx1"/>
                </a:solidFill>
                <a:latin typeface="Frutiger 45 Light" pitchFamily="34" charset="0"/>
                <a:ea typeface="Geneva" pitchFamily="47" charset="-128"/>
              </a:defRPr>
            </a:lvl6pPr>
            <a:lvl7pPr marL="2971800" indent="-228600" defTabSz="457200" fontAlgn="base">
              <a:spcBef>
                <a:spcPct val="0"/>
              </a:spcBef>
              <a:spcAft>
                <a:spcPct val="0"/>
              </a:spcAft>
              <a:defRPr sz="900">
                <a:solidFill>
                  <a:schemeClr val="tx1"/>
                </a:solidFill>
                <a:latin typeface="Frutiger 45 Light" pitchFamily="34" charset="0"/>
                <a:ea typeface="Geneva" pitchFamily="47" charset="-128"/>
              </a:defRPr>
            </a:lvl7pPr>
            <a:lvl8pPr marL="3429000" indent="-228600" defTabSz="457200" fontAlgn="base">
              <a:spcBef>
                <a:spcPct val="0"/>
              </a:spcBef>
              <a:spcAft>
                <a:spcPct val="0"/>
              </a:spcAft>
              <a:defRPr sz="900">
                <a:solidFill>
                  <a:schemeClr val="tx1"/>
                </a:solidFill>
                <a:latin typeface="Frutiger 45 Light" pitchFamily="34" charset="0"/>
                <a:ea typeface="Geneva" pitchFamily="47" charset="-128"/>
              </a:defRPr>
            </a:lvl8pPr>
            <a:lvl9pPr marL="3886200" indent="-228600" defTabSz="457200" fontAlgn="base">
              <a:spcBef>
                <a:spcPct val="0"/>
              </a:spcBef>
              <a:spcAft>
                <a:spcPct val="0"/>
              </a:spcAft>
              <a:defRPr sz="900">
                <a:solidFill>
                  <a:schemeClr val="tx1"/>
                </a:solidFill>
                <a:latin typeface="Frutiger 45 Light" pitchFamily="34" charset="0"/>
                <a:ea typeface="Geneva" pitchFamily="47" charset="-128"/>
              </a:defRPr>
            </a:lvl9pPr>
          </a:lstStyle>
          <a:p>
            <a:pPr algn="l">
              <a:defRPr/>
            </a:pPr>
            <a:endParaRPr lang="de-DE" altLang="de-DE" dirty="0"/>
          </a:p>
        </p:txBody>
      </p:sp>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Textmasterformat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Textmasterformat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29813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Textmasterformat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Textmasterformat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756163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064465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213374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069954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768074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folie (entkoppeltes Logo)">
    <p:spTree>
      <p:nvGrpSpPr>
        <p:cNvPr id="1" name=""/>
        <p:cNvGrpSpPr/>
        <p:nvPr/>
      </p:nvGrpSpPr>
      <p:grpSpPr>
        <a:xfrm>
          <a:off x="0" y="0"/>
          <a:ext cx="0" cy="0"/>
          <a:chOff x="0" y="0"/>
          <a:chExt cx="0" cy="0"/>
        </a:xfrm>
      </p:grpSpPr>
      <p:sp>
        <p:nvSpPr>
          <p:cNvPr id="2" name="Titel 1"/>
          <p:cNvSpPr>
            <a:spLocks noGrp="1"/>
          </p:cNvSpPr>
          <p:nvPr>
            <p:ph type="ctrTitle"/>
          </p:nvPr>
        </p:nvSpPr>
        <p:spPr bwMode="gray">
          <a:xfrm>
            <a:off x="395287" y="2820975"/>
            <a:ext cx="8353425" cy="1616137"/>
          </a:xfrm>
        </p:spPr>
        <p:txBody>
          <a:bodyPr/>
          <a:lstStyle>
            <a:lvl1pPr>
              <a:lnSpc>
                <a:spcPct val="95000"/>
              </a:lnSpc>
              <a:defRPr sz="3000">
                <a:solidFill>
                  <a:schemeClr val="tx2"/>
                </a:solidFill>
              </a:defRPr>
            </a:lvl1pPr>
          </a:lstStyle>
          <a:p>
            <a:r>
              <a:rPr lang="de-DE" dirty="0"/>
              <a:t>Titelmasterformat durch Klicken bearbeiten</a:t>
            </a:r>
          </a:p>
        </p:txBody>
      </p:sp>
      <p:sp>
        <p:nvSpPr>
          <p:cNvPr id="3" name="Untertitel 2"/>
          <p:cNvSpPr>
            <a:spLocks noGrp="1"/>
          </p:cNvSpPr>
          <p:nvPr>
            <p:ph type="subTitle" idx="1"/>
          </p:nvPr>
        </p:nvSpPr>
        <p:spPr bwMode="gray">
          <a:xfrm>
            <a:off x="395287" y="4544020"/>
            <a:ext cx="8353425" cy="1477368"/>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pic>
        <p:nvPicPr>
          <p:cNvPr id="6" name="Bild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36133" y="323132"/>
            <a:ext cx="2198305" cy="893280"/>
          </a:xfrm>
          <a:prstGeom prst="rect">
            <a:avLst/>
          </a:prstGeom>
        </p:spPr>
      </p:pic>
      <p:pic>
        <p:nvPicPr>
          <p:cNvPr id="4" name="Grafik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9075" y="425674"/>
            <a:ext cx="2084693" cy="843086"/>
          </a:xfrm>
          <a:prstGeom prst="rect">
            <a:avLst/>
          </a:prstGeom>
        </p:spPr>
      </p:pic>
    </p:spTree>
    <p:extLst>
      <p:ext uri="{BB962C8B-B14F-4D97-AF65-F5344CB8AC3E}">
        <p14:creationId xmlns:p14="http://schemas.microsoft.com/office/powerpoint/2010/main" val="1706201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491033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02.11.2018</a:t>
            </a:fld>
            <a:endParaRPr lang="de-DE" sz="1000" dirty="0"/>
          </a:p>
        </p:txBody>
      </p:sp>
    </p:spTree>
    <p:extLst>
      <p:ext uri="{BB962C8B-B14F-4D97-AF65-F5344CB8AC3E}">
        <p14:creationId xmlns:p14="http://schemas.microsoft.com/office/powerpoint/2010/main" val="3979360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02.11.2018</a:t>
            </a:fld>
            <a:endParaRPr lang="de-DE" sz="1000" dirty="0"/>
          </a:p>
        </p:txBody>
      </p:sp>
    </p:spTree>
    <p:extLst>
      <p:ext uri="{BB962C8B-B14F-4D97-AF65-F5344CB8AC3E}">
        <p14:creationId xmlns:p14="http://schemas.microsoft.com/office/powerpoint/2010/main" val="1323040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02.11.2018</a:t>
            </a:fld>
            <a:endParaRPr lang="de-DE" sz="1000" dirty="0"/>
          </a:p>
        </p:txBody>
      </p:sp>
    </p:spTree>
    <p:extLst>
      <p:ext uri="{BB962C8B-B14F-4D97-AF65-F5344CB8AC3E}">
        <p14:creationId xmlns:p14="http://schemas.microsoft.com/office/powerpoint/2010/main" val="345490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9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02.11.2018</a:t>
            </a:fld>
            <a:endParaRPr lang="de-DE" sz="1000" dirty="0"/>
          </a:p>
        </p:txBody>
      </p:sp>
    </p:spTree>
    <p:extLst>
      <p:ext uri="{BB962C8B-B14F-4D97-AF65-F5344CB8AC3E}">
        <p14:creationId xmlns:p14="http://schemas.microsoft.com/office/powerpoint/2010/main" val="3318100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0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02.11.2018</a:t>
            </a:fld>
            <a:endParaRPr lang="de-DE" sz="1000" dirty="0"/>
          </a:p>
        </p:txBody>
      </p:sp>
    </p:spTree>
    <p:extLst>
      <p:ext uri="{BB962C8B-B14F-4D97-AF65-F5344CB8AC3E}">
        <p14:creationId xmlns:p14="http://schemas.microsoft.com/office/powerpoint/2010/main" val="29216970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1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02.11.2018</a:t>
            </a:fld>
            <a:endParaRPr lang="de-DE" sz="1000" dirty="0"/>
          </a:p>
        </p:txBody>
      </p:sp>
    </p:spTree>
    <p:extLst>
      <p:ext uri="{BB962C8B-B14F-4D97-AF65-F5344CB8AC3E}">
        <p14:creationId xmlns:p14="http://schemas.microsoft.com/office/powerpoint/2010/main" val="12176709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2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02.11.2018</a:t>
            </a:fld>
            <a:endParaRPr lang="de-DE" sz="1000" dirty="0"/>
          </a:p>
        </p:txBody>
      </p:sp>
    </p:spTree>
    <p:extLst>
      <p:ext uri="{BB962C8B-B14F-4D97-AF65-F5344CB8AC3E}">
        <p14:creationId xmlns:p14="http://schemas.microsoft.com/office/powerpoint/2010/main" val="3371972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3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02.11.2018</a:t>
            </a:fld>
            <a:endParaRPr lang="de-DE" sz="1000" dirty="0"/>
          </a:p>
        </p:txBody>
      </p:sp>
    </p:spTree>
    <p:extLst>
      <p:ext uri="{BB962C8B-B14F-4D97-AF65-F5344CB8AC3E}">
        <p14:creationId xmlns:p14="http://schemas.microsoft.com/office/powerpoint/2010/main" val="3942155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4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02.11.2018</a:t>
            </a:fld>
            <a:endParaRPr lang="de-DE" sz="1000" dirty="0"/>
          </a:p>
        </p:txBody>
      </p:sp>
    </p:spTree>
    <p:extLst>
      <p:ext uri="{BB962C8B-B14F-4D97-AF65-F5344CB8AC3E}">
        <p14:creationId xmlns:p14="http://schemas.microsoft.com/office/powerpoint/2010/main" val="944370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dirty="0"/>
              <a:t>Titelmasterformat durch Klicken bearbeiten</a:t>
            </a:r>
          </a:p>
        </p:txBody>
      </p:sp>
      <p:sp>
        <p:nvSpPr>
          <p:cNvPr id="3" name="Inhaltsplatzhalter 2"/>
          <p:cNvSpPr>
            <a:spLocks noGrp="1"/>
          </p:cNvSpPr>
          <p:nvPr>
            <p:ph idx="1"/>
          </p:nvPr>
        </p:nvSpPr>
        <p:spPr bwMode="gray"/>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012516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5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02.11.2018</a:t>
            </a:fld>
            <a:endParaRPr lang="de-DE" sz="1000" dirty="0"/>
          </a:p>
        </p:txBody>
      </p:sp>
    </p:spTree>
    <p:extLst>
      <p:ext uri="{BB962C8B-B14F-4D97-AF65-F5344CB8AC3E}">
        <p14:creationId xmlns:p14="http://schemas.microsoft.com/office/powerpoint/2010/main" val="41885436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7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02.11.2018</a:t>
            </a:fld>
            <a:endParaRPr lang="de-DE" sz="1000" dirty="0"/>
          </a:p>
        </p:txBody>
      </p:sp>
    </p:spTree>
    <p:extLst>
      <p:ext uri="{BB962C8B-B14F-4D97-AF65-F5344CB8AC3E}">
        <p14:creationId xmlns:p14="http://schemas.microsoft.com/office/powerpoint/2010/main" val="2193702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8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02.11.2018</a:t>
            </a:fld>
            <a:endParaRPr lang="de-DE" sz="1000" dirty="0"/>
          </a:p>
        </p:txBody>
      </p:sp>
    </p:spTree>
    <p:extLst>
      <p:ext uri="{BB962C8B-B14F-4D97-AF65-F5344CB8AC3E}">
        <p14:creationId xmlns:p14="http://schemas.microsoft.com/office/powerpoint/2010/main" val="10798120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9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02.11.2018</a:t>
            </a:fld>
            <a:endParaRPr lang="de-DE" sz="1000" dirty="0"/>
          </a:p>
        </p:txBody>
      </p:sp>
    </p:spTree>
    <p:extLst>
      <p:ext uri="{BB962C8B-B14F-4D97-AF65-F5344CB8AC3E}">
        <p14:creationId xmlns:p14="http://schemas.microsoft.com/office/powerpoint/2010/main" val="41525750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0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02.11.2018</a:t>
            </a:fld>
            <a:endParaRPr lang="de-DE" sz="1000" dirty="0"/>
          </a:p>
        </p:txBody>
      </p:sp>
    </p:spTree>
    <p:extLst>
      <p:ext uri="{BB962C8B-B14F-4D97-AF65-F5344CB8AC3E}">
        <p14:creationId xmlns:p14="http://schemas.microsoft.com/office/powerpoint/2010/main" val="38648400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1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02.11.2018</a:t>
            </a:fld>
            <a:endParaRPr lang="de-DE" sz="1000" dirty="0"/>
          </a:p>
        </p:txBody>
      </p:sp>
    </p:spTree>
    <p:extLst>
      <p:ext uri="{BB962C8B-B14F-4D97-AF65-F5344CB8AC3E}">
        <p14:creationId xmlns:p14="http://schemas.microsoft.com/office/powerpoint/2010/main" val="37876209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0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6775893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1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9831864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4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02.11.2018</a:t>
            </a:fld>
            <a:endParaRPr lang="de-DE" sz="1000" dirty="0"/>
          </a:p>
        </p:txBody>
      </p:sp>
    </p:spTree>
    <p:extLst>
      <p:ext uri="{BB962C8B-B14F-4D97-AF65-F5344CB8AC3E}">
        <p14:creationId xmlns:p14="http://schemas.microsoft.com/office/powerpoint/2010/main" val="41027137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5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02.11.2018</a:t>
            </a:fld>
            <a:endParaRPr lang="de-DE" sz="1000" dirty="0"/>
          </a:p>
        </p:txBody>
      </p:sp>
    </p:spTree>
    <p:extLst>
      <p:ext uri="{BB962C8B-B14F-4D97-AF65-F5344CB8AC3E}">
        <p14:creationId xmlns:p14="http://schemas.microsoft.com/office/powerpoint/2010/main" val="3239053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2 Inhalt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dirty="0"/>
              <a:t>Titelmasterformat durch Klicken bearbeiten</a:t>
            </a:r>
          </a:p>
        </p:txBody>
      </p:sp>
      <p:sp>
        <p:nvSpPr>
          <p:cNvPr id="3" name="Inhaltsplatzhalter 2"/>
          <p:cNvSpPr>
            <a:spLocks noGrp="1"/>
          </p:cNvSpPr>
          <p:nvPr>
            <p:ph idx="1"/>
          </p:nvPr>
        </p:nvSpPr>
        <p:spPr bwMode="gray">
          <a:xfrm>
            <a:off x="539948" y="1676627"/>
            <a:ext cx="3960615" cy="4344661"/>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bwMode="gray">
          <a:xfrm>
            <a:off x="1547664" y="6464040"/>
            <a:ext cx="1151930" cy="216000"/>
          </a:xfrm>
          <a:prstGeom prst="rect">
            <a:avLst/>
          </a:prstGeom>
        </p:spPr>
        <p:txBody>
          <a:bodyPr/>
          <a:lstStyle>
            <a:lvl1pPr>
              <a:defRPr sz="1000"/>
            </a:lvl1pPr>
          </a:lstStyle>
          <a:p>
            <a:fld id="{50C1CD8C-A5F2-470E-9B79-C7DA4DFF9EC9}" type="datetime1">
              <a:rPr lang="de-DE" smtClean="0"/>
              <a:pPr/>
              <a:t>02.11.2018</a:t>
            </a:fld>
            <a:endParaRPr lang="de-DE" dirty="0"/>
          </a:p>
        </p:txBody>
      </p:sp>
      <p:sp>
        <p:nvSpPr>
          <p:cNvPr id="5" name="Inhaltsplatzhalter 2"/>
          <p:cNvSpPr>
            <a:spLocks noGrp="1"/>
          </p:cNvSpPr>
          <p:nvPr>
            <p:ph idx="11"/>
          </p:nvPr>
        </p:nvSpPr>
        <p:spPr bwMode="gray">
          <a:xfrm>
            <a:off x="4643438" y="1676627"/>
            <a:ext cx="3960812" cy="4344661"/>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07812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7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02.11.2018</a:t>
            </a:fld>
            <a:endParaRPr lang="de-DE" sz="1000" dirty="0"/>
          </a:p>
        </p:txBody>
      </p:sp>
    </p:spTree>
    <p:extLst>
      <p:ext uri="{BB962C8B-B14F-4D97-AF65-F5344CB8AC3E}">
        <p14:creationId xmlns:p14="http://schemas.microsoft.com/office/powerpoint/2010/main" val="19822568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325053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Foto und Inhal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dirty="0"/>
              <a:t>Titelmasterformat durch Klicken bearbeiten</a:t>
            </a:r>
          </a:p>
        </p:txBody>
      </p:sp>
      <p:sp>
        <p:nvSpPr>
          <p:cNvPr id="3" name="Inhaltsplatzhalter 2"/>
          <p:cNvSpPr>
            <a:spLocks noGrp="1"/>
          </p:cNvSpPr>
          <p:nvPr>
            <p:ph idx="1"/>
          </p:nvPr>
        </p:nvSpPr>
        <p:spPr bwMode="gray">
          <a:xfrm>
            <a:off x="4643438" y="1676627"/>
            <a:ext cx="3960812" cy="4344661"/>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bwMode="gray">
          <a:xfrm>
            <a:off x="1547664" y="6464040"/>
            <a:ext cx="1151930" cy="216000"/>
          </a:xfrm>
          <a:prstGeom prst="rect">
            <a:avLst/>
          </a:prstGeom>
        </p:spPr>
        <p:txBody>
          <a:bodyPr/>
          <a:lstStyle>
            <a:lvl1pPr>
              <a:defRPr sz="1000"/>
            </a:lvl1pPr>
          </a:lstStyle>
          <a:p>
            <a:fld id="{50C1CD8C-A5F2-470E-9B79-C7DA4DFF9EC9}" type="datetime1">
              <a:rPr lang="de-DE" smtClean="0"/>
              <a:pPr/>
              <a:t>02.11.2018</a:t>
            </a:fld>
            <a:endParaRPr lang="de-DE" dirty="0"/>
          </a:p>
        </p:txBody>
      </p:sp>
      <p:sp>
        <p:nvSpPr>
          <p:cNvPr id="7" name="Bildplatzhalter 6"/>
          <p:cNvSpPr>
            <a:spLocks noGrp="1"/>
          </p:cNvSpPr>
          <p:nvPr>
            <p:ph type="pic" sz="quarter" idx="11"/>
          </p:nvPr>
        </p:nvSpPr>
        <p:spPr bwMode="gray">
          <a:xfrm>
            <a:off x="539750" y="1700213"/>
            <a:ext cx="3960813" cy="2916237"/>
          </a:xfrm>
          <a:solidFill>
            <a:schemeClr val="bg1">
              <a:lumMod val="95000"/>
            </a:schemeClr>
          </a:solidFill>
          <a:ln>
            <a:noFill/>
          </a:ln>
        </p:spPr>
        <p:txBody>
          <a:bodyPr anchor="ctr" anchorCtr="0"/>
          <a:lstStyle>
            <a:lvl1pPr marL="0" indent="0" algn="ctr">
              <a:buNone/>
              <a:defRPr/>
            </a:lvl1pPr>
          </a:lstStyle>
          <a:p>
            <a:r>
              <a:rPr lang="de-DE" dirty="0"/>
              <a:t>Bild durch Klicken auf Symbol hinzufügen</a:t>
            </a:r>
          </a:p>
        </p:txBody>
      </p:sp>
    </p:spTree>
    <p:extLst>
      <p:ext uri="{BB962C8B-B14F-4D97-AF65-F5344CB8AC3E}">
        <p14:creationId xmlns:p14="http://schemas.microsoft.com/office/powerpoint/2010/main" val="1659738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dirty="0"/>
              <a:t>Titelmasterformat durch Klicken bearbeiten</a:t>
            </a:r>
          </a:p>
        </p:txBody>
      </p:sp>
      <p:sp>
        <p:nvSpPr>
          <p:cNvPr id="3" name="Datumsplatzhalter 2"/>
          <p:cNvSpPr>
            <a:spLocks noGrp="1"/>
          </p:cNvSpPr>
          <p:nvPr>
            <p:ph type="dt" sz="half" idx="10"/>
          </p:nvPr>
        </p:nvSpPr>
        <p:spPr bwMode="gray">
          <a:xfrm>
            <a:off x="1547664" y="6464040"/>
            <a:ext cx="1151930" cy="216000"/>
          </a:xfrm>
          <a:prstGeom prst="rect">
            <a:avLst/>
          </a:prstGeom>
        </p:spPr>
        <p:txBody>
          <a:bodyPr/>
          <a:lstStyle>
            <a:lvl1pPr>
              <a:defRPr sz="1000"/>
            </a:lvl1pPr>
          </a:lstStyle>
          <a:p>
            <a:fld id="{2407C32A-5177-4EC9-BACC-998F79505893}" type="datetime1">
              <a:rPr lang="de-DE" smtClean="0"/>
              <a:pPr/>
              <a:t>02.11.2018</a:t>
            </a:fld>
            <a:endParaRPr lang="de-DE" dirty="0"/>
          </a:p>
        </p:txBody>
      </p:sp>
    </p:spTree>
    <p:extLst>
      <p:ext uri="{BB962C8B-B14F-4D97-AF65-F5344CB8AC3E}">
        <p14:creationId xmlns:p14="http://schemas.microsoft.com/office/powerpoint/2010/main" val="2214210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renner 1">
    <p:spTree>
      <p:nvGrpSpPr>
        <p:cNvPr id="1" name=""/>
        <p:cNvGrpSpPr/>
        <p:nvPr/>
      </p:nvGrpSpPr>
      <p:grpSpPr>
        <a:xfrm>
          <a:off x="0" y="0"/>
          <a:ext cx="0" cy="0"/>
          <a:chOff x="0" y="0"/>
          <a:chExt cx="0" cy="0"/>
        </a:xfrm>
      </p:grpSpPr>
      <p:sp>
        <p:nvSpPr>
          <p:cNvPr id="6" name="Ellipse 5"/>
          <p:cNvSpPr/>
          <p:nvPr userDrawn="1"/>
        </p:nvSpPr>
        <p:spPr bwMode="gray">
          <a:xfrm>
            <a:off x="539750" y="548878"/>
            <a:ext cx="4644318" cy="4644318"/>
          </a:xfrm>
          <a:prstGeom prst="ellipse">
            <a:avLst/>
          </a:prstGeom>
          <a:solidFill>
            <a:srgbClr val="8392B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bwMode="gray">
          <a:xfrm>
            <a:off x="1223826" y="1125538"/>
            <a:ext cx="7380424" cy="948010"/>
          </a:xfrm>
        </p:spPr>
        <p:txBody>
          <a:bodyPr anchor="b" anchorCtr="0"/>
          <a:lstStyle>
            <a:lvl1pPr>
              <a:defRPr sz="3000">
                <a:solidFill>
                  <a:schemeClr val="tx2"/>
                </a:solidFill>
              </a:defRPr>
            </a:lvl1pPr>
          </a:lstStyle>
          <a:p>
            <a:r>
              <a:rPr lang="de-DE" dirty="0"/>
              <a:t>Titelmasterformat durch Klicken bearbeiten</a:t>
            </a:r>
          </a:p>
        </p:txBody>
      </p:sp>
      <p:sp>
        <p:nvSpPr>
          <p:cNvPr id="3" name="Inhaltsplatzhalter 2"/>
          <p:cNvSpPr>
            <a:spLocks noGrp="1"/>
          </p:cNvSpPr>
          <p:nvPr>
            <p:ph idx="1"/>
          </p:nvPr>
        </p:nvSpPr>
        <p:spPr bwMode="gray">
          <a:xfrm>
            <a:off x="1223628" y="2257823"/>
            <a:ext cx="7380622" cy="3763566"/>
          </a:xfrm>
        </p:spPr>
        <p:txBody>
          <a:bodyPr/>
          <a:lstStyle>
            <a:lvl1pPr marL="0" indent="0">
              <a:buNone/>
              <a:defRPr>
                <a:solidFill>
                  <a:schemeClr val="tx2"/>
                </a:solidFill>
              </a:defRPr>
            </a:lvl1pPr>
            <a:lvl2pPr marL="271463" indent="-271463">
              <a:defRPr>
                <a:solidFill>
                  <a:schemeClr val="tx2"/>
                </a:solidFill>
              </a:defRPr>
            </a:lvl2pPr>
            <a:lvl3pPr marL="538163" indent="-266700">
              <a:defRPr>
                <a:solidFill>
                  <a:schemeClr val="tx2"/>
                </a:solidFill>
              </a:defRPr>
            </a:lvl3pPr>
            <a:lvl4pPr marL="803275" indent="-271463">
              <a:defRPr>
                <a:solidFill>
                  <a:schemeClr val="tx2"/>
                </a:solidFill>
              </a:defRPr>
            </a:lvl4pPr>
            <a:lvl5pPr marL="1076325" indent="-266700">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bwMode="gray">
          <a:xfrm>
            <a:off x="1547664" y="6464040"/>
            <a:ext cx="1151930" cy="216000"/>
          </a:xfrm>
          <a:prstGeom prst="rect">
            <a:avLst/>
          </a:prstGeom>
        </p:spPr>
        <p:txBody>
          <a:bodyPr/>
          <a:lstStyle>
            <a:lvl1pPr>
              <a:defRPr sz="1000"/>
            </a:lvl1pPr>
          </a:lstStyle>
          <a:p>
            <a:fld id="{50C1CD8C-A5F2-470E-9B79-C7DA4DFF9EC9}" type="datetime1">
              <a:rPr lang="de-DE" smtClean="0"/>
              <a:pPr/>
              <a:t>02.11.2018</a:t>
            </a:fld>
            <a:endParaRPr lang="de-DE" dirty="0"/>
          </a:p>
        </p:txBody>
      </p:sp>
    </p:spTree>
    <p:extLst>
      <p:ext uri="{BB962C8B-B14F-4D97-AF65-F5344CB8AC3E}">
        <p14:creationId xmlns:p14="http://schemas.microsoft.com/office/powerpoint/2010/main" val="3062602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renner 2">
    <p:spTree>
      <p:nvGrpSpPr>
        <p:cNvPr id="1" name=""/>
        <p:cNvGrpSpPr/>
        <p:nvPr/>
      </p:nvGrpSpPr>
      <p:grpSpPr>
        <a:xfrm>
          <a:off x="0" y="0"/>
          <a:ext cx="0" cy="0"/>
          <a:chOff x="0" y="0"/>
          <a:chExt cx="0" cy="0"/>
        </a:xfrm>
      </p:grpSpPr>
      <p:sp>
        <p:nvSpPr>
          <p:cNvPr id="6" name="Ellipse 5"/>
          <p:cNvSpPr/>
          <p:nvPr userDrawn="1"/>
        </p:nvSpPr>
        <p:spPr bwMode="gray">
          <a:xfrm>
            <a:off x="539750" y="548878"/>
            <a:ext cx="4644318" cy="4644318"/>
          </a:xfrm>
          <a:prstGeom prst="ellipse">
            <a:avLst/>
          </a:prstGeom>
          <a:solidFill>
            <a:schemeClr val="accent2">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bwMode="gray">
          <a:xfrm>
            <a:off x="1223826" y="1125538"/>
            <a:ext cx="7380424" cy="948010"/>
          </a:xfrm>
        </p:spPr>
        <p:txBody>
          <a:bodyPr anchor="b" anchorCtr="0"/>
          <a:lstStyle>
            <a:lvl1pPr>
              <a:defRPr sz="3000">
                <a:solidFill>
                  <a:schemeClr val="tx2"/>
                </a:solidFill>
              </a:defRPr>
            </a:lvl1pPr>
          </a:lstStyle>
          <a:p>
            <a:r>
              <a:rPr lang="de-DE" dirty="0"/>
              <a:t>Titelmasterformat durch Klicken bearbeiten</a:t>
            </a:r>
          </a:p>
        </p:txBody>
      </p:sp>
      <p:sp>
        <p:nvSpPr>
          <p:cNvPr id="3" name="Inhaltsplatzhalter 2"/>
          <p:cNvSpPr>
            <a:spLocks noGrp="1"/>
          </p:cNvSpPr>
          <p:nvPr>
            <p:ph idx="1"/>
          </p:nvPr>
        </p:nvSpPr>
        <p:spPr bwMode="gray">
          <a:xfrm>
            <a:off x="1223628" y="2257823"/>
            <a:ext cx="7380622" cy="3763566"/>
          </a:xfrm>
        </p:spPr>
        <p:txBody>
          <a:bodyPr/>
          <a:lstStyle>
            <a:lvl1pPr marL="0" indent="0">
              <a:buNone/>
              <a:defRPr>
                <a:solidFill>
                  <a:schemeClr val="tx2"/>
                </a:solidFill>
              </a:defRPr>
            </a:lvl1pPr>
            <a:lvl2pPr marL="271463" indent="-271463">
              <a:defRPr>
                <a:solidFill>
                  <a:schemeClr val="tx2"/>
                </a:solidFill>
              </a:defRPr>
            </a:lvl2pPr>
            <a:lvl3pPr marL="538163" indent="-266700">
              <a:defRPr>
                <a:solidFill>
                  <a:schemeClr val="tx2"/>
                </a:solidFill>
              </a:defRPr>
            </a:lvl3pPr>
            <a:lvl4pPr marL="803275" indent="-271463">
              <a:defRPr>
                <a:solidFill>
                  <a:schemeClr val="tx2"/>
                </a:solidFill>
              </a:defRPr>
            </a:lvl4pPr>
            <a:lvl5pPr marL="1076325" indent="-266700">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bwMode="gray">
          <a:xfrm>
            <a:off x="1547664" y="6464040"/>
            <a:ext cx="1151930" cy="216000"/>
          </a:xfrm>
          <a:prstGeom prst="rect">
            <a:avLst/>
          </a:prstGeom>
        </p:spPr>
        <p:txBody>
          <a:bodyPr/>
          <a:lstStyle>
            <a:lvl1pPr>
              <a:defRPr sz="1000"/>
            </a:lvl1pPr>
          </a:lstStyle>
          <a:p>
            <a:fld id="{50C1CD8C-A5F2-470E-9B79-C7DA4DFF9EC9}" type="datetime1">
              <a:rPr lang="de-DE" smtClean="0"/>
              <a:pPr/>
              <a:t>02.11.2018</a:t>
            </a:fld>
            <a:endParaRPr lang="de-DE" dirty="0"/>
          </a:p>
        </p:txBody>
      </p:sp>
    </p:spTree>
    <p:extLst>
      <p:ext uri="{BB962C8B-B14F-4D97-AF65-F5344CB8AC3E}">
        <p14:creationId xmlns:p14="http://schemas.microsoft.com/office/powerpoint/2010/main" val="3146442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renner 3">
    <p:spTree>
      <p:nvGrpSpPr>
        <p:cNvPr id="1" name=""/>
        <p:cNvGrpSpPr/>
        <p:nvPr/>
      </p:nvGrpSpPr>
      <p:grpSpPr>
        <a:xfrm>
          <a:off x="0" y="0"/>
          <a:ext cx="0" cy="0"/>
          <a:chOff x="0" y="0"/>
          <a:chExt cx="0" cy="0"/>
        </a:xfrm>
      </p:grpSpPr>
      <p:sp>
        <p:nvSpPr>
          <p:cNvPr id="6" name="Ellipse 5"/>
          <p:cNvSpPr/>
          <p:nvPr userDrawn="1"/>
        </p:nvSpPr>
        <p:spPr bwMode="gray">
          <a:xfrm>
            <a:off x="539750" y="548878"/>
            <a:ext cx="4644318" cy="4644318"/>
          </a:xfrm>
          <a:prstGeom prst="ellipse">
            <a:avLst/>
          </a:prstGeom>
          <a:solidFill>
            <a:schemeClr val="accent3">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bwMode="gray">
          <a:xfrm>
            <a:off x="1223826" y="1125538"/>
            <a:ext cx="7380424" cy="948010"/>
          </a:xfrm>
        </p:spPr>
        <p:txBody>
          <a:bodyPr anchor="b" anchorCtr="0"/>
          <a:lstStyle>
            <a:lvl1pPr>
              <a:defRPr sz="3000">
                <a:solidFill>
                  <a:schemeClr val="tx2"/>
                </a:solidFill>
              </a:defRPr>
            </a:lvl1pPr>
          </a:lstStyle>
          <a:p>
            <a:r>
              <a:rPr lang="de-DE" dirty="0"/>
              <a:t>Titelmasterformat durch Klicken bearbeiten</a:t>
            </a:r>
          </a:p>
        </p:txBody>
      </p:sp>
      <p:sp>
        <p:nvSpPr>
          <p:cNvPr id="3" name="Inhaltsplatzhalter 2"/>
          <p:cNvSpPr>
            <a:spLocks noGrp="1"/>
          </p:cNvSpPr>
          <p:nvPr>
            <p:ph idx="1"/>
          </p:nvPr>
        </p:nvSpPr>
        <p:spPr bwMode="gray">
          <a:xfrm>
            <a:off x="1223628" y="2257823"/>
            <a:ext cx="7380622" cy="3763566"/>
          </a:xfrm>
        </p:spPr>
        <p:txBody>
          <a:bodyPr/>
          <a:lstStyle>
            <a:lvl1pPr marL="0" indent="0">
              <a:buNone/>
              <a:defRPr>
                <a:solidFill>
                  <a:schemeClr val="tx2"/>
                </a:solidFill>
              </a:defRPr>
            </a:lvl1pPr>
            <a:lvl2pPr marL="271463" indent="-271463">
              <a:defRPr>
                <a:solidFill>
                  <a:schemeClr val="tx2"/>
                </a:solidFill>
              </a:defRPr>
            </a:lvl2pPr>
            <a:lvl3pPr marL="538163" indent="-266700">
              <a:defRPr>
                <a:solidFill>
                  <a:schemeClr val="tx2"/>
                </a:solidFill>
              </a:defRPr>
            </a:lvl3pPr>
            <a:lvl4pPr marL="803275" indent="-271463">
              <a:defRPr>
                <a:solidFill>
                  <a:schemeClr val="tx2"/>
                </a:solidFill>
              </a:defRPr>
            </a:lvl4pPr>
            <a:lvl5pPr marL="1076325" indent="-266700">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bwMode="gray">
          <a:xfrm>
            <a:off x="1547664" y="6464040"/>
            <a:ext cx="1151930" cy="216000"/>
          </a:xfrm>
          <a:prstGeom prst="rect">
            <a:avLst/>
          </a:prstGeom>
        </p:spPr>
        <p:txBody>
          <a:bodyPr/>
          <a:lstStyle>
            <a:lvl1pPr>
              <a:defRPr sz="1000"/>
            </a:lvl1pPr>
          </a:lstStyle>
          <a:p>
            <a:fld id="{50C1CD8C-A5F2-470E-9B79-C7DA4DFF9EC9}" type="datetime1">
              <a:rPr lang="de-DE" smtClean="0"/>
              <a:pPr/>
              <a:t>02.11.2018</a:t>
            </a:fld>
            <a:endParaRPr lang="de-DE" dirty="0"/>
          </a:p>
        </p:txBody>
      </p:sp>
    </p:spTree>
    <p:extLst>
      <p:ext uri="{BB962C8B-B14F-4D97-AF65-F5344CB8AC3E}">
        <p14:creationId xmlns:p14="http://schemas.microsoft.com/office/powerpoint/2010/main" val="3748838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gray">
          <a:xfrm>
            <a:off x="539750" y="526309"/>
            <a:ext cx="8064500" cy="814459"/>
          </a:xfrm>
          <a:prstGeom prst="rect">
            <a:avLst/>
          </a:prstGeom>
        </p:spPr>
        <p:txBody>
          <a:bodyPr vert="horz" lIns="0" tIns="0" rIns="0" bIns="0" rtlCol="0" anchor="t" anchorCtr="0">
            <a:noAutofit/>
          </a:bodyPr>
          <a:lstStyle/>
          <a:p>
            <a:r>
              <a:rPr lang="de-DE" dirty="0"/>
              <a:t>Titelmasterformat durch Klicken bearbeiten</a:t>
            </a:r>
          </a:p>
        </p:txBody>
      </p:sp>
      <p:sp>
        <p:nvSpPr>
          <p:cNvPr id="3" name="Textplatzhalter 2"/>
          <p:cNvSpPr>
            <a:spLocks noGrp="1"/>
          </p:cNvSpPr>
          <p:nvPr>
            <p:ph type="body" idx="1"/>
          </p:nvPr>
        </p:nvSpPr>
        <p:spPr bwMode="gray">
          <a:xfrm>
            <a:off x="539948" y="1676627"/>
            <a:ext cx="8064500" cy="4344661"/>
          </a:xfrm>
          <a:prstGeom prst="rect">
            <a:avLst/>
          </a:prstGeom>
        </p:spPr>
        <p:txBody>
          <a:bodyPr vert="horz" lIns="0" tIns="0" rIns="0" bIns="0" rtlCol="0" anchor="t" anchorCtr="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Textfeld 8"/>
          <p:cNvSpPr txBox="1"/>
          <p:nvPr userDrawn="1"/>
        </p:nvSpPr>
        <p:spPr bwMode="gray">
          <a:xfrm>
            <a:off x="510793" y="6467162"/>
            <a:ext cx="1151930" cy="216000"/>
          </a:xfrm>
          <a:prstGeom prst="rect">
            <a:avLst/>
          </a:prstGeom>
          <a:noFill/>
        </p:spPr>
        <p:txBody>
          <a:bodyPr vert="horz" wrap="none" lIns="0" tIns="0" rIns="0" bIns="0" rtlCol="0" anchor="ctr" anchorCtr="0">
            <a:noAutofit/>
          </a:bodyPr>
          <a:lstStyle/>
          <a:p>
            <a:r>
              <a:rPr lang="de-DE" sz="1000" dirty="0">
                <a:solidFill>
                  <a:schemeClr val="tx1"/>
                </a:solidFill>
              </a:rPr>
              <a:t>Seite </a:t>
            </a:r>
            <a:fld id="{2BDD5C3E-4ACA-4C0F-A9F5-97018ECD48B9}" type="slidenum">
              <a:rPr lang="de-DE" sz="1000" smtClean="0">
                <a:solidFill>
                  <a:schemeClr val="tx1"/>
                </a:solidFill>
              </a:rPr>
              <a:t>‹Nr.›</a:t>
            </a:fld>
            <a:r>
              <a:rPr lang="de-DE" sz="1000" dirty="0">
                <a:solidFill>
                  <a:schemeClr val="tx2"/>
                </a:solidFill>
              </a:rPr>
              <a:t> </a:t>
            </a:r>
          </a:p>
        </p:txBody>
      </p:sp>
      <p:pic>
        <p:nvPicPr>
          <p:cNvPr id="5" name="Grafik 4"/>
          <p:cNvPicPr>
            <a:picLocks noChangeAspect="1"/>
          </p:cNvPicPr>
          <p:nvPr userDrawn="1"/>
        </p:nvPicPr>
        <p:blipFill>
          <a:blip r:embed="rId43" cstate="print">
            <a:extLst>
              <a:ext uri="{28A0092B-C50C-407E-A947-70E740481C1C}">
                <a14:useLocalDpi xmlns:a14="http://schemas.microsoft.com/office/drawing/2010/main" val="0"/>
              </a:ext>
            </a:extLst>
          </a:blip>
          <a:stretch>
            <a:fillRect/>
          </a:stretch>
        </p:blipFill>
        <p:spPr>
          <a:xfrm>
            <a:off x="6732240" y="6093296"/>
            <a:ext cx="1886582" cy="762967"/>
          </a:xfrm>
          <a:prstGeom prst="rect">
            <a:avLst/>
          </a:prstGeom>
        </p:spPr>
      </p:pic>
    </p:spTree>
    <p:extLst>
      <p:ext uri="{BB962C8B-B14F-4D97-AF65-F5344CB8AC3E}">
        <p14:creationId xmlns:p14="http://schemas.microsoft.com/office/powerpoint/2010/main" val="523567159"/>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56" r:id="rId4"/>
    <p:sldLayoutId id="2147483657" r:id="rId5"/>
    <p:sldLayoutId id="2147483654" r:id="rId6"/>
    <p:sldLayoutId id="2147483658" r:id="rId7"/>
    <p:sldLayoutId id="2147483659" r:id="rId8"/>
    <p:sldLayoutId id="2147483660" r:id="rId9"/>
    <p:sldLayoutId id="2147483661" r:id="rId10"/>
    <p:sldLayoutId id="2147483662" r:id="rId11"/>
    <p:sldLayoutId id="2147483663" r:id="rId12"/>
    <p:sldLayoutId id="2147483655" r:id="rId13"/>
    <p:sldLayoutId id="2147483665" r:id="rId14"/>
    <p:sldLayoutId id="2147483666" r:id="rId15"/>
    <p:sldLayoutId id="2147483668" r:id="rId16"/>
    <p:sldLayoutId id="2147483669" r:id="rId17"/>
    <p:sldLayoutId id="2147483670" r:id="rId18"/>
    <p:sldLayoutId id="2147483671" r:id="rId19"/>
    <p:sldLayoutId id="2147483672" r:id="rId20"/>
    <p:sldLayoutId id="2147483675" r:id="rId21"/>
    <p:sldLayoutId id="2147483676" r:id="rId22"/>
    <p:sldLayoutId id="2147483679" r:id="rId23"/>
    <p:sldLayoutId id="2147483682" r:id="rId24"/>
    <p:sldLayoutId id="2147483683" r:id="rId25"/>
    <p:sldLayoutId id="2147483684" r:id="rId26"/>
    <p:sldLayoutId id="2147483685" r:id="rId27"/>
    <p:sldLayoutId id="2147483686" r:id="rId28"/>
    <p:sldLayoutId id="2147483687" r:id="rId29"/>
    <p:sldLayoutId id="2147483688" r:id="rId30"/>
    <p:sldLayoutId id="2147483690" r:id="rId31"/>
    <p:sldLayoutId id="2147483691" r:id="rId32"/>
    <p:sldLayoutId id="2147483692" r:id="rId33"/>
    <p:sldLayoutId id="2147483693" r:id="rId34"/>
    <p:sldLayoutId id="2147483694" r:id="rId35"/>
    <p:sldLayoutId id="2147483695" r:id="rId36"/>
    <p:sldLayoutId id="2147483696" r:id="rId37"/>
    <p:sldLayoutId id="2147483697" r:id="rId38"/>
    <p:sldLayoutId id="2147483698" r:id="rId39"/>
    <p:sldLayoutId id="2147483699" r:id="rId40"/>
    <p:sldLayoutId id="2147483700" r:id="rId41"/>
  </p:sldLayoutIdLst>
  <p:hf sldNum="0" hdr="0" ftr="0"/>
  <p:txStyles>
    <p:titleStyle>
      <a:lvl1pPr algn="l" defTabSz="914400" rtl="0" eaLnBrk="1" latinLnBrk="0" hangingPunct="1">
        <a:lnSpc>
          <a:spcPct val="85000"/>
        </a:lnSpc>
        <a:spcBef>
          <a:spcPct val="0"/>
        </a:spcBef>
        <a:buNone/>
        <a:defRPr sz="2600" b="0" kern="1200">
          <a:solidFill>
            <a:schemeClr val="tx2"/>
          </a:solidFill>
          <a:latin typeface="+mj-lt"/>
          <a:ea typeface="+mj-ea"/>
          <a:cs typeface="+mj-cs"/>
        </a:defRPr>
      </a:lvl1pPr>
    </p:titleStyle>
    <p:bodyStyle>
      <a:lvl1pPr marL="266700" indent="-266700" algn="l" defTabSz="914400" rtl="0" eaLnBrk="1" latinLnBrk="0" hangingPunct="1">
        <a:lnSpc>
          <a:spcPct val="105000"/>
        </a:lnSpc>
        <a:spcBef>
          <a:spcPts val="0"/>
        </a:spcBef>
        <a:buFont typeface="Arial" panose="020B0604020202020204" pitchFamily="34" charset="0"/>
        <a:buChar char="•"/>
        <a:defRPr sz="1500" kern="1200">
          <a:solidFill>
            <a:schemeClr val="tx1"/>
          </a:solidFill>
          <a:latin typeface="+mn-lt"/>
          <a:ea typeface="+mn-ea"/>
          <a:cs typeface="+mn-cs"/>
        </a:defRPr>
      </a:lvl1pPr>
      <a:lvl2pPr marL="538163" indent="-271463" algn="l" defTabSz="914400" rtl="0" eaLnBrk="1" latinLnBrk="0" hangingPunct="1">
        <a:lnSpc>
          <a:spcPct val="105000"/>
        </a:lnSpc>
        <a:spcBef>
          <a:spcPts val="0"/>
        </a:spcBef>
        <a:buFont typeface="Arial" panose="020B0604020202020204" pitchFamily="34" charset="0"/>
        <a:buChar char="•"/>
        <a:defRPr sz="1500" kern="1200">
          <a:solidFill>
            <a:schemeClr val="tx1"/>
          </a:solidFill>
          <a:latin typeface="+mn-lt"/>
          <a:ea typeface="+mn-ea"/>
          <a:cs typeface="+mn-cs"/>
        </a:defRPr>
      </a:lvl2pPr>
      <a:lvl3pPr marL="804863" indent="-266700" algn="l" defTabSz="914400" rtl="0" eaLnBrk="1" latinLnBrk="0" hangingPunct="1">
        <a:lnSpc>
          <a:spcPct val="105000"/>
        </a:lnSpc>
        <a:spcBef>
          <a:spcPts val="0"/>
        </a:spcBef>
        <a:buFont typeface="Arial" panose="020B0604020202020204" pitchFamily="34" charset="0"/>
        <a:buChar char="•"/>
        <a:defRPr sz="1500" kern="1200">
          <a:solidFill>
            <a:schemeClr val="tx1"/>
          </a:solidFill>
          <a:latin typeface="+mn-lt"/>
          <a:ea typeface="+mn-ea"/>
          <a:cs typeface="+mn-cs"/>
        </a:defRPr>
      </a:lvl3pPr>
      <a:lvl4pPr marL="1076325" indent="-271463" algn="l" defTabSz="914400" rtl="0" eaLnBrk="1" latinLnBrk="0" hangingPunct="1">
        <a:lnSpc>
          <a:spcPct val="105000"/>
        </a:lnSpc>
        <a:spcBef>
          <a:spcPts val="0"/>
        </a:spcBef>
        <a:buFont typeface="Arial" panose="020B0604020202020204" pitchFamily="34" charset="0"/>
        <a:buChar char="•"/>
        <a:defRPr sz="1500" kern="1200">
          <a:solidFill>
            <a:schemeClr val="tx1"/>
          </a:solidFill>
          <a:latin typeface="+mn-lt"/>
          <a:ea typeface="+mn-ea"/>
          <a:cs typeface="+mn-cs"/>
        </a:defRPr>
      </a:lvl4pPr>
      <a:lvl5pPr marL="1343025" indent="-266700" algn="l" defTabSz="914400" rtl="0" eaLnBrk="1" latinLnBrk="0" hangingPunct="1">
        <a:lnSpc>
          <a:spcPct val="105000"/>
        </a:lnSpc>
        <a:spcBef>
          <a:spcPts val="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slide" Target="slide29.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5.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slide" Target="slide29.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3" Type="http://schemas.openxmlformats.org/officeDocument/2006/relationships/hyperlink" Target="http://www.saarland.de/4522.htm" TargetMode="External"/><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3" Type="http://schemas.openxmlformats.org/officeDocument/2006/relationships/hyperlink" Target="http://www.saarland.de/dokumente/thema_bildung/Welche_Schule_2016_Web.pdf" TargetMode="External"/><Relationship Id="rId2" Type="http://schemas.openxmlformats.org/officeDocument/2006/relationships/notesSlide" Target="../notesSlides/notesSlide31.xm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90575" y="3553385"/>
            <a:ext cx="8353425" cy="1616137"/>
          </a:xfrm>
        </p:spPr>
        <p:txBody>
          <a:bodyPr/>
          <a:lstStyle/>
          <a:p>
            <a:r>
              <a:rPr lang="de-DE" dirty="0"/>
              <a:t>Entscheidungshilfe</a:t>
            </a:r>
            <a:br>
              <a:rPr lang="de-DE" dirty="0"/>
            </a:br>
            <a:r>
              <a:rPr lang="de-DE" dirty="0">
                <a:solidFill>
                  <a:schemeClr val="bg2"/>
                </a:solidFill>
              </a:rPr>
              <a:t>„Welche Schule für mein Kind?“</a:t>
            </a: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287" y="452877"/>
            <a:ext cx="3240609" cy="3100508"/>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4514106"/>
            <a:ext cx="1944216" cy="1944216"/>
          </a:xfrm>
          <a:prstGeom prst="rect">
            <a:avLst/>
          </a:prstGeom>
        </p:spPr>
      </p:pic>
    </p:spTree>
    <p:extLst>
      <p:ext uri="{BB962C8B-B14F-4D97-AF65-F5344CB8AC3E}">
        <p14:creationId xmlns:p14="http://schemas.microsoft.com/office/powerpoint/2010/main" val="2323165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ChangeArrowheads="1"/>
          </p:cNvSpPr>
          <p:nvPr/>
        </p:nvSpPr>
        <p:spPr bwMode="auto">
          <a:xfrm>
            <a:off x="251521" y="682684"/>
            <a:ext cx="8568952" cy="5410686"/>
          </a:xfrm>
          <a:prstGeom prst="rect">
            <a:avLst/>
          </a:prstGeom>
          <a:solidFill>
            <a:srgbClr val="FFBA97">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13317" name="Text Box 22"/>
          <p:cNvSpPr txBox="1">
            <a:spLocks noChangeArrowheads="1"/>
          </p:cNvSpPr>
          <p:nvPr/>
        </p:nvSpPr>
        <p:spPr bwMode="auto">
          <a:xfrm>
            <a:off x="358775" y="-27384"/>
            <a:ext cx="3038309" cy="7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4000" b="1" dirty="0">
                <a:latin typeface="Saar" panose="00000500000000000000" pitchFamily="2" charset="0"/>
              </a:rPr>
              <a:t>Gymnasium</a:t>
            </a:r>
          </a:p>
        </p:txBody>
      </p:sp>
      <p:sp>
        <p:nvSpPr>
          <p:cNvPr id="3" name="Rectangle 3"/>
          <p:cNvSpPr>
            <a:spLocks noChangeArrowheads="1"/>
          </p:cNvSpPr>
          <p:nvPr/>
        </p:nvSpPr>
        <p:spPr bwMode="auto">
          <a:xfrm>
            <a:off x="455612" y="3794201"/>
            <a:ext cx="8148947"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0363"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2800" dirty="0">
                <a:latin typeface="+mn-lt"/>
              </a:rPr>
              <a:t>Vorbereitung auf ein wissenschaftliches Studium</a:t>
            </a:r>
          </a:p>
        </p:txBody>
      </p:sp>
      <p:sp>
        <p:nvSpPr>
          <p:cNvPr id="4" name="Rectangle 3"/>
          <p:cNvSpPr>
            <a:spLocks noChangeArrowheads="1"/>
          </p:cNvSpPr>
          <p:nvPr/>
        </p:nvSpPr>
        <p:spPr bwMode="auto">
          <a:xfrm>
            <a:off x="455613" y="5086361"/>
            <a:ext cx="8148946"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0363"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2800" dirty="0">
                <a:latin typeface="+mn-lt"/>
              </a:rPr>
              <a:t>Zugang zu berufsbezogenen Bildungsgängen</a:t>
            </a:r>
          </a:p>
        </p:txBody>
      </p:sp>
      <p:sp>
        <p:nvSpPr>
          <p:cNvPr id="2" name="Rectangle 3"/>
          <p:cNvSpPr>
            <a:spLocks noChangeArrowheads="1"/>
          </p:cNvSpPr>
          <p:nvPr/>
        </p:nvSpPr>
        <p:spPr bwMode="auto">
          <a:xfrm>
            <a:off x="455613" y="1228362"/>
            <a:ext cx="8232775"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0363"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2800" dirty="0">
                <a:latin typeface="+mn-lt"/>
              </a:rPr>
              <a:t>vertiefte Allgemein- </a:t>
            </a:r>
            <a:r>
              <a:rPr lang="de-DE" altLang="de-DE" sz="2800" dirty="0" smtClean="0">
                <a:latin typeface="+mn-lt"/>
              </a:rPr>
              <a:t>und umfassende  </a:t>
            </a:r>
            <a:r>
              <a:rPr lang="de-DE" altLang="de-DE" sz="2800" dirty="0">
                <a:latin typeface="+mn-lt"/>
              </a:rPr>
              <a:t>Persönlichkeitsbildung</a:t>
            </a:r>
          </a:p>
        </p:txBody>
      </p:sp>
      <p:sp>
        <p:nvSpPr>
          <p:cNvPr id="5" name="Rectangle 3"/>
          <p:cNvSpPr>
            <a:spLocks noChangeArrowheads="1"/>
          </p:cNvSpPr>
          <p:nvPr/>
        </p:nvSpPr>
        <p:spPr bwMode="auto">
          <a:xfrm>
            <a:off x="455613" y="2473371"/>
            <a:ext cx="8364859"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0363"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2800" dirty="0" smtClean="0">
                <a:latin typeface="+mn-lt"/>
              </a:rPr>
              <a:t>Allgemeine </a:t>
            </a:r>
            <a:r>
              <a:rPr lang="de-DE" altLang="de-DE" sz="2800" dirty="0">
                <a:latin typeface="+mn-lt"/>
              </a:rPr>
              <a:t>Hochschulreife (Abitur</a:t>
            </a:r>
            <a:r>
              <a:rPr lang="de-DE" altLang="de-DE" sz="2800" dirty="0" smtClean="0">
                <a:latin typeface="+mn-lt"/>
              </a:rPr>
              <a:t>) im achtjährigen Bildungsgang</a:t>
            </a:r>
            <a:endParaRPr lang="de-DE" altLang="de-DE" sz="2800" dirty="0">
              <a:latin typeface="+mn-lt"/>
            </a:endParaRPr>
          </a:p>
        </p:txBody>
      </p:sp>
      <p:sp>
        <p:nvSpPr>
          <p:cNvPr id="13"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02.11.2018</a:t>
            </a:fld>
            <a:endParaRPr lang="de-DE" sz="1000" dirty="0"/>
          </a:p>
        </p:txBody>
      </p:sp>
    </p:spTree>
    <p:extLst>
      <p:ext uri="{BB962C8B-B14F-4D97-AF65-F5344CB8AC3E}">
        <p14:creationId xmlns:p14="http://schemas.microsoft.com/office/powerpoint/2010/main" val="10243297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10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1000"/>
                                        <p:tgtEl>
                                          <p:spTgt spid="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left)">
                                      <p:cBhvr>
                                        <p:cTn id="22"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2" grpId="0" build="p"/>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2"/>
          <p:cNvSpPr txBox="1">
            <a:spLocks noChangeArrowheads="1"/>
          </p:cNvSpPr>
          <p:nvPr/>
        </p:nvSpPr>
        <p:spPr bwMode="auto">
          <a:xfrm>
            <a:off x="358775" y="215900"/>
            <a:ext cx="6516825" cy="97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1400" b="1" dirty="0">
                <a:latin typeface="Saar" panose="00000500000000000000" pitchFamily="2" charset="0"/>
              </a:rPr>
              <a:t>Gymnasium</a:t>
            </a:r>
          </a:p>
          <a:p>
            <a:pPr eaLnBrk="1" hangingPunct="1">
              <a:spcBef>
                <a:spcPct val="20000"/>
              </a:spcBef>
              <a:buFont typeface="Arial" panose="020B0604020202020204" pitchFamily="34" charset="0"/>
              <a:buNone/>
            </a:pPr>
            <a:r>
              <a:rPr lang="de-DE" altLang="de-DE" sz="3600" b="1" dirty="0">
                <a:latin typeface="Saar" panose="00000500000000000000" pitchFamily="2" charset="0"/>
              </a:rPr>
              <a:t>Pädagogische Zielsetzungen</a:t>
            </a:r>
          </a:p>
        </p:txBody>
      </p:sp>
      <p:sp>
        <p:nvSpPr>
          <p:cNvPr id="14339" name="Rectangle 2"/>
          <p:cNvSpPr>
            <a:spLocks noChangeArrowheads="1"/>
          </p:cNvSpPr>
          <p:nvPr/>
        </p:nvSpPr>
        <p:spPr bwMode="auto">
          <a:xfrm>
            <a:off x="411163" y="1168400"/>
            <a:ext cx="8121387" cy="4852960"/>
          </a:xfrm>
          <a:prstGeom prst="rect">
            <a:avLst/>
          </a:prstGeom>
          <a:solidFill>
            <a:srgbClr val="FFBA97">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 name="Rectangle 3"/>
          <p:cNvSpPr>
            <a:spLocks noChangeArrowheads="1"/>
          </p:cNvSpPr>
          <p:nvPr/>
        </p:nvSpPr>
        <p:spPr bwMode="auto">
          <a:xfrm>
            <a:off x="411163" y="1628800"/>
            <a:ext cx="8232775" cy="4167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0363"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spcAft>
                <a:spcPts val="1200"/>
              </a:spcAft>
              <a:buFont typeface="Arial" panose="020B0604020202020204" pitchFamily="34" charset="0"/>
              <a:buChar char="•"/>
            </a:pPr>
            <a:r>
              <a:rPr lang="de-DE" altLang="de-DE" sz="2800" dirty="0">
                <a:latin typeface="+mn-lt"/>
              </a:rPr>
              <a:t>Begabungen </a:t>
            </a:r>
            <a:r>
              <a:rPr lang="de-DE" altLang="de-DE" sz="2800" dirty="0" smtClean="0">
                <a:latin typeface="+mn-lt"/>
              </a:rPr>
              <a:t>fördern</a:t>
            </a:r>
          </a:p>
          <a:p>
            <a:pPr>
              <a:lnSpc>
                <a:spcPct val="90000"/>
              </a:lnSpc>
              <a:spcBef>
                <a:spcPct val="20000"/>
              </a:spcBef>
              <a:buFont typeface="Arial" panose="020B0604020202020204" pitchFamily="34" charset="0"/>
              <a:buChar char="•"/>
            </a:pPr>
            <a:endParaRPr lang="de-DE" altLang="de-DE" sz="2800" dirty="0">
              <a:latin typeface="+mn-lt"/>
            </a:endParaRPr>
          </a:p>
          <a:p>
            <a:pPr>
              <a:lnSpc>
                <a:spcPct val="90000"/>
              </a:lnSpc>
              <a:spcBef>
                <a:spcPct val="20000"/>
              </a:spcBef>
              <a:buFont typeface="Arial" panose="020B0604020202020204" pitchFamily="34" charset="0"/>
              <a:buChar char="•"/>
            </a:pPr>
            <a:endParaRPr lang="de-DE" altLang="de-DE" sz="2800" dirty="0" smtClean="0">
              <a:latin typeface="+mn-lt"/>
            </a:endParaRPr>
          </a:p>
          <a:p>
            <a:pPr>
              <a:lnSpc>
                <a:spcPct val="90000"/>
              </a:lnSpc>
              <a:spcBef>
                <a:spcPct val="20000"/>
              </a:spcBef>
              <a:buFont typeface="Arial" panose="020B0604020202020204" pitchFamily="34" charset="0"/>
              <a:buChar char="•"/>
            </a:pPr>
            <a:r>
              <a:rPr lang="de-DE" altLang="de-DE" sz="2800" dirty="0" smtClean="0">
                <a:latin typeface="+mn-lt"/>
              </a:rPr>
              <a:t>individuelle Schwerpunktsetzung </a:t>
            </a:r>
            <a:r>
              <a:rPr lang="de-DE" altLang="de-DE" sz="2800" dirty="0">
                <a:latin typeface="+mn-lt"/>
              </a:rPr>
              <a:t>ermöglichen</a:t>
            </a:r>
            <a:br>
              <a:rPr lang="de-DE" altLang="de-DE" sz="2800" dirty="0">
                <a:latin typeface="+mn-lt"/>
              </a:rPr>
            </a:br>
            <a:endParaRPr lang="de-DE" altLang="de-DE" sz="1400" dirty="0">
              <a:latin typeface="+mn-lt"/>
            </a:endParaRPr>
          </a:p>
          <a:p>
            <a:pPr>
              <a:lnSpc>
                <a:spcPct val="90000"/>
              </a:lnSpc>
              <a:spcBef>
                <a:spcPct val="20000"/>
              </a:spcBef>
              <a:buFont typeface="Arial" panose="020B0604020202020204" pitchFamily="34" charset="0"/>
              <a:buChar char="•"/>
            </a:pPr>
            <a:r>
              <a:rPr lang="de-DE" altLang="de-DE" sz="2800" dirty="0">
                <a:latin typeface="+mn-lt"/>
              </a:rPr>
              <a:t>schrittweise wissenschaftliche </a:t>
            </a:r>
            <a:r>
              <a:rPr lang="de-DE" altLang="de-DE" sz="2800" dirty="0" smtClean="0">
                <a:latin typeface="+mn-lt"/>
              </a:rPr>
              <a:t>Denk- und Arbeitsweisen </a:t>
            </a:r>
            <a:r>
              <a:rPr lang="de-DE" altLang="de-DE" sz="2800" dirty="0">
                <a:latin typeface="+mn-lt"/>
              </a:rPr>
              <a:t>entwickeln</a:t>
            </a:r>
            <a:br>
              <a:rPr lang="de-DE" altLang="de-DE" sz="2800" dirty="0">
                <a:latin typeface="+mn-lt"/>
              </a:rPr>
            </a:br>
            <a:endParaRPr lang="de-DE" altLang="de-DE" sz="1400" dirty="0">
              <a:latin typeface="+mn-lt"/>
            </a:endParaRPr>
          </a:p>
          <a:p>
            <a:pPr>
              <a:lnSpc>
                <a:spcPct val="90000"/>
              </a:lnSpc>
              <a:spcBef>
                <a:spcPct val="20000"/>
              </a:spcBef>
              <a:buFont typeface="Arial" panose="020B0604020202020204" pitchFamily="34" charset="0"/>
              <a:buChar char="•"/>
            </a:pPr>
            <a:r>
              <a:rPr lang="de-DE" altLang="de-DE" sz="2800" dirty="0">
                <a:latin typeface="+mn-lt"/>
              </a:rPr>
              <a:t>zu selbstständigem Lernen </a:t>
            </a:r>
            <a:r>
              <a:rPr lang="de-DE" altLang="de-DE" sz="2800" dirty="0" smtClean="0">
                <a:latin typeface="+mn-lt"/>
              </a:rPr>
              <a:t>und eigenverantwortlichem Handeln erziehen</a:t>
            </a:r>
            <a:endParaRPr lang="de-DE" altLang="de-DE" sz="2800" dirty="0">
              <a:latin typeface="+mn-lt"/>
            </a:endParaRPr>
          </a:p>
        </p:txBody>
      </p:sp>
      <p:sp>
        <p:nvSpPr>
          <p:cNvPr id="10"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02.11.2018</a:t>
            </a:fld>
            <a:endParaRPr lang="de-DE" sz="1000" dirty="0"/>
          </a:p>
        </p:txBody>
      </p:sp>
      <p:sp>
        <p:nvSpPr>
          <p:cNvPr id="6" name="Rectangle 3"/>
          <p:cNvSpPr>
            <a:spLocks noChangeArrowheads="1"/>
          </p:cNvSpPr>
          <p:nvPr/>
        </p:nvSpPr>
        <p:spPr bwMode="auto">
          <a:xfrm>
            <a:off x="802013" y="2079809"/>
            <a:ext cx="77305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0363"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marL="457200" indent="-457200">
              <a:buFont typeface="Wingdings" pitchFamily="2" charset="2"/>
              <a:buChar char="à"/>
            </a:pPr>
            <a:r>
              <a:rPr lang="de-DE" altLang="de-DE" sz="1800" dirty="0">
                <a:latin typeface="+mn-lt"/>
                <a:sym typeface="Wingdings" panose="05000000000000000000" pitchFamily="2" charset="2"/>
              </a:rPr>
              <a:t>Bei </a:t>
            </a:r>
            <a:r>
              <a:rPr lang="de-DE" altLang="de-DE" sz="1800" dirty="0" smtClean="0">
                <a:latin typeface="+mn-lt"/>
                <a:sym typeface="Wingdings" panose="05000000000000000000" pitchFamily="2" charset="2"/>
              </a:rPr>
              <a:t>Bedarf: </a:t>
            </a:r>
          </a:p>
          <a:p>
            <a:pPr marL="0" indent="0">
              <a:tabLst>
                <a:tab pos="446088" algn="l"/>
              </a:tabLst>
            </a:pPr>
            <a:r>
              <a:rPr lang="de-DE" altLang="de-DE" sz="1800" dirty="0">
                <a:latin typeface="+mn-lt"/>
                <a:sym typeface="Wingdings" panose="05000000000000000000" pitchFamily="2" charset="2"/>
              </a:rPr>
              <a:t>	</a:t>
            </a:r>
            <a:r>
              <a:rPr lang="de-DE" altLang="de-DE" sz="1800" dirty="0" smtClean="0">
                <a:latin typeface="+mn-lt"/>
                <a:sym typeface="Wingdings" panose="05000000000000000000" pitchFamily="2" charset="2"/>
              </a:rPr>
              <a:t>Beratung und ggf. sonderpädagogische Unterstützung mit	zielgleichem 	Leistungsniveau möglich</a:t>
            </a:r>
            <a:endParaRPr lang="de-DE" altLang="de-DE" sz="1800" dirty="0">
              <a:latin typeface="+mn-lt"/>
              <a:sym typeface="Wingdings" panose="05000000000000000000" pitchFamily="2" charset="2"/>
            </a:endParaRPr>
          </a:p>
        </p:txBody>
      </p:sp>
    </p:spTree>
    <p:extLst>
      <p:ext uri="{BB962C8B-B14F-4D97-AF65-F5344CB8AC3E}">
        <p14:creationId xmlns:p14="http://schemas.microsoft.com/office/powerpoint/2010/main" val="37642583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1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10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16"/>
          <p:cNvSpPr>
            <a:spLocks noChangeAspect="1" noChangeArrowheads="1"/>
          </p:cNvSpPr>
          <p:nvPr/>
        </p:nvSpPr>
        <p:spPr bwMode="auto">
          <a:xfrm>
            <a:off x="358775" y="881063"/>
            <a:ext cx="8173775" cy="5212307"/>
          </a:xfrm>
          <a:prstGeom prst="rect">
            <a:avLst/>
          </a:prstGeom>
          <a:solidFill>
            <a:srgbClr val="FFBA97">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15367" name="Text Box 7"/>
          <p:cNvSpPr txBox="1">
            <a:spLocks noChangeArrowheads="1"/>
          </p:cNvSpPr>
          <p:nvPr/>
        </p:nvSpPr>
        <p:spPr bwMode="auto">
          <a:xfrm>
            <a:off x="358775" y="879158"/>
            <a:ext cx="8173774" cy="8024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dirty="0">
                <a:latin typeface="Saar" panose="00000500000000000000" pitchFamily="2" charset="0"/>
              </a:rPr>
              <a:t>Fortführung des </a:t>
            </a:r>
            <a:r>
              <a:rPr lang="de-DE" altLang="de-DE" sz="2400" b="1" u="sng" dirty="0">
                <a:latin typeface="Saar" panose="00000500000000000000" pitchFamily="2" charset="0"/>
              </a:rPr>
              <a:t>Sachunterrichts</a:t>
            </a:r>
            <a:r>
              <a:rPr lang="de-DE" altLang="de-DE" sz="2400" dirty="0">
                <a:latin typeface="Saar" panose="00000500000000000000" pitchFamily="2" charset="0"/>
              </a:rPr>
              <a:t> der Grundschule</a:t>
            </a:r>
            <a:r>
              <a:rPr lang="de-DE" altLang="de-DE" sz="2800" b="1" dirty="0">
                <a:latin typeface="Saar" panose="00000500000000000000" pitchFamily="2" charset="0"/>
              </a:rPr>
              <a:t> </a:t>
            </a:r>
            <a:br>
              <a:rPr lang="de-DE" altLang="de-DE" sz="2800" b="1" dirty="0">
                <a:latin typeface="Saar" panose="00000500000000000000" pitchFamily="2" charset="0"/>
              </a:rPr>
            </a:br>
            <a:endParaRPr lang="de-DE" altLang="de-DE" sz="1800" b="1" dirty="0">
              <a:latin typeface="Saar" panose="00000500000000000000" pitchFamily="2" charset="0"/>
            </a:endParaRPr>
          </a:p>
        </p:txBody>
      </p:sp>
      <p:sp>
        <p:nvSpPr>
          <p:cNvPr id="15368" name="Text Box 4"/>
          <p:cNvSpPr txBox="1">
            <a:spLocks noChangeArrowheads="1"/>
          </p:cNvSpPr>
          <p:nvPr/>
        </p:nvSpPr>
        <p:spPr bwMode="auto">
          <a:xfrm>
            <a:off x="358775" y="179388"/>
            <a:ext cx="5891213" cy="7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4000" b="1" dirty="0">
                <a:latin typeface="Saar" panose="00000500000000000000" pitchFamily="2" charset="0"/>
              </a:rPr>
              <a:t>Gymnasium</a:t>
            </a:r>
          </a:p>
        </p:txBody>
      </p:sp>
      <p:sp>
        <p:nvSpPr>
          <p:cNvPr id="212999" name="Oval 7"/>
          <p:cNvSpPr>
            <a:spLocks noChangeAspect="1" noChangeArrowheads="1"/>
          </p:cNvSpPr>
          <p:nvPr/>
        </p:nvSpPr>
        <p:spPr bwMode="auto">
          <a:xfrm>
            <a:off x="5972175" y="2517775"/>
            <a:ext cx="1295400" cy="1295400"/>
          </a:xfrm>
          <a:prstGeom prst="ellipse">
            <a:avLst/>
          </a:prstGeom>
          <a:solidFill>
            <a:srgbClr val="99CC00">
              <a:alpha val="50195"/>
            </a:srgbClr>
          </a:solidFill>
          <a:ln w="9525" algn="ctr">
            <a:solidFill>
              <a:srgbClr val="99CC00"/>
            </a:solidFill>
            <a:round/>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latin typeface="Saar" panose="00000500000000000000" pitchFamily="2" charset="0"/>
              </a:rPr>
              <a:t>Erdkunde</a:t>
            </a:r>
            <a:br>
              <a:rPr lang="de-DE" altLang="de-DE" sz="1800" b="1" dirty="0">
                <a:latin typeface="Saar" panose="00000500000000000000" pitchFamily="2" charset="0"/>
              </a:rPr>
            </a:br>
            <a:r>
              <a:rPr lang="de-DE" altLang="de-DE" sz="1400" dirty="0">
                <a:latin typeface="Saar" panose="00000500000000000000" pitchFamily="2" charset="0"/>
              </a:rPr>
              <a:t>(</a:t>
            </a:r>
            <a:r>
              <a:rPr lang="de-DE" altLang="de-DE" sz="1400" dirty="0" err="1">
                <a:latin typeface="Saar" panose="00000500000000000000" pitchFamily="2" charset="0"/>
              </a:rPr>
              <a:t>Ek</a:t>
            </a:r>
            <a:r>
              <a:rPr lang="de-DE" altLang="de-DE" sz="1400" dirty="0">
                <a:latin typeface="Saar" panose="00000500000000000000" pitchFamily="2" charset="0"/>
              </a:rPr>
              <a:t>)</a:t>
            </a:r>
          </a:p>
        </p:txBody>
      </p:sp>
      <p:sp>
        <p:nvSpPr>
          <p:cNvPr id="213000" name="Oval 8"/>
          <p:cNvSpPr>
            <a:spLocks noChangeAspect="1" noChangeArrowheads="1"/>
          </p:cNvSpPr>
          <p:nvPr/>
        </p:nvSpPr>
        <p:spPr bwMode="auto">
          <a:xfrm>
            <a:off x="5253038" y="3706813"/>
            <a:ext cx="1295400" cy="1295400"/>
          </a:xfrm>
          <a:prstGeom prst="ellipse">
            <a:avLst/>
          </a:prstGeom>
          <a:solidFill>
            <a:srgbClr val="FF0000">
              <a:alpha val="50195"/>
            </a:srgbClr>
          </a:solidFill>
          <a:ln w="9525" algn="ctr">
            <a:solidFill>
              <a:srgbClr val="FF0000"/>
            </a:solidFill>
            <a:round/>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latin typeface="Saar" panose="00000500000000000000" pitchFamily="2" charset="0"/>
              </a:rPr>
              <a:t>Geschichte</a:t>
            </a:r>
            <a:br>
              <a:rPr lang="de-DE" altLang="de-DE" sz="1800" b="1" dirty="0">
                <a:latin typeface="Saar" panose="00000500000000000000" pitchFamily="2" charset="0"/>
              </a:rPr>
            </a:br>
            <a:r>
              <a:rPr lang="de-DE" altLang="de-DE" sz="1400" dirty="0">
                <a:latin typeface="Saar" panose="00000500000000000000" pitchFamily="2" charset="0"/>
              </a:rPr>
              <a:t>(</a:t>
            </a:r>
            <a:r>
              <a:rPr lang="de-DE" altLang="de-DE" sz="1400" dirty="0" err="1">
                <a:latin typeface="Saar" panose="00000500000000000000" pitchFamily="2" charset="0"/>
              </a:rPr>
              <a:t>Ge</a:t>
            </a:r>
            <a:r>
              <a:rPr lang="de-DE" altLang="de-DE" sz="1400" dirty="0">
                <a:latin typeface="Saar" panose="00000500000000000000" pitchFamily="2" charset="0"/>
              </a:rPr>
              <a:t>)</a:t>
            </a:r>
          </a:p>
        </p:txBody>
      </p:sp>
      <p:sp>
        <p:nvSpPr>
          <p:cNvPr id="213001" name="Oval 9"/>
          <p:cNvSpPr>
            <a:spLocks noChangeAspect="1" noChangeArrowheads="1"/>
          </p:cNvSpPr>
          <p:nvPr/>
        </p:nvSpPr>
        <p:spPr bwMode="auto">
          <a:xfrm>
            <a:off x="6692900" y="3706813"/>
            <a:ext cx="1295400" cy="1295400"/>
          </a:xfrm>
          <a:prstGeom prst="ellipse">
            <a:avLst/>
          </a:prstGeom>
          <a:solidFill>
            <a:srgbClr val="3366FF">
              <a:alpha val="50195"/>
            </a:srgbClr>
          </a:solidFill>
          <a:ln w="9525" algn="ctr">
            <a:solidFill>
              <a:srgbClr val="3366FF"/>
            </a:solidFill>
            <a:round/>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latin typeface="Saar" panose="00000500000000000000" pitchFamily="2" charset="0"/>
              </a:rPr>
              <a:t>Sozial-</a:t>
            </a:r>
            <a:br>
              <a:rPr lang="de-DE" altLang="de-DE" sz="1800" b="1" dirty="0">
                <a:latin typeface="Saar" panose="00000500000000000000" pitchFamily="2" charset="0"/>
              </a:rPr>
            </a:br>
            <a:r>
              <a:rPr lang="de-DE" altLang="de-DE" sz="1800" b="1" dirty="0" err="1">
                <a:latin typeface="Saar" panose="00000500000000000000" pitchFamily="2" charset="0"/>
              </a:rPr>
              <a:t>kunde</a:t>
            </a:r>
            <a:r>
              <a:rPr lang="de-DE" altLang="de-DE" sz="1800" dirty="0">
                <a:latin typeface="Saar" panose="00000500000000000000" pitchFamily="2" charset="0"/>
              </a:rPr>
              <a:t/>
            </a:r>
            <a:br>
              <a:rPr lang="de-DE" altLang="de-DE" sz="1800" dirty="0">
                <a:latin typeface="Saar" panose="00000500000000000000" pitchFamily="2" charset="0"/>
              </a:rPr>
            </a:br>
            <a:r>
              <a:rPr lang="de-DE" altLang="de-DE" sz="1400" dirty="0">
                <a:latin typeface="Saar" panose="00000500000000000000" pitchFamily="2" charset="0"/>
              </a:rPr>
              <a:t>(</a:t>
            </a:r>
            <a:r>
              <a:rPr lang="de-DE" altLang="de-DE" sz="1400" dirty="0" err="1">
                <a:latin typeface="Saar" panose="00000500000000000000" pitchFamily="2" charset="0"/>
              </a:rPr>
              <a:t>Sk</a:t>
            </a:r>
            <a:r>
              <a:rPr lang="de-DE" altLang="de-DE" sz="1400" dirty="0">
                <a:latin typeface="Saar" panose="00000500000000000000" pitchFamily="2" charset="0"/>
              </a:rPr>
              <a:t>)</a:t>
            </a:r>
          </a:p>
        </p:txBody>
      </p:sp>
      <p:sp>
        <p:nvSpPr>
          <p:cNvPr id="213012" name="Oval 20"/>
          <p:cNvSpPr>
            <a:spLocks noChangeAspect="1" noChangeArrowheads="1"/>
          </p:cNvSpPr>
          <p:nvPr/>
        </p:nvSpPr>
        <p:spPr bwMode="auto">
          <a:xfrm>
            <a:off x="1798638" y="2517775"/>
            <a:ext cx="1295400" cy="1295400"/>
          </a:xfrm>
          <a:prstGeom prst="ellipse">
            <a:avLst/>
          </a:prstGeom>
          <a:solidFill>
            <a:srgbClr val="99CC00">
              <a:alpha val="50195"/>
            </a:srgbClr>
          </a:solidFill>
          <a:ln w="9525" algn="ctr">
            <a:solidFill>
              <a:srgbClr val="99CC00"/>
            </a:solidFill>
            <a:round/>
            <a:headEnd/>
            <a:tailEnd/>
          </a:ln>
        </p:spPr>
        <p:txBody>
          <a:bodyPr wrap="none" lIns="0" tIns="0" rIns="0" bIns="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latin typeface="Saar" panose="00000500000000000000" pitchFamily="2" charset="0"/>
              </a:rPr>
              <a:t>Biologie</a:t>
            </a:r>
            <a:br>
              <a:rPr lang="de-DE" altLang="de-DE" sz="1800" b="1" dirty="0">
                <a:latin typeface="Saar" panose="00000500000000000000" pitchFamily="2" charset="0"/>
              </a:rPr>
            </a:br>
            <a:r>
              <a:rPr lang="de-DE" altLang="de-DE" sz="1400" dirty="0">
                <a:latin typeface="Saar" panose="00000500000000000000" pitchFamily="2" charset="0"/>
              </a:rPr>
              <a:t>(Bi)</a:t>
            </a:r>
          </a:p>
        </p:txBody>
      </p:sp>
      <p:sp>
        <p:nvSpPr>
          <p:cNvPr id="213013" name="Oval 21"/>
          <p:cNvSpPr>
            <a:spLocks noChangeAspect="1" noChangeArrowheads="1"/>
          </p:cNvSpPr>
          <p:nvPr/>
        </p:nvSpPr>
        <p:spPr bwMode="auto">
          <a:xfrm>
            <a:off x="1079500" y="3706813"/>
            <a:ext cx="1295400" cy="1295400"/>
          </a:xfrm>
          <a:prstGeom prst="ellipse">
            <a:avLst/>
          </a:prstGeom>
          <a:solidFill>
            <a:srgbClr val="FF0000">
              <a:alpha val="50195"/>
            </a:srgbClr>
          </a:solidFill>
          <a:ln w="9525" algn="ctr">
            <a:solidFill>
              <a:srgbClr val="FF0000"/>
            </a:solidFill>
            <a:round/>
            <a:headEnd/>
            <a:tailEnd/>
          </a:ln>
        </p:spPr>
        <p:txBody>
          <a:bodyPr wrap="none" lIns="0" tIns="0" rIns="0" bIns="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latin typeface="Saar" panose="00000500000000000000" pitchFamily="2" charset="0"/>
              </a:rPr>
              <a:t>Chemie</a:t>
            </a:r>
            <a:br>
              <a:rPr lang="de-DE" altLang="de-DE" sz="1800" b="1" dirty="0">
                <a:latin typeface="Saar" panose="00000500000000000000" pitchFamily="2" charset="0"/>
              </a:rPr>
            </a:br>
            <a:r>
              <a:rPr lang="de-DE" altLang="de-DE" sz="1400" dirty="0">
                <a:latin typeface="Saar" panose="00000500000000000000" pitchFamily="2" charset="0"/>
              </a:rPr>
              <a:t>(</a:t>
            </a:r>
            <a:r>
              <a:rPr lang="de-DE" altLang="de-DE" sz="1400" dirty="0" err="1">
                <a:latin typeface="Saar" panose="00000500000000000000" pitchFamily="2" charset="0"/>
              </a:rPr>
              <a:t>Ch</a:t>
            </a:r>
            <a:r>
              <a:rPr lang="de-DE" altLang="de-DE" sz="1400" dirty="0">
                <a:latin typeface="Saar" panose="00000500000000000000" pitchFamily="2" charset="0"/>
              </a:rPr>
              <a:t>)</a:t>
            </a:r>
          </a:p>
        </p:txBody>
      </p:sp>
      <p:sp>
        <p:nvSpPr>
          <p:cNvPr id="213014" name="Oval 22"/>
          <p:cNvSpPr>
            <a:spLocks noChangeAspect="1" noChangeArrowheads="1"/>
          </p:cNvSpPr>
          <p:nvPr/>
        </p:nvSpPr>
        <p:spPr bwMode="auto">
          <a:xfrm>
            <a:off x="2517775" y="3706813"/>
            <a:ext cx="1295400" cy="1295400"/>
          </a:xfrm>
          <a:prstGeom prst="ellipse">
            <a:avLst/>
          </a:prstGeom>
          <a:solidFill>
            <a:srgbClr val="3366FF">
              <a:alpha val="50195"/>
            </a:srgbClr>
          </a:solidFill>
          <a:ln w="9525" algn="ctr">
            <a:solidFill>
              <a:srgbClr val="3366FF"/>
            </a:solidFill>
            <a:round/>
            <a:headEnd/>
            <a:tailEnd/>
          </a:ln>
        </p:spPr>
        <p:txBody>
          <a:bodyPr wrap="none" lIns="0" tIns="0" rIns="0" bIns="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latin typeface="Saar" panose="00000500000000000000" pitchFamily="2" charset="0"/>
              </a:rPr>
              <a:t>Physik</a:t>
            </a:r>
            <a:br>
              <a:rPr lang="de-DE" altLang="de-DE" sz="1800" b="1" dirty="0">
                <a:latin typeface="Saar" panose="00000500000000000000" pitchFamily="2" charset="0"/>
              </a:rPr>
            </a:br>
            <a:r>
              <a:rPr lang="de-DE" altLang="de-DE" sz="1400" dirty="0">
                <a:latin typeface="Saar" panose="00000500000000000000" pitchFamily="2" charset="0"/>
              </a:rPr>
              <a:t>(</a:t>
            </a:r>
            <a:r>
              <a:rPr lang="de-DE" altLang="de-DE" sz="1400" dirty="0" err="1">
                <a:latin typeface="Saar" panose="00000500000000000000" pitchFamily="2" charset="0"/>
              </a:rPr>
              <a:t>Ph</a:t>
            </a:r>
            <a:r>
              <a:rPr lang="de-DE" altLang="de-DE" sz="1400" dirty="0">
                <a:latin typeface="Saar" panose="00000500000000000000" pitchFamily="2" charset="0"/>
              </a:rPr>
              <a:t>)</a:t>
            </a:r>
          </a:p>
        </p:txBody>
      </p:sp>
      <p:sp>
        <p:nvSpPr>
          <p:cNvPr id="6" name="Oval 21"/>
          <p:cNvSpPr>
            <a:spLocks noChangeAspect="1" noChangeArrowheads="1"/>
          </p:cNvSpPr>
          <p:nvPr/>
        </p:nvSpPr>
        <p:spPr bwMode="auto">
          <a:xfrm>
            <a:off x="1798638" y="3238500"/>
            <a:ext cx="1295400" cy="1295400"/>
          </a:xfrm>
          <a:prstGeom prst="ellipse">
            <a:avLst/>
          </a:prstGeom>
          <a:solidFill>
            <a:srgbClr val="00FFFF">
              <a:alpha val="50195"/>
            </a:srgbClr>
          </a:solidFill>
          <a:ln w="9525" algn="ctr">
            <a:solidFill>
              <a:srgbClr val="003366"/>
            </a:solidFill>
            <a:round/>
            <a:headEnd/>
            <a:tailEnd/>
          </a:ln>
        </p:spPr>
        <p:txBody>
          <a:bodyPr wrap="none" lIns="0" tIns="0" rIns="0" bIns="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b="1" dirty="0">
                <a:latin typeface="+mn-lt"/>
              </a:rPr>
              <a:t>NW</a:t>
            </a:r>
            <a:r>
              <a:rPr lang="de-DE" altLang="de-DE" sz="800" b="1" dirty="0">
                <a:latin typeface="+mn-lt"/>
              </a:rPr>
              <a:t/>
            </a:r>
            <a:br>
              <a:rPr lang="de-DE" altLang="de-DE" sz="800" b="1" dirty="0">
                <a:latin typeface="+mn-lt"/>
              </a:rPr>
            </a:br>
            <a:r>
              <a:rPr lang="de-DE" altLang="de-DE" sz="800" dirty="0">
                <a:latin typeface="+mn-lt"/>
              </a:rPr>
              <a:t>(Naturwissenschaften</a:t>
            </a:r>
            <a:r>
              <a:rPr lang="de-DE" altLang="de-DE" sz="800" dirty="0"/>
              <a:t>)</a:t>
            </a:r>
            <a:endParaRPr lang="de-DE" altLang="de-DE" sz="2400" b="1" dirty="0"/>
          </a:p>
        </p:txBody>
      </p:sp>
      <p:sp>
        <p:nvSpPr>
          <p:cNvPr id="7" name="Text Box 7"/>
          <p:cNvSpPr txBox="1">
            <a:spLocks noChangeArrowheads="1"/>
          </p:cNvSpPr>
          <p:nvPr/>
        </p:nvSpPr>
        <p:spPr bwMode="auto">
          <a:xfrm>
            <a:off x="676209" y="1893857"/>
            <a:ext cx="2161467"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800" b="1" dirty="0">
                <a:latin typeface="Saar" panose="00000500000000000000" pitchFamily="2" charset="0"/>
              </a:rPr>
              <a:t>ab Klassenstufe 5</a:t>
            </a:r>
            <a:endParaRPr lang="de-DE" altLang="de-DE" sz="1800" b="1" dirty="0">
              <a:latin typeface="Arial" panose="020B0604020202020204" pitchFamily="34" charset="0"/>
            </a:endParaRPr>
          </a:p>
        </p:txBody>
      </p:sp>
      <p:sp>
        <p:nvSpPr>
          <p:cNvPr id="21"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
        <p:nvSpPr>
          <p:cNvPr id="15" name="Text Box 7"/>
          <p:cNvSpPr txBox="1">
            <a:spLocks noChangeArrowheads="1"/>
          </p:cNvSpPr>
          <p:nvPr/>
        </p:nvSpPr>
        <p:spPr bwMode="auto">
          <a:xfrm>
            <a:off x="2714486" y="1893855"/>
            <a:ext cx="1347141"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800" b="1" dirty="0">
                <a:latin typeface="Saar" panose="00000500000000000000" pitchFamily="2" charset="0"/>
              </a:rPr>
              <a:t>und später</a:t>
            </a:r>
            <a:endParaRPr lang="de-DE" altLang="de-DE" sz="1800" b="1" dirty="0">
              <a:latin typeface="Arial" panose="020B0604020202020204" pitchFamily="34" charset="0"/>
            </a:endParaRPr>
          </a:p>
        </p:txBody>
      </p:sp>
      <p:sp>
        <p:nvSpPr>
          <p:cNvPr id="16" name="Text Box 7"/>
          <p:cNvSpPr txBox="1">
            <a:spLocks noChangeArrowheads="1"/>
          </p:cNvSpPr>
          <p:nvPr/>
        </p:nvSpPr>
        <p:spPr bwMode="auto">
          <a:xfrm>
            <a:off x="4772574" y="1893858"/>
            <a:ext cx="2161467"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800" b="1" dirty="0">
                <a:latin typeface="Saar" panose="00000500000000000000" pitchFamily="2" charset="0"/>
              </a:rPr>
              <a:t>ab Klassenstufe 5</a:t>
            </a:r>
            <a:endParaRPr lang="de-DE" altLang="de-DE" sz="1800" b="1" dirty="0">
              <a:latin typeface="Arial" panose="020B0604020202020204" pitchFamily="34" charset="0"/>
            </a:endParaRPr>
          </a:p>
        </p:txBody>
      </p:sp>
      <p:sp>
        <p:nvSpPr>
          <p:cNvPr id="17" name="Text Box 7"/>
          <p:cNvSpPr txBox="1">
            <a:spLocks noChangeArrowheads="1"/>
          </p:cNvSpPr>
          <p:nvPr/>
        </p:nvSpPr>
        <p:spPr bwMode="auto">
          <a:xfrm>
            <a:off x="6804248" y="1893857"/>
            <a:ext cx="1366377"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800" b="1" dirty="0">
                <a:latin typeface="Saar" panose="00000500000000000000" pitchFamily="2" charset="0"/>
              </a:rPr>
              <a:t>und später</a:t>
            </a:r>
            <a:endParaRPr lang="de-DE" altLang="de-DE" sz="1800" b="1" dirty="0">
              <a:latin typeface="Arial" panose="020B0604020202020204" pitchFamily="34" charset="0"/>
            </a:endParaRPr>
          </a:p>
        </p:txBody>
      </p:sp>
    </p:spTree>
    <p:extLst>
      <p:ext uri="{BB962C8B-B14F-4D97-AF65-F5344CB8AC3E}">
        <p14:creationId xmlns:p14="http://schemas.microsoft.com/office/powerpoint/2010/main" val="25479521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wipe(left)">
                                      <p:cBhvr>
                                        <p:cTn id="7" dur="1000"/>
                                        <p:tgtEl>
                                          <p:spTgt spid="1536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fltVal val="0"/>
                                          </p:val>
                                        </p:tav>
                                        <p:tav tm="100000">
                                          <p:val>
                                            <p:strVal val="#ppt_w"/>
                                          </p:val>
                                        </p:tav>
                                      </p:tavLst>
                                    </p:anim>
                                    <p:anim calcmode="lin" valueType="num">
                                      <p:cBhvr>
                                        <p:cTn id="24" dur="1000" fill="hold"/>
                                        <p:tgtEl>
                                          <p:spTgt spid="15"/>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213014"/>
                                        </p:tgtEl>
                                        <p:attrNameLst>
                                          <p:attrName>style.visibility</p:attrName>
                                        </p:attrNameLst>
                                      </p:cBhvr>
                                      <p:to>
                                        <p:strVal val="visible"/>
                                      </p:to>
                                    </p:set>
                                    <p:anim calcmode="lin" valueType="num">
                                      <p:cBhvr>
                                        <p:cTn id="27" dur="800" fill="hold"/>
                                        <p:tgtEl>
                                          <p:spTgt spid="213014"/>
                                        </p:tgtEl>
                                        <p:attrNameLst>
                                          <p:attrName>ppt_w</p:attrName>
                                        </p:attrNameLst>
                                      </p:cBhvr>
                                      <p:tavLst>
                                        <p:tav tm="0">
                                          <p:val>
                                            <p:fltVal val="0"/>
                                          </p:val>
                                        </p:tav>
                                        <p:tav tm="100000">
                                          <p:val>
                                            <p:strVal val="#ppt_w"/>
                                          </p:val>
                                        </p:tav>
                                      </p:tavLst>
                                    </p:anim>
                                    <p:anim calcmode="lin" valueType="num">
                                      <p:cBhvr>
                                        <p:cTn id="28" dur="800" fill="hold"/>
                                        <p:tgtEl>
                                          <p:spTgt spid="213014"/>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213012"/>
                                        </p:tgtEl>
                                        <p:attrNameLst>
                                          <p:attrName>style.visibility</p:attrName>
                                        </p:attrNameLst>
                                      </p:cBhvr>
                                      <p:to>
                                        <p:strVal val="visible"/>
                                      </p:to>
                                    </p:set>
                                    <p:anim calcmode="lin" valueType="num">
                                      <p:cBhvr>
                                        <p:cTn id="31" dur="1100" fill="hold"/>
                                        <p:tgtEl>
                                          <p:spTgt spid="213012"/>
                                        </p:tgtEl>
                                        <p:attrNameLst>
                                          <p:attrName>ppt_w</p:attrName>
                                        </p:attrNameLst>
                                      </p:cBhvr>
                                      <p:tavLst>
                                        <p:tav tm="0">
                                          <p:val>
                                            <p:fltVal val="0"/>
                                          </p:val>
                                        </p:tav>
                                        <p:tav tm="100000">
                                          <p:val>
                                            <p:strVal val="#ppt_w"/>
                                          </p:val>
                                        </p:tav>
                                      </p:tavLst>
                                    </p:anim>
                                    <p:anim calcmode="lin" valueType="num">
                                      <p:cBhvr>
                                        <p:cTn id="32" dur="1100" fill="hold"/>
                                        <p:tgtEl>
                                          <p:spTgt spid="213012"/>
                                        </p:tgtEl>
                                        <p:attrNameLst>
                                          <p:attrName>ppt_h</p:attrName>
                                        </p:attrNameLst>
                                      </p:cBhvr>
                                      <p:tavLst>
                                        <p:tav tm="0">
                                          <p:val>
                                            <p:fltVal val="0"/>
                                          </p:val>
                                        </p:tav>
                                        <p:tav tm="100000">
                                          <p:val>
                                            <p:strVal val="#ppt_h"/>
                                          </p:val>
                                        </p:tav>
                                      </p:tavLst>
                                    </p:anim>
                                  </p:childTnLst>
                                </p:cTn>
                              </p:par>
                            </p:childTnLst>
                          </p:cTn>
                        </p:par>
                        <p:par>
                          <p:cTn id="33" fill="hold">
                            <p:stCondLst>
                              <p:cond delay="1100"/>
                            </p:stCondLst>
                            <p:childTnLst>
                              <p:par>
                                <p:cTn id="34" presetID="23" presetClass="entr" presetSubtype="16" fill="hold" grpId="0" nodeType="afterEffect">
                                  <p:stCondLst>
                                    <p:cond delay="0"/>
                                  </p:stCondLst>
                                  <p:childTnLst>
                                    <p:set>
                                      <p:cBhvr>
                                        <p:cTn id="35" dur="1" fill="hold">
                                          <p:stCondLst>
                                            <p:cond delay="0"/>
                                          </p:stCondLst>
                                        </p:cTn>
                                        <p:tgtEl>
                                          <p:spTgt spid="213013"/>
                                        </p:tgtEl>
                                        <p:attrNameLst>
                                          <p:attrName>style.visibility</p:attrName>
                                        </p:attrNameLst>
                                      </p:cBhvr>
                                      <p:to>
                                        <p:strVal val="visible"/>
                                      </p:to>
                                    </p:set>
                                    <p:anim calcmode="lin" valueType="num">
                                      <p:cBhvr>
                                        <p:cTn id="36" dur="800" fill="hold"/>
                                        <p:tgtEl>
                                          <p:spTgt spid="213013"/>
                                        </p:tgtEl>
                                        <p:attrNameLst>
                                          <p:attrName>ppt_w</p:attrName>
                                        </p:attrNameLst>
                                      </p:cBhvr>
                                      <p:tavLst>
                                        <p:tav tm="0">
                                          <p:val>
                                            <p:fltVal val="0"/>
                                          </p:val>
                                        </p:tav>
                                        <p:tav tm="100000">
                                          <p:val>
                                            <p:strVal val="#ppt_w"/>
                                          </p:val>
                                        </p:tav>
                                      </p:tavLst>
                                    </p:anim>
                                    <p:anim calcmode="lin" valueType="num">
                                      <p:cBhvr>
                                        <p:cTn id="37" dur="800" fill="hold"/>
                                        <p:tgtEl>
                                          <p:spTgt spid="213013"/>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fltVal val="0"/>
                                          </p:val>
                                        </p:tav>
                                        <p:tav tm="100000">
                                          <p:val>
                                            <p:strVal val="#ppt_w"/>
                                          </p:val>
                                        </p:tav>
                                      </p:tavLst>
                                    </p:anim>
                                    <p:anim calcmode="lin" valueType="num">
                                      <p:cBhvr>
                                        <p:cTn id="43" dur="1000" fill="hold"/>
                                        <p:tgtEl>
                                          <p:spTgt spid="16"/>
                                        </p:tgtEl>
                                        <p:attrNameLst>
                                          <p:attrName>ppt_h</p:attrName>
                                        </p:attrNameLst>
                                      </p:cBhvr>
                                      <p:tavLst>
                                        <p:tav tm="0">
                                          <p:val>
                                            <p:fltVal val="0"/>
                                          </p:val>
                                        </p:tav>
                                        <p:tav tm="100000">
                                          <p:val>
                                            <p:strVal val="#ppt_h"/>
                                          </p:val>
                                        </p:tav>
                                      </p:tavLst>
                                    </p:anim>
                                  </p:childTnLst>
                                </p:cTn>
                              </p:par>
                              <p:par>
                                <p:cTn id="44" presetID="23" presetClass="entr" presetSubtype="16" fill="hold" grpId="0" nodeType="withEffect">
                                  <p:stCondLst>
                                    <p:cond delay="200"/>
                                  </p:stCondLst>
                                  <p:childTnLst>
                                    <p:set>
                                      <p:cBhvr>
                                        <p:cTn id="45" dur="1" fill="hold">
                                          <p:stCondLst>
                                            <p:cond delay="0"/>
                                          </p:stCondLst>
                                        </p:cTn>
                                        <p:tgtEl>
                                          <p:spTgt spid="212999"/>
                                        </p:tgtEl>
                                        <p:attrNameLst>
                                          <p:attrName>style.visibility</p:attrName>
                                        </p:attrNameLst>
                                      </p:cBhvr>
                                      <p:to>
                                        <p:strVal val="visible"/>
                                      </p:to>
                                    </p:set>
                                    <p:anim calcmode="lin" valueType="num">
                                      <p:cBhvr>
                                        <p:cTn id="46" dur="1200" fill="hold"/>
                                        <p:tgtEl>
                                          <p:spTgt spid="212999"/>
                                        </p:tgtEl>
                                        <p:attrNameLst>
                                          <p:attrName>ppt_w</p:attrName>
                                        </p:attrNameLst>
                                      </p:cBhvr>
                                      <p:tavLst>
                                        <p:tav tm="0">
                                          <p:val>
                                            <p:fltVal val="0"/>
                                          </p:val>
                                        </p:tav>
                                        <p:tav tm="100000">
                                          <p:val>
                                            <p:strVal val="#ppt_w"/>
                                          </p:val>
                                        </p:tav>
                                      </p:tavLst>
                                    </p:anim>
                                    <p:anim calcmode="lin" valueType="num">
                                      <p:cBhvr>
                                        <p:cTn id="47" dur="1200" fill="hold"/>
                                        <p:tgtEl>
                                          <p:spTgt spid="212999"/>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1000" fill="hold"/>
                                        <p:tgtEl>
                                          <p:spTgt spid="17"/>
                                        </p:tgtEl>
                                        <p:attrNameLst>
                                          <p:attrName>ppt_w</p:attrName>
                                        </p:attrNameLst>
                                      </p:cBhvr>
                                      <p:tavLst>
                                        <p:tav tm="0">
                                          <p:val>
                                            <p:fltVal val="0"/>
                                          </p:val>
                                        </p:tav>
                                        <p:tav tm="100000">
                                          <p:val>
                                            <p:strVal val="#ppt_w"/>
                                          </p:val>
                                        </p:tav>
                                      </p:tavLst>
                                    </p:anim>
                                    <p:anim calcmode="lin" valueType="num">
                                      <p:cBhvr>
                                        <p:cTn id="53" dur="1000" fill="hold"/>
                                        <p:tgtEl>
                                          <p:spTgt spid="17"/>
                                        </p:tgtEl>
                                        <p:attrNameLst>
                                          <p:attrName>ppt_h</p:attrName>
                                        </p:attrNameLst>
                                      </p:cBhvr>
                                      <p:tavLst>
                                        <p:tav tm="0">
                                          <p:val>
                                            <p:fltVal val="0"/>
                                          </p:val>
                                        </p:tav>
                                        <p:tav tm="100000">
                                          <p:val>
                                            <p:strVal val="#ppt_h"/>
                                          </p:val>
                                        </p:tav>
                                      </p:tavLst>
                                    </p:anim>
                                  </p:childTnLst>
                                </p:cTn>
                              </p:par>
                              <p:par>
                                <p:cTn id="54" presetID="23" presetClass="entr" presetSubtype="16" fill="hold" grpId="0" nodeType="withEffect">
                                  <p:stCondLst>
                                    <p:cond delay="0"/>
                                  </p:stCondLst>
                                  <p:childTnLst>
                                    <p:set>
                                      <p:cBhvr>
                                        <p:cTn id="55" dur="1" fill="hold">
                                          <p:stCondLst>
                                            <p:cond delay="0"/>
                                          </p:stCondLst>
                                        </p:cTn>
                                        <p:tgtEl>
                                          <p:spTgt spid="213000"/>
                                        </p:tgtEl>
                                        <p:attrNameLst>
                                          <p:attrName>style.visibility</p:attrName>
                                        </p:attrNameLst>
                                      </p:cBhvr>
                                      <p:to>
                                        <p:strVal val="visible"/>
                                      </p:to>
                                    </p:set>
                                    <p:anim calcmode="lin" valueType="num">
                                      <p:cBhvr>
                                        <p:cTn id="56" dur="1000" fill="hold"/>
                                        <p:tgtEl>
                                          <p:spTgt spid="213000"/>
                                        </p:tgtEl>
                                        <p:attrNameLst>
                                          <p:attrName>ppt_w</p:attrName>
                                        </p:attrNameLst>
                                      </p:cBhvr>
                                      <p:tavLst>
                                        <p:tav tm="0">
                                          <p:val>
                                            <p:fltVal val="0"/>
                                          </p:val>
                                        </p:tav>
                                        <p:tav tm="100000">
                                          <p:val>
                                            <p:strVal val="#ppt_w"/>
                                          </p:val>
                                        </p:tav>
                                      </p:tavLst>
                                    </p:anim>
                                    <p:anim calcmode="lin" valueType="num">
                                      <p:cBhvr>
                                        <p:cTn id="57" dur="1000" fill="hold"/>
                                        <p:tgtEl>
                                          <p:spTgt spid="213000"/>
                                        </p:tgtEl>
                                        <p:attrNameLst>
                                          <p:attrName>ppt_h</p:attrName>
                                        </p:attrNameLst>
                                      </p:cBhvr>
                                      <p:tavLst>
                                        <p:tav tm="0">
                                          <p:val>
                                            <p:fltVal val="0"/>
                                          </p:val>
                                        </p:tav>
                                        <p:tav tm="100000">
                                          <p:val>
                                            <p:strVal val="#ppt_h"/>
                                          </p:val>
                                        </p:tav>
                                      </p:tavLst>
                                    </p:anim>
                                  </p:childTnLst>
                                </p:cTn>
                              </p:par>
                              <p:par>
                                <p:cTn id="58" presetID="23" presetClass="entr" presetSubtype="16" fill="hold" grpId="0" nodeType="withEffect">
                                  <p:stCondLst>
                                    <p:cond delay="400"/>
                                  </p:stCondLst>
                                  <p:childTnLst>
                                    <p:set>
                                      <p:cBhvr>
                                        <p:cTn id="59" dur="1" fill="hold">
                                          <p:stCondLst>
                                            <p:cond delay="0"/>
                                          </p:stCondLst>
                                        </p:cTn>
                                        <p:tgtEl>
                                          <p:spTgt spid="213001"/>
                                        </p:tgtEl>
                                        <p:attrNameLst>
                                          <p:attrName>style.visibility</p:attrName>
                                        </p:attrNameLst>
                                      </p:cBhvr>
                                      <p:to>
                                        <p:strVal val="visible"/>
                                      </p:to>
                                    </p:set>
                                    <p:anim calcmode="lin" valueType="num">
                                      <p:cBhvr>
                                        <p:cTn id="60" dur="1000" fill="hold"/>
                                        <p:tgtEl>
                                          <p:spTgt spid="213001"/>
                                        </p:tgtEl>
                                        <p:attrNameLst>
                                          <p:attrName>ppt_w</p:attrName>
                                        </p:attrNameLst>
                                      </p:cBhvr>
                                      <p:tavLst>
                                        <p:tav tm="0">
                                          <p:val>
                                            <p:fltVal val="0"/>
                                          </p:val>
                                        </p:tav>
                                        <p:tav tm="100000">
                                          <p:val>
                                            <p:strVal val="#ppt_w"/>
                                          </p:val>
                                        </p:tav>
                                      </p:tavLst>
                                    </p:anim>
                                    <p:anim calcmode="lin" valueType="num">
                                      <p:cBhvr>
                                        <p:cTn id="61" dur="1000" fill="hold"/>
                                        <p:tgtEl>
                                          <p:spTgt spid="21300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animBg="1"/>
      <p:bldP spid="212999" grpId="0" animBg="1"/>
      <p:bldP spid="213000" grpId="0" animBg="1"/>
      <p:bldP spid="213001" grpId="0" animBg="1"/>
      <p:bldP spid="213012" grpId="0" animBg="1"/>
      <p:bldP spid="213013" grpId="0" animBg="1"/>
      <p:bldP spid="213014" grpId="0" animBg="1"/>
      <p:bldP spid="6" grpId="0" animBg="1"/>
      <p:bldP spid="7" grpId="0"/>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ChangeArrowheads="1"/>
          </p:cNvSpPr>
          <p:nvPr/>
        </p:nvSpPr>
        <p:spPr bwMode="auto">
          <a:xfrm>
            <a:off x="539440" y="4581160"/>
            <a:ext cx="7921100" cy="1439862"/>
          </a:xfrm>
          <a:prstGeom prst="rect">
            <a:avLst/>
          </a:prstGeom>
          <a:solidFill>
            <a:srgbClr val="CCFFCC">
              <a:alpha val="59999"/>
            </a:srgb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dirty="0">
                <a:latin typeface="Saar" panose="00000500000000000000" pitchFamily="2" charset="0"/>
              </a:rPr>
              <a:t>Grundschule</a:t>
            </a:r>
          </a:p>
        </p:txBody>
      </p:sp>
      <p:sp>
        <p:nvSpPr>
          <p:cNvPr id="38917" name="Rectangle 5"/>
          <p:cNvSpPr>
            <a:spLocks noChangeArrowheads="1"/>
          </p:cNvSpPr>
          <p:nvPr/>
        </p:nvSpPr>
        <p:spPr bwMode="auto">
          <a:xfrm>
            <a:off x="4572001" y="1133475"/>
            <a:ext cx="3888540" cy="3447685"/>
          </a:xfrm>
          <a:prstGeom prst="rect">
            <a:avLst/>
          </a:prstGeom>
          <a:solidFill>
            <a:srgbClr val="FFBA97">
              <a:alpha val="59999"/>
            </a:srgb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b="1" dirty="0">
                <a:latin typeface="Saar" panose="00000500000000000000" pitchFamily="2" charset="0"/>
              </a:rPr>
              <a:t>Gymnasium</a:t>
            </a:r>
          </a:p>
        </p:txBody>
      </p:sp>
      <p:sp>
        <p:nvSpPr>
          <p:cNvPr id="16392" name="Rectangle 6"/>
          <p:cNvSpPr>
            <a:spLocks noChangeArrowheads="1"/>
          </p:cNvSpPr>
          <p:nvPr/>
        </p:nvSpPr>
        <p:spPr bwMode="auto">
          <a:xfrm>
            <a:off x="539441" y="1133475"/>
            <a:ext cx="3672510" cy="3447685"/>
          </a:xfrm>
          <a:prstGeom prst="rect">
            <a:avLst/>
          </a:prstGeom>
          <a:solidFill>
            <a:srgbClr val="FFFF99">
              <a:alpha val="59999"/>
            </a:srgb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b="1" dirty="0">
                <a:latin typeface="Saar" panose="00000500000000000000" pitchFamily="2" charset="0"/>
              </a:rPr>
              <a:t>Gemeinschaftsschule</a:t>
            </a:r>
          </a:p>
        </p:txBody>
      </p:sp>
      <p:sp>
        <p:nvSpPr>
          <p:cNvPr id="12"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3207117828"/>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grpId="0" nodeType="clickEffect">
                                  <p:stCondLst>
                                    <p:cond delay="0"/>
                                  </p:stCondLst>
                                  <p:childTnLst>
                                    <p:set>
                                      <p:cBhvr rctx="PPT">
                                        <p:cTn id="6" dur="indefinite"/>
                                        <p:tgtEl>
                                          <p:spTgt spid="38917"/>
                                        </p:tgtEl>
                                        <p:attrNameLst>
                                          <p:attrName>style.opacity</p:attrName>
                                        </p:attrNameLst>
                                      </p:cBhvr>
                                      <p:to>
                                        <p:strVal val="0.25"/>
                                      </p:to>
                                    </p:set>
                                    <p:animEffect filter="image" prLst="opacity: 0.25">
                                      <p:cBhvr rctx="IE">
                                        <p:cTn id="7" dur="indefinite"/>
                                        <p:tgtEl>
                                          <p:spTgt spid="38917"/>
                                        </p:tgtEl>
                                      </p:cBhvr>
                                    </p:animEffect>
                                  </p:childTnLst>
                                </p:cTn>
                              </p:par>
                              <p:par>
                                <p:cTn id="8" presetID="9" presetClass="emph" presetSubtype="0" grpId="0" nodeType="withEffect">
                                  <p:stCondLst>
                                    <p:cond delay="0"/>
                                  </p:stCondLst>
                                  <p:childTnLst>
                                    <p:set>
                                      <p:cBhvr rctx="PPT">
                                        <p:cTn id="9" dur="indefinite"/>
                                        <p:tgtEl>
                                          <p:spTgt spid="38916"/>
                                        </p:tgtEl>
                                        <p:attrNameLst>
                                          <p:attrName>style.opacity</p:attrName>
                                        </p:attrNameLst>
                                      </p:cBhvr>
                                      <p:to>
                                        <p:strVal val="0.25"/>
                                      </p:to>
                                    </p:set>
                                    <p:animEffect filter="image" prLst="opacity: 0.25">
                                      <p:cBhvr rctx="IE">
                                        <p:cTn id="10" dur="indefinite"/>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nimBg="1"/>
      <p:bldP spid="389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16"/>
          <p:cNvSpPr>
            <a:spLocks noChangeArrowheads="1"/>
          </p:cNvSpPr>
          <p:nvPr/>
        </p:nvSpPr>
        <p:spPr bwMode="auto">
          <a:xfrm>
            <a:off x="358775" y="1185862"/>
            <a:ext cx="8277225" cy="4841914"/>
          </a:xfrm>
          <a:prstGeom prst="rect">
            <a:avLst/>
          </a:prstGeom>
          <a:solidFill>
            <a:srgbClr val="FFFF99">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 name="Rectangle 8"/>
          <p:cNvSpPr>
            <a:spLocks noChangeArrowheads="1"/>
          </p:cNvSpPr>
          <p:nvPr/>
        </p:nvSpPr>
        <p:spPr bwMode="auto">
          <a:xfrm>
            <a:off x="251520" y="2781300"/>
            <a:ext cx="63963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8775"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800" dirty="0">
                <a:solidFill>
                  <a:srgbClr val="000000"/>
                </a:solidFill>
                <a:latin typeface="+mn-lt"/>
              </a:rPr>
              <a:t>selbstständiges Lernen unterstützen</a:t>
            </a:r>
            <a:endParaRPr lang="de-DE" altLang="de-DE" sz="2800" dirty="0">
              <a:latin typeface="+mn-lt"/>
            </a:endParaRPr>
          </a:p>
        </p:txBody>
      </p:sp>
      <p:sp>
        <p:nvSpPr>
          <p:cNvPr id="3" name="Rectangle 8"/>
          <p:cNvSpPr>
            <a:spLocks noChangeArrowheads="1"/>
          </p:cNvSpPr>
          <p:nvPr/>
        </p:nvSpPr>
        <p:spPr bwMode="auto">
          <a:xfrm>
            <a:off x="251520" y="3409950"/>
            <a:ext cx="61526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8775"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800" dirty="0">
                <a:solidFill>
                  <a:srgbClr val="000000"/>
                </a:solidFill>
                <a:latin typeface="+mn-lt"/>
              </a:rPr>
              <a:t>individuelle Lernwege ermöglichen</a:t>
            </a:r>
            <a:endParaRPr lang="de-DE" altLang="de-DE" sz="2800" dirty="0">
              <a:latin typeface="+mn-lt"/>
            </a:endParaRPr>
          </a:p>
        </p:txBody>
      </p:sp>
      <p:sp>
        <p:nvSpPr>
          <p:cNvPr id="4" name="Rectangle 8"/>
          <p:cNvSpPr>
            <a:spLocks noChangeArrowheads="1"/>
          </p:cNvSpPr>
          <p:nvPr/>
        </p:nvSpPr>
        <p:spPr bwMode="auto">
          <a:xfrm>
            <a:off x="251520" y="4076700"/>
            <a:ext cx="82311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800" dirty="0">
                <a:solidFill>
                  <a:srgbClr val="000000"/>
                </a:solidFill>
                <a:latin typeface="+mn-lt"/>
              </a:rPr>
              <a:t>fächerübergreifendes und projektorientiertes Lernen (zusätzliche Stunden)</a:t>
            </a:r>
            <a:endParaRPr lang="de-DE" altLang="de-DE" sz="2800" dirty="0">
              <a:latin typeface="+mn-lt"/>
            </a:endParaRPr>
          </a:p>
        </p:txBody>
      </p:sp>
      <p:sp>
        <p:nvSpPr>
          <p:cNvPr id="62472" name="Rectangle 8"/>
          <p:cNvSpPr>
            <a:spLocks noChangeArrowheads="1"/>
          </p:cNvSpPr>
          <p:nvPr/>
        </p:nvSpPr>
        <p:spPr bwMode="auto">
          <a:xfrm>
            <a:off x="251520" y="1168400"/>
            <a:ext cx="82915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800" dirty="0">
                <a:solidFill>
                  <a:srgbClr val="000000"/>
                </a:solidFill>
                <a:latin typeface="+mn-lt"/>
              </a:rPr>
              <a:t>individuelle Begabungen fördern</a:t>
            </a:r>
          </a:p>
        </p:txBody>
      </p:sp>
      <p:sp>
        <p:nvSpPr>
          <p:cNvPr id="5" name="Rectangle 8"/>
          <p:cNvSpPr>
            <a:spLocks noChangeArrowheads="1"/>
          </p:cNvSpPr>
          <p:nvPr/>
        </p:nvSpPr>
        <p:spPr bwMode="auto">
          <a:xfrm>
            <a:off x="251520" y="1798638"/>
            <a:ext cx="8496944"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8775"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800" dirty="0">
                <a:solidFill>
                  <a:srgbClr val="000000"/>
                </a:solidFill>
                <a:latin typeface="+mn-lt"/>
              </a:rPr>
              <a:t>Fördern statt Wiederholen:</a:t>
            </a:r>
            <a:r>
              <a:rPr lang="de-DE" altLang="de-DE" sz="3000" dirty="0">
                <a:solidFill>
                  <a:srgbClr val="000000"/>
                </a:solidFill>
                <a:latin typeface="+mn-lt"/>
              </a:rPr>
              <a:t/>
            </a:r>
            <a:br>
              <a:rPr lang="de-DE" altLang="de-DE" sz="3000" dirty="0">
                <a:solidFill>
                  <a:srgbClr val="000000"/>
                </a:solidFill>
                <a:latin typeface="+mn-lt"/>
              </a:rPr>
            </a:br>
            <a:r>
              <a:rPr lang="de-DE" altLang="de-DE" sz="2300" dirty="0">
                <a:solidFill>
                  <a:srgbClr val="000000"/>
                </a:solidFill>
                <a:latin typeface="+mn-lt"/>
              </a:rPr>
              <a:t>erste Versetzungsentscheidung am Ende der Klassenstufe 8</a:t>
            </a:r>
            <a:endParaRPr lang="de-DE" altLang="de-DE" sz="2300" dirty="0">
              <a:latin typeface="+mn-lt"/>
            </a:endParaRPr>
          </a:p>
        </p:txBody>
      </p:sp>
      <p:sp>
        <p:nvSpPr>
          <p:cNvPr id="17421" name="Text Box 3"/>
          <p:cNvSpPr txBox="1">
            <a:spLocks noChangeArrowheads="1"/>
          </p:cNvSpPr>
          <p:nvPr/>
        </p:nvSpPr>
        <p:spPr bwMode="auto">
          <a:xfrm>
            <a:off x="358775" y="179388"/>
            <a:ext cx="6516825" cy="97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1400" b="1" dirty="0">
                <a:latin typeface="Saar" panose="00000500000000000000" pitchFamily="2" charset="0"/>
              </a:rPr>
              <a:t>Gemeinschaftsschule</a:t>
            </a:r>
          </a:p>
          <a:p>
            <a:pPr eaLnBrk="1" hangingPunct="1">
              <a:spcBef>
                <a:spcPct val="20000"/>
              </a:spcBef>
              <a:buFont typeface="Arial" panose="020B0604020202020204" pitchFamily="34" charset="0"/>
              <a:buNone/>
            </a:pPr>
            <a:r>
              <a:rPr lang="de-DE" altLang="de-DE" sz="3600" b="1" dirty="0">
                <a:latin typeface="Saar" panose="00000500000000000000" pitchFamily="2" charset="0"/>
              </a:rPr>
              <a:t>Pädagogische Zielsetzungen</a:t>
            </a:r>
          </a:p>
        </p:txBody>
      </p:sp>
      <p:sp>
        <p:nvSpPr>
          <p:cNvPr id="6" name="Rectangle 8"/>
          <p:cNvSpPr>
            <a:spLocks noChangeArrowheads="1"/>
          </p:cNvSpPr>
          <p:nvPr/>
        </p:nvSpPr>
        <p:spPr bwMode="auto">
          <a:xfrm>
            <a:off x="251520" y="5073669"/>
            <a:ext cx="82915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800" dirty="0">
                <a:solidFill>
                  <a:srgbClr val="000000"/>
                </a:solidFill>
                <a:latin typeface="+mn-lt"/>
              </a:rPr>
              <a:t>schrittweise wissenschaftliche Denkweisen entwickeln</a:t>
            </a:r>
            <a:endParaRPr lang="de-DE" altLang="de-DE" sz="2800" dirty="0">
              <a:latin typeface="+mn-lt"/>
            </a:endParaRPr>
          </a:p>
        </p:txBody>
      </p:sp>
    </p:spTree>
    <p:extLst>
      <p:ext uri="{BB962C8B-B14F-4D97-AF65-F5344CB8AC3E}">
        <p14:creationId xmlns:p14="http://schemas.microsoft.com/office/powerpoint/2010/main" val="2742317347"/>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472"/>
                                        </p:tgtEl>
                                        <p:attrNameLst>
                                          <p:attrName>style.visibility</p:attrName>
                                        </p:attrNameLst>
                                      </p:cBhvr>
                                      <p:to>
                                        <p:strVal val="visible"/>
                                      </p:to>
                                    </p:set>
                                    <p:animEffect transition="in" filter="wipe(left)">
                                      <p:cBhvr>
                                        <p:cTn id="7" dur="1000"/>
                                        <p:tgtEl>
                                          <p:spTgt spid="624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10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10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2472"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6"/>
          <p:cNvSpPr>
            <a:spLocks noChangeArrowheads="1"/>
          </p:cNvSpPr>
          <p:nvPr/>
        </p:nvSpPr>
        <p:spPr bwMode="auto">
          <a:xfrm>
            <a:off x="409575" y="917575"/>
            <a:ext cx="8275638" cy="4959765"/>
          </a:xfrm>
          <a:prstGeom prst="rect">
            <a:avLst/>
          </a:prstGeom>
          <a:solidFill>
            <a:srgbClr val="FFFF99">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76808" name="Rectangle 8"/>
          <p:cNvSpPr>
            <a:spLocks noChangeArrowheads="1"/>
          </p:cNvSpPr>
          <p:nvPr/>
        </p:nvSpPr>
        <p:spPr bwMode="auto">
          <a:xfrm>
            <a:off x="457200" y="898525"/>
            <a:ext cx="45031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None/>
            </a:pPr>
            <a:r>
              <a:rPr lang="de-DE" altLang="de-DE" sz="2800" dirty="0">
                <a:solidFill>
                  <a:srgbClr val="000000"/>
                </a:solidFill>
                <a:latin typeface="+mn-lt"/>
              </a:rPr>
              <a:t>Jede Gemeinschaftsschule</a:t>
            </a:r>
          </a:p>
        </p:txBody>
      </p:sp>
      <p:sp>
        <p:nvSpPr>
          <p:cNvPr id="4" name="Rectangle 8"/>
          <p:cNvSpPr>
            <a:spLocks noChangeArrowheads="1"/>
          </p:cNvSpPr>
          <p:nvPr/>
        </p:nvSpPr>
        <p:spPr bwMode="auto">
          <a:xfrm>
            <a:off x="457200" y="1474788"/>
            <a:ext cx="8229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800" dirty="0">
                <a:solidFill>
                  <a:srgbClr val="000000"/>
                </a:solidFill>
                <a:latin typeface="+mn-lt"/>
              </a:rPr>
              <a:t>thematisiert Berufsorientierung  in </a:t>
            </a:r>
            <a:r>
              <a:rPr lang="de-DE" altLang="de-DE" sz="2800" b="1" dirty="0">
                <a:solidFill>
                  <a:srgbClr val="000000"/>
                </a:solidFill>
                <a:latin typeface="+mn-lt"/>
              </a:rPr>
              <a:t>allen</a:t>
            </a:r>
            <a:r>
              <a:rPr lang="de-DE" altLang="de-DE" sz="2800" dirty="0">
                <a:solidFill>
                  <a:srgbClr val="000000"/>
                </a:solidFill>
                <a:latin typeface="+mn-lt"/>
              </a:rPr>
              <a:t> Klassenstufen</a:t>
            </a:r>
          </a:p>
        </p:txBody>
      </p:sp>
      <p:sp>
        <p:nvSpPr>
          <p:cNvPr id="18440" name="Rectangle 8"/>
          <p:cNvSpPr>
            <a:spLocks noChangeArrowheads="1"/>
          </p:cNvSpPr>
          <p:nvPr/>
        </p:nvSpPr>
        <p:spPr bwMode="auto">
          <a:xfrm>
            <a:off x="409575" y="179388"/>
            <a:ext cx="53222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Wingdings" panose="05000000000000000000" pitchFamily="2" charset="2"/>
              <a:buNone/>
            </a:pPr>
            <a:r>
              <a:rPr lang="de-DE" altLang="de-DE" sz="3600" b="1" dirty="0">
                <a:solidFill>
                  <a:srgbClr val="000000"/>
                </a:solidFill>
                <a:latin typeface="Saar" panose="00000500000000000000" pitchFamily="2" charset="0"/>
              </a:rPr>
              <a:t>Berufsorientierung (BO)</a:t>
            </a:r>
          </a:p>
        </p:txBody>
      </p:sp>
      <p:sp>
        <p:nvSpPr>
          <p:cNvPr id="6" name="Rectangle 8"/>
          <p:cNvSpPr>
            <a:spLocks noChangeArrowheads="1"/>
          </p:cNvSpPr>
          <p:nvPr/>
        </p:nvSpPr>
        <p:spPr bwMode="auto">
          <a:xfrm>
            <a:off x="455613" y="2482850"/>
            <a:ext cx="8229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800" dirty="0">
                <a:solidFill>
                  <a:srgbClr val="000000"/>
                </a:solidFill>
                <a:latin typeface="+mn-lt"/>
              </a:rPr>
              <a:t>macht </a:t>
            </a:r>
            <a:r>
              <a:rPr lang="de-DE" altLang="de-DE" sz="2800" b="1" dirty="0">
                <a:solidFill>
                  <a:srgbClr val="000000"/>
                </a:solidFill>
                <a:latin typeface="+mn-lt"/>
              </a:rPr>
              <a:t>Berufsfelder</a:t>
            </a:r>
            <a:r>
              <a:rPr lang="de-DE" altLang="de-DE" sz="2800" dirty="0">
                <a:solidFill>
                  <a:srgbClr val="000000"/>
                </a:solidFill>
                <a:latin typeface="+mn-lt"/>
              </a:rPr>
              <a:t> sowohl für Jungen als auch für Mädchen zugänglich</a:t>
            </a:r>
          </a:p>
        </p:txBody>
      </p:sp>
      <p:sp>
        <p:nvSpPr>
          <p:cNvPr id="62472" name="Rectangle 8"/>
          <p:cNvSpPr>
            <a:spLocks noChangeArrowheads="1"/>
          </p:cNvSpPr>
          <p:nvPr/>
        </p:nvSpPr>
        <p:spPr bwMode="auto">
          <a:xfrm>
            <a:off x="455613" y="4077072"/>
            <a:ext cx="8229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800" dirty="0">
                <a:solidFill>
                  <a:srgbClr val="000000"/>
                </a:solidFill>
                <a:latin typeface="+mn-lt"/>
              </a:rPr>
              <a:t>zur eigenverantwortlichen Berufswahl befähigen</a:t>
            </a:r>
          </a:p>
        </p:txBody>
      </p:sp>
      <p:sp>
        <p:nvSpPr>
          <p:cNvPr id="2" name="Rectangle 8"/>
          <p:cNvSpPr>
            <a:spLocks noChangeArrowheads="1"/>
          </p:cNvSpPr>
          <p:nvPr/>
        </p:nvSpPr>
        <p:spPr bwMode="auto">
          <a:xfrm>
            <a:off x="395536" y="4995173"/>
            <a:ext cx="8229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800" dirty="0">
                <a:solidFill>
                  <a:srgbClr val="000000"/>
                </a:solidFill>
                <a:latin typeface="+mn-lt"/>
              </a:rPr>
              <a:t>den Übergang von der Schule in den Beruf erfolgreich gestalten</a:t>
            </a:r>
          </a:p>
        </p:txBody>
      </p:sp>
      <p:sp>
        <p:nvSpPr>
          <p:cNvPr id="3" name="Rectangle 8"/>
          <p:cNvSpPr>
            <a:spLocks noChangeArrowheads="1"/>
          </p:cNvSpPr>
          <p:nvPr/>
        </p:nvSpPr>
        <p:spPr bwMode="auto">
          <a:xfrm>
            <a:off x="455613" y="3573016"/>
            <a:ext cx="10647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None/>
            </a:pPr>
            <a:r>
              <a:rPr lang="de-DE" altLang="de-DE" sz="2800" dirty="0">
                <a:solidFill>
                  <a:srgbClr val="000000"/>
                </a:solidFill>
                <a:latin typeface="+mn-lt"/>
              </a:rPr>
              <a:t>Ziele:</a:t>
            </a:r>
          </a:p>
        </p:txBody>
      </p:sp>
      <p:sp>
        <p:nvSpPr>
          <p:cNvPr id="14"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19245406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6808"/>
                                        </p:tgtEl>
                                        <p:attrNameLst>
                                          <p:attrName>style.visibility</p:attrName>
                                        </p:attrNameLst>
                                      </p:cBhvr>
                                      <p:to>
                                        <p:strVal val="visible"/>
                                      </p:to>
                                    </p:set>
                                    <p:animEffect transition="in" filter="wipe(left)">
                                      <p:cBhvr>
                                        <p:cTn id="7" dur="1000"/>
                                        <p:tgtEl>
                                          <p:spTgt spid="768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10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2472"/>
                                        </p:tgtEl>
                                        <p:attrNameLst>
                                          <p:attrName>style.visibility</p:attrName>
                                        </p:attrNameLst>
                                      </p:cBhvr>
                                      <p:to>
                                        <p:strVal val="visible"/>
                                      </p:to>
                                    </p:set>
                                    <p:animEffect transition="in" filter="wipe(left)">
                                      <p:cBhvr>
                                        <p:cTn id="27" dur="1000"/>
                                        <p:tgtEl>
                                          <p:spTgt spid="6247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8" grpId="0"/>
      <p:bldP spid="4" grpId="0"/>
      <p:bldP spid="6" grpId="0"/>
      <p:bldP spid="62472" grpId="0"/>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16"/>
          <p:cNvSpPr>
            <a:spLocks noChangeAspect="1" noChangeArrowheads="1"/>
          </p:cNvSpPr>
          <p:nvPr/>
        </p:nvSpPr>
        <p:spPr bwMode="auto">
          <a:xfrm>
            <a:off x="409575" y="917575"/>
            <a:ext cx="8277225" cy="5103785"/>
          </a:xfrm>
          <a:prstGeom prst="rect">
            <a:avLst/>
          </a:prstGeom>
          <a:solidFill>
            <a:srgbClr val="FFFF99">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 name="Text Box 7"/>
          <p:cNvSpPr txBox="1">
            <a:spLocks noChangeArrowheads="1"/>
          </p:cNvSpPr>
          <p:nvPr/>
        </p:nvSpPr>
        <p:spPr bwMode="auto">
          <a:xfrm>
            <a:off x="409575" y="992963"/>
            <a:ext cx="3088003"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800" b="1" dirty="0">
                <a:latin typeface="Saar" panose="00000500000000000000" pitchFamily="2" charset="0"/>
              </a:rPr>
              <a:t>Naturwissenschaften</a:t>
            </a:r>
            <a:r>
              <a:rPr lang="de-DE" altLang="de-DE" sz="1800" b="1" dirty="0">
                <a:latin typeface="Arial" panose="020B0604020202020204" pitchFamily="34" charset="0"/>
              </a:rPr>
              <a:t> (NW)</a:t>
            </a:r>
          </a:p>
        </p:txBody>
      </p:sp>
      <p:sp>
        <p:nvSpPr>
          <p:cNvPr id="3" name="Text Box 7"/>
          <p:cNvSpPr txBox="1">
            <a:spLocks noChangeArrowheads="1"/>
          </p:cNvSpPr>
          <p:nvPr/>
        </p:nvSpPr>
        <p:spPr bwMode="auto">
          <a:xfrm>
            <a:off x="4572000" y="992963"/>
            <a:ext cx="3953624"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800" b="1" dirty="0">
                <a:latin typeface="Saar" panose="00000500000000000000" pitchFamily="2" charset="0"/>
              </a:rPr>
              <a:t>Gesellschaftswissenschaften</a:t>
            </a:r>
            <a:r>
              <a:rPr lang="de-DE" altLang="de-DE" sz="1800" b="1" dirty="0">
                <a:latin typeface="Arial" panose="020B0604020202020204" pitchFamily="34" charset="0"/>
              </a:rPr>
              <a:t> (GW)</a:t>
            </a:r>
          </a:p>
        </p:txBody>
      </p:sp>
      <p:sp>
        <p:nvSpPr>
          <p:cNvPr id="4" name="Text Box 7"/>
          <p:cNvSpPr txBox="1">
            <a:spLocks noChangeArrowheads="1"/>
          </p:cNvSpPr>
          <p:nvPr/>
        </p:nvSpPr>
        <p:spPr bwMode="auto">
          <a:xfrm>
            <a:off x="409575" y="894200"/>
            <a:ext cx="8277225" cy="8024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800" b="1" dirty="0">
                <a:latin typeface="Saar" panose="00000500000000000000" pitchFamily="2" charset="0"/>
              </a:rPr>
              <a:t>Sachunterricht </a:t>
            </a:r>
            <a:br>
              <a:rPr lang="de-DE" altLang="de-DE" sz="2800" b="1" dirty="0">
                <a:latin typeface="Saar" panose="00000500000000000000" pitchFamily="2" charset="0"/>
              </a:rPr>
            </a:br>
            <a:r>
              <a:rPr lang="de-DE" altLang="de-DE" sz="1800" b="1" dirty="0">
                <a:latin typeface="Saar" panose="00000500000000000000" pitchFamily="2" charset="0"/>
              </a:rPr>
              <a:t>in der Grundschule</a:t>
            </a:r>
          </a:p>
        </p:txBody>
      </p:sp>
      <p:sp>
        <p:nvSpPr>
          <p:cNvPr id="19464" name="Text Box 4"/>
          <p:cNvSpPr txBox="1">
            <a:spLocks noChangeArrowheads="1"/>
          </p:cNvSpPr>
          <p:nvPr/>
        </p:nvSpPr>
        <p:spPr bwMode="auto">
          <a:xfrm>
            <a:off x="358775" y="179388"/>
            <a:ext cx="5891213" cy="7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4000" b="1" dirty="0">
                <a:latin typeface="Saar" panose="00000500000000000000" pitchFamily="2" charset="0"/>
              </a:rPr>
              <a:t>Gemeinschaftsschule</a:t>
            </a:r>
          </a:p>
        </p:txBody>
      </p:sp>
      <p:sp>
        <p:nvSpPr>
          <p:cNvPr id="212999" name="Oval 7"/>
          <p:cNvSpPr>
            <a:spLocks noChangeAspect="1" noChangeArrowheads="1"/>
          </p:cNvSpPr>
          <p:nvPr/>
        </p:nvSpPr>
        <p:spPr bwMode="auto">
          <a:xfrm>
            <a:off x="5972175" y="2517775"/>
            <a:ext cx="1295400" cy="1295400"/>
          </a:xfrm>
          <a:prstGeom prst="ellipse">
            <a:avLst/>
          </a:prstGeom>
          <a:solidFill>
            <a:srgbClr val="99CC00">
              <a:alpha val="50195"/>
            </a:srgbClr>
          </a:solidFill>
          <a:ln w="9525" algn="ctr">
            <a:solidFill>
              <a:srgbClr val="99CC00"/>
            </a:solidFill>
            <a:round/>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latin typeface="Saar" panose="00000500000000000000" pitchFamily="2" charset="0"/>
              </a:rPr>
              <a:t>Erdkunde</a:t>
            </a:r>
            <a:br>
              <a:rPr lang="de-DE" altLang="de-DE" sz="1800" b="1" dirty="0">
                <a:latin typeface="Saar" panose="00000500000000000000" pitchFamily="2" charset="0"/>
              </a:rPr>
            </a:br>
            <a:r>
              <a:rPr lang="de-DE" altLang="de-DE" sz="1400" dirty="0">
                <a:latin typeface="Saar" panose="00000500000000000000" pitchFamily="2" charset="0"/>
              </a:rPr>
              <a:t>(</a:t>
            </a:r>
            <a:r>
              <a:rPr lang="de-DE" altLang="de-DE" sz="1400" dirty="0" err="1">
                <a:latin typeface="Saar" panose="00000500000000000000" pitchFamily="2" charset="0"/>
              </a:rPr>
              <a:t>Ek</a:t>
            </a:r>
            <a:r>
              <a:rPr lang="de-DE" altLang="de-DE" sz="1400" dirty="0">
                <a:latin typeface="Saar" panose="00000500000000000000" pitchFamily="2" charset="0"/>
              </a:rPr>
              <a:t>)</a:t>
            </a:r>
          </a:p>
        </p:txBody>
      </p:sp>
      <p:sp>
        <p:nvSpPr>
          <p:cNvPr id="213000" name="Oval 8"/>
          <p:cNvSpPr>
            <a:spLocks noChangeAspect="1" noChangeArrowheads="1"/>
          </p:cNvSpPr>
          <p:nvPr/>
        </p:nvSpPr>
        <p:spPr bwMode="auto">
          <a:xfrm>
            <a:off x="5253038" y="3706813"/>
            <a:ext cx="1295400" cy="1295400"/>
          </a:xfrm>
          <a:prstGeom prst="ellipse">
            <a:avLst/>
          </a:prstGeom>
          <a:solidFill>
            <a:srgbClr val="FF0000">
              <a:alpha val="50195"/>
            </a:srgbClr>
          </a:solidFill>
          <a:ln w="9525" algn="ctr">
            <a:solidFill>
              <a:srgbClr val="FF0000"/>
            </a:solidFill>
            <a:round/>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latin typeface="Saar" panose="00000500000000000000" pitchFamily="2" charset="0"/>
              </a:rPr>
              <a:t>Geschichte</a:t>
            </a:r>
            <a:br>
              <a:rPr lang="de-DE" altLang="de-DE" sz="1800" b="1" dirty="0">
                <a:latin typeface="Saar" panose="00000500000000000000" pitchFamily="2" charset="0"/>
              </a:rPr>
            </a:br>
            <a:r>
              <a:rPr lang="de-DE" altLang="de-DE" sz="1400" dirty="0">
                <a:latin typeface="Saar" panose="00000500000000000000" pitchFamily="2" charset="0"/>
              </a:rPr>
              <a:t>(</a:t>
            </a:r>
            <a:r>
              <a:rPr lang="de-DE" altLang="de-DE" sz="1400" dirty="0" err="1">
                <a:latin typeface="Saar" panose="00000500000000000000" pitchFamily="2" charset="0"/>
              </a:rPr>
              <a:t>Ge</a:t>
            </a:r>
            <a:r>
              <a:rPr lang="de-DE" altLang="de-DE" sz="1400" dirty="0">
                <a:latin typeface="Saar" panose="00000500000000000000" pitchFamily="2" charset="0"/>
              </a:rPr>
              <a:t>)</a:t>
            </a:r>
          </a:p>
        </p:txBody>
      </p:sp>
      <p:sp>
        <p:nvSpPr>
          <p:cNvPr id="213001" name="Oval 9"/>
          <p:cNvSpPr>
            <a:spLocks noChangeAspect="1" noChangeArrowheads="1"/>
          </p:cNvSpPr>
          <p:nvPr/>
        </p:nvSpPr>
        <p:spPr bwMode="auto">
          <a:xfrm>
            <a:off x="6692900" y="3706813"/>
            <a:ext cx="1295400" cy="1295400"/>
          </a:xfrm>
          <a:prstGeom prst="ellipse">
            <a:avLst/>
          </a:prstGeom>
          <a:solidFill>
            <a:srgbClr val="3366FF">
              <a:alpha val="50195"/>
            </a:srgbClr>
          </a:solidFill>
          <a:ln w="9525" algn="ctr">
            <a:solidFill>
              <a:srgbClr val="3366FF"/>
            </a:solidFill>
            <a:round/>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latin typeface="Saar" panose="00000500000000000000" pitchFamily="2" charset="0"/>
              </a:rPr>
              <a:t>Sozial-</a:t>
            </a:r>
            <a:br>
              <a:rPr lang="de-DE" altLang="de-DE" sz="1800" b="1" dirty="0">
                <a:latin typeface="Saar" panose="00000500000000000000" pitchFamily="2" charset="0"/>
              </a:rPr>
            </a:br>
            <a:r>
              <a:rPr lang="de-DE" altLang="de-DE" sz="1800" b="1" dirty="0" err="1">
                <a:latin typeface="Saar" panose="00000500000000000000" pitchFamily="2" charset="0"/>
              </a:rPr>
              <a:t>kunde</a:t>
            </a:r>
            <a:r>
              <a:rPr lang="de-DE" altLang="de-DE" sz="1800" dirty="0">
                <a:latin typeface="Saar" panose="00000500000000000000" pitchFamily="2" charset="0"/>
              </a:rPr>
              <a:t/>
            </a:r>
            <a:br>
              <a:rPr lang="de-DE" altLang="de-DE" sz="1800" dirty="0">
                <a:latin typeface="Saar" panose="00000500000000000000" pitchFamily="2" charset="0"/>
              </a:rPr>
            </a:br>
            <a:r>
              <a:rPr lang="de-DE" altLang="de-DE" sz="1400" dirty="0">
                <a:latin typeface="Saar" panose="00000500000000000000" pitchFamily="2" charset="0"/>
              </a:rPr>
              <a:t>(</a:t>
            </a:r>
            <a:r>
              <a:rPr lang="de-DE" altLang="de-DE" sz="1400" dirty="0" err="1">
                <a:latin typeface="Saar" panose="00000500000000000000" pitchFamily="2" charset="0"/>
              </a:rPr>
              <a:t>Sk</a:t>
            </a:r>
            <a:r>
              <a:rPr lang="de-DE" altLang="de-DE" sz="1400" dirty="0">
                <a:latin typeface="Saar" panose="00000500000000000000" pitchFamily="2" charset="0"/>
              </a:rPr>
              <a:t>)</a:t>
            </a:r>
          </a:p>
        </p:txBody>
      </p:sp>
      <p:grpSp>
        <p:nvGrpSpPr>
          <p:cNvPr id="213002" name="Group 10"/>
          <p:cNvGrpSpPr>
            <a:grpSpLocks/>
          </p:cNvGrpSpPr>
          <p:nvPr/>
        </p:nvGrpSpPr>
        <p:grpSpPr bwMode="auto">
          <a:xfrm>
            <a:off x="1511300" y="2949575"/>
            <a:ext cx="1870075" cy="1727200"/>
            <a:chOff x="952" y="2992"/>
            <a:chExt cx="1178" cy="1088"/>
          </a:xfrm>
        </p:grpSpPr>
        <p:sp>
          <p:nvSpPr>
            <p:cNvPr id="19481" name="Oval 11"/>
            <p:cNvSpPr>
              <a:spLocks noChangeAspect="1" noChangeArrowheads="1"/>
            </p:cNvSpPr>
            <p:nvPr/>
          </p:nvSpPr>
          <p:spPr bwMode="auto">
            <a:xfrm>
              <a:off x="1133" y="2992"/>
              <a:ext cx="816" cy="816"/>
            </a:xfrm>
            <a:prstGeom prst="ellipse">
              <a:avLst/>
            </a:prstGeom>
            <a:solidFill>
              <a:srgbClr val="99CC00">
                <a:alpha val="50195"/>
              </a:srgbClr>
            </a:solidFill>
            <a:ln w="9525" algn="ctr">
              <a:solidFill>
                <a:srgbClr val="99CC00"/>
              </a:solidFill>
              <a:round/>
              <a:headEnd/>
              <a:tailEnd/>
            </a:ln>
          </p:spPr>
          <p:txBody>
            <a:bodyPr wrap="none" lIns="0" tIns="0" rIns="0" bIns="0"/>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400" dirty="0">
                  <a:latin typeface="Saar" panose="00000500000000000000" pitchFamily="2" charset="0"/>
                </a:rPr>
                <a:t>Bi</a:t>
              </a:r>
            </a:p>
          </p:txBody>
        </p:sp>
        <p:sp>
          <p:nvSpPr>
            <p:cNvPr id="19482" name="Oval 12"/>
            <p:cNvSpPr>
              <a:spLocks noChangeAspect="1" noChangeArrowheads="1"/>
            </p:cNvSpPr>
            <p:nvPr/>
          </p:nvSpPr>
          <p:spPr bwMode="auto">
            <a:xfrm>
              <a:off x="952" y="3264"/>
              <a:ext cx="816" cy="816"/>
            </a:xfrm>
            <a:prstGeom prst="ellipse">
              <a:avLst/>
            </a:prstGeom>
            <a:solidFill>
              <a:srgbClr val="FF0000">
                <a:alpha val="50195"/>
              </a:srgbClr>
            </a:solidFill>
            <a:ln w="9525" algn="ctr">
              <a:solidFill>
                <a:srgbClr val="FF0000"/>
              </a:solidFill>
              <a:round/>
              <a:headEnd/>
              <a:tailEnd/>
            </a:ln>
          </p:spPr>
          <p:txBody>
            <a:bodyPr wrap="none" lIns="0" tIns="0" rIns="0" bIns="0" anchor="b"/>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dirty="0">
                  <a:latin typeface="Saar" panose="00000500000000000000" pitchFamily="2" charset="0"/>
                </a:rPr>
                <a:t> </a:t>
              </a:r>
              <a:r>
                <a:rPr lang="de-DE" altLang="de-DE" sz="1400" dirty="0" err="1">
                  <a:latin typeface="Saar" panose="00000500000000000000" pitchFamily="2" charset="0"/>
                </a:rPr>
                <a:t>Ch</a:t>
              </a:r>
              <a:endParaRPr lang="de-DE" altLang="de-DE" sz="1400" dirty="0">
                <a:latin typeface="Saar" panose="00000500000000000000" pitchFamily="2" charset="0"/>
              </a:endParaRPr>
            </a:p>
          </p:txBody>
        </p:sp>
        <p:sp>
          <p:nvSpPr>
            <p:cNvPr id="19483" name="Oval 13"/>
            <p:cNvSpPr>
              <a:spLocks noChangeAspect="1" noChangeArrowheads="1"/>
            </p:cNvSpPr>
            <p:nvPr/>
          </p:nvSpPr>
          <p:spPr bwMode="auto">
            <a:xfrm>
              <a:off x="1314" y="3264"/>
              <a:ext cx="816" cy="816"/>
            </a:xfrm>
            <a:prstGeom prst="ellipse">
              <a:avLst/>
            </a:prstGeom>
            <a:solidFill>
              <a:srgbClr val="3366FF">
                <a:alpha val="50195"/>
              </a:srgbClr>
            </a:solidFill>
            <a:ln w="9525" algn="ctr">
              <a:solidFill>
                <a:srgbClr val="3366FF"/>
              </a:solidFill>
              <a:round/>
              <a:headEnd/>
              <a:tailEnd/>
            </a:ln>
          </p:spPr>
          <p:txBody>
            <a:bodyPr wrap="none" lIns="0" tIns="0" rIns="0" bIns="0" anchor="b"/>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r" eaLnBrk="1" hangingPunct="1"/>
              <a:r>
                <a:rPr lang="de-DE" altLang="de-DE" sz="1400" dirty="0" err="1">
                  <a:latin typeface="Saar" panose="00000500000000000000" pitchFamily="2" charset="0"/>
                </a:rPr>
                <a:t>Ph</a:t>
              </a:r>
              <a:r>
                <a:rPr lang="de-DE" altLang="de-DE" sz="1400" dirty="0">
                  <a:latin typeface="Saar" panose="00000500000000000000" pitchFamily="2" charset="0"/>
                </a:rPr>
                <a:t> </a:t>
              </a:r>
            </a:p>
          </p:txBody>
        </p:sp>
        <p:sp>
          <p:nvSpPr>
            <p:cNvPr id="19484" name="Oval 14"/>
            <p:cNvSpPr>
              <a:spLocks noChangeAspect="1" noChangeArrowheads="1"/>
            </p:cNvSpPr>
            <p:nvPr/>
          </p:nvSpPr>
          <p:spPr bwMode="auto">
            <a:xfrm>
              <a:off x="1133" y="3173"/>
              <a:ext cx="816" cy="816"/>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round/>
                  <a:headEnd/>
                  <a:tailEnd/>
                </a14:hiddenLine>
              </a:ext>
            </a:extLst>
          </p:spPr>
          <p:txBody>
            <a:bodyPr wrap="none" lIns="0" tIns="0" rIns="0" bIns="0"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b="1" dirty="0">
                  <a:latin typeface="Saar" panose="00000500000000000000" pitchFamily="2" charset="0"/>
                </a:rPr>
                <a:t>NW</a:t>
              </a:r>
            </a:p>
          </p:txBody>
        </p:sp>
      </p:grpSp>
      <p:grpSp>
        <p:nvGrpSpPr>
          <p:cNvPr id="213007" name="Group 15"/>
          <p:cNvGrpSpPr>
            <a:grpSpLocks/>
          </p:cNvGrpSpPr>
          <p:nvPr/>
        </p:nvGrpSpPr>
        <p:grpSpPr bwMode="auto">
          <a:xfrm>
            <a:off x="5684838" y="2949575"/>
            <a:ext cx="1871662" cy="1727200"/>
            <a:chOff x="3581" y="2765"/>
            <a:chExt cx="1179" cy="1088"/>
          </a:xfrm>
        </p:grpSpPr>
        <p:sp>
          <p:nvSpPr>
            <p:cNvPr id="19477" name="Oval 16"/>
            <p:cNvSpPr>
              <a:spLocks noChangeAspect="1" noChangeArrowheads="1"/>
            </p:cNvSpPr>
            <p:nvPr/>
          </p:nvSpPr>
          <p:spPr bwMode="auto">
            <a:xfrm>
              <a:off x="3764" y="2765"/>
              <a:ext cx="816" cy="816"/>
            </a:xfrm>
            <a:prstGeom prst="ellipse">
              <a:avLst/>
            </a:prstGeom>
            <a:solidFill>
              <a:srgbClr val="99CC00">
                <a:alpha val="50195"/>
              </a:srgbClr>
            </a:solidFill>
            <a:ln w="9525" algn="ctr">
              <a:solidFill>
                <a:srgbClr val="99CC00"/>
              </a:solidFill>
              <a:round/>
              <a:headEnd/>
              <a:tailEnd/>
            </a:ln>
          </p:spPr>
          <p:txBody>
            <a:bodyPr wrap="none" lIns="0" tIns="0" rIns="0" bIns="0"/>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400" dirty="0" err="1">
                  <a:latin typeface="Saar" panose="00000500000000000000" pitchFamily="2" charset="0"/>
                </a:rPr>
                <a:t>Ek</a:t>
              </a:r>
              <a:endParaRPr lang="de-DE" altLang="de-DE" sz="1400" dirty="0">
                <a:latin typeface="Saar" panose="00000500000000000000" pitchFamily="2" charset="0"/>
              </a:endParaRPr>
            </a:p>
          </p:txBody>
        </p:sp>
        <p:sp>
          <p:nvSpPr>
            <p:cNvPr id="19478" name="Oval 17"/>
            <p:cNvSpPr>
              <a:spLocks noChangeAspect="1" noChangeArrowheads="1"/>
            </p:cNvSpPr>
            <p:nvPr/>
          </p:nvSpPr>
          <p:spPr bwMode="auto">
            <a:xfrm>
              <a:off x="3581" y="3037"/>
              <a:ext cx="816" cy="816"/>
            </a:xfrm>
            <a:prstGeom prst="ellipse">
              <a:avLst/>
            </a:prstGeom>
            <a:solidFill>
              <a:srgbClr val="FF0000">
                <a:alpha val="50195"/>
              </a:srgbClr>
            </a:solidFill>
            <a:ln w="9525" algn="ctr">
              <a:solidFill>
                <a:srgbClr val="FF0000"/>
              </a:solidFill>
              <a:round/>
              <a:headEnd/>
              <a:tailEnd/>
            </a:ln>
          </p:spPr>
          <p:txBody>
            <a:bodyPr wrap="none" lIns="0" tIns="0" rIns="0" bIns="0" anchor="b"/>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dirty="0">
                  <a:latin typeface="Saar" panose="00000500000000000000" pitchFamily="2" charset="0"/>
                </a:rPr>
                <a:t> </a:t>
              </a:r>
              <a:r>
                <a:rPr lang="de-DE" altLang="de-DE" sz="1400" dirty="0" err="1">
                  <a:latin typeface="Saar" panose="00000500000000000000" pitchFamily="2" charset="0"/>
                </a:rPr>
                <a:t>Ge</a:t>
              </a:r>
              <a:endParaRPr lang="de-DE" altLang="de-DE" sz="1400" dirty="0">
                <a:latin typeface="Saar" panose="00000500000000000000" pitchFamily="2" charset="0"/>
              </a:endParaRPr>
            </a:p>
          </p:txBody>
        </p:sp>
        <p:sp>
          <p:nvSpPr>
            <p:cNvPr id="19479" name="Oval 18"/>
            <p:cNvSpPr>
              <a:spLocks noChangeAspect="1" noChangeArrowheads="1"/>
            </p:cNvSpPr>
            <p:nvPr/>
          </p:nvSpPr>
          <p:spPr bwMode="auto">
            <a:xfrm>
              <a:off x="3944" y="3037"/>
              <a:ext cx="816" cy="816"/>
            </a:xfrm>
            <a:prstGeom prst="ellipse">
              <a:avLst/>
            </a:prstGeom>
            <a:solidFill>
              <a:srgbClr val="3366FF">
                <a:alpha val="50195"/>
              </a:srgbClr>
            </a:solidFill>
            <a:ln w="9525" algn="ctr">
              <a:solidFill>
                <a:srgbClr val="3366FF"/>
              </a:solidFill>
              <a:round/>
              <a:headEnd/>
              <a:tailEnd/>
            </a:ln>
          </p:spPr>
          <p:txBody>
            <a:bodyPr wrap="none" lIns="0" tIns="0" rIns="0" bIns="0" anchor="b"/>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r" eaLnBrk="1" hangingPunct="1"/>
              <a:r>
                <a:rPr lang="de-DE" altLang="de-DE" sz="1400" dirty="0" err="1">
                  <a:latin typeface="Saar" panose="00000500000000000000" pitchFamily="2" charset="0"/>
                </a:rPr>
                <a:t>Sk</a:t>
              </a:r>
              <a:r>
                <a:rPr lang="de-DE" altLang="de-DE" sz="1400" dirty="0">
                  <a:latin typeface="Saar" panose="00000500000000000000" pitchFamily="2" charset="0"/>
                </a:rPr>
                <a:t> </a:t>
              </a:r>
            </a:p>
          </p:txBody>
        </p:sp>
        <p:sp>
          <p:nvSpPr>
            <p:cNvPr id="19480" name="Oval 19"/>
            <p:cNvSpPr>
              <a:spLocks noChangeAspect="1" noChangeArrowheads="1"/>
            </p:cNvSpPr>
            <p:nvPr/>
          </p:nvSpPr>
          <p:spPr bwMode="auto">
            <a:xfrm>
              <a:off x="3764" y="2947"/>
              <a:ext cx="816" cy="816"/>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round/>
                  <a:headEnd/>
                  <a:tailEnd/>
                </a14:hiddenLine>
              </a:ext>
            </a:extLst>
          </p:spPr>
          <p:txBody>
            <a:bodyPr wrap="none" lIns="0" tIns="0" rIns="0" bIns="0"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b="1" dirty="0">
                  <a:latin typeface="Saar" panose="00000500000000000000" pitchFamily="2" charset="0"/>
                </a:rPr>
                <a:t>GW</a:t>
              </a:r>
            </a:p>
          </p:txBody>
        </p:sp>
      </p:grpSp>
      <p:sp>
        <p:nvSpPr>
          <p:cNvPr id="213012" name="Oval 20"/>
          <p:cNvSpPr>
            <a:spLocks noChangeAspect="1" noChangeArrowheads="1"/>
          </p:cNvSpPr>
          <p:nvPr/>
        </p:nvSpPr>
        <p:spPr bwMode="auto">
          <a:xfrm>
            <a:off x="1798638" y="2517775"/>
            <a:ext cx="1295400" cy="1295400"/>
          </a:xfrm>
          <a:prstGeom prst="ellipse">
            <a:avLst/>
          </a:prstGeom>
          <a:solidFill>
            <a:srgbClr val="99CC00">
              <a:alpha val="50195"/>
            </a:srgbClr>
          </a:solidFill>
          <a:ln w="9525" algn="ctr">
            <a:solidFill>
              <a:srgbClr val="99CC00"/>
            </a:solidFill>
            <a:round/>
            <a:headEnd/>
            <a:tailEnd/>
          </a:ln>
        </p:spPr>
        <p:txBody>
          <a:bodyPr wrap="none" lIns="0" tIns="0" rIns="0" bIns="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latin typeface="Saar" panose="00000500000000000000" pitchFamily="2" charset="0"/>
              </a:rPr>
              <a:t>Biologie</a:t>
            </a:r>
            <a:br>
              <a:rPr lang="de-DE" altLang="de-DE" sz="1800" b="1" dirty="0">
                <a:latin typeface="Saar" panose="00000500000000000000" pitchFamily="2" charset="0"/>
              </a:rPr>
            </a:br>
            <a:r>
              <a:rPr lang="de-DE" altLang="de-DE" sz="1400" dirty="0">
                <a:latin typeface="Saar" panose="00000500000000000000" pitchFamily="2" charset="0"/>
              </a:rPr>
              <a:t>(Bi)</a:t>
            </a:r>
          </a:p>
        </p:txBody>
      </p:sp>
      <p:sp>
        <p:nvSpPr>
          <p:cNvPr id="213013" name="Oval 21"/>
          <p:cNvSpPr>
            <a:spLocks noChangeAspect="1" noChangeArrowheads="1"/>
          </p:cNvSpPr>
          <p:nvPr/>
        </p:nvSpPr>
        <p:spPr bwMode="auto">
          <a:xfrm>
            <a:off x="1079500" y="3706813"/>
            <a:ext cx="1295400" cy="1295400"/>
          </a:xfrm>
          <a:prstGeom prst="ellipse">
            <a:avLst/>
          </a:prstGeom>
          <a:solidFill>
            <a:srgbClr val="FF0000">
              <a:alpha val="50195"/>
            </a:srgbClr>
          </a:solidFill>
          <a:ln w="9525" algn="ctr">
            <a:solidFill>
              <a:srgbClr val="FF0000"/>
            </a:solidFill>
            <a:round/>
            <a:headEnd/>
            <a:tailEnd/>
          </a:ln>
        </p:spPr>
        <p:txBody>
          <a:bodyPr wrap="none" lIns="0" tIns="0" rIns="0" bIns="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latin typeface="Saar" panose="00000500000000000000" pitchFamily="2" charset="0"/>
              </a:rPr>
              <a:t>Chemie</a:t>
            </a:r>
            <a:br>
              <a:rPr lang="de-DE" altLang="de-DE" sz="1800" b="1" dirty="0">
                <a:latin typeface="Saar" panose="00000500000000000000" pitchFamily="2" charset="0"/>
              </a:rPr>
            </a:br>
            <a:r>
              <a:rPr lang="de-DE" altLang="de-DE" sz="1400" dirty="0">
                <a:latin typeface="Saar" panose="00000500000000000000" pitchFamily="2" charset="0"/>
              </a:rPr>
              <a:t>(</a:t>
            </a:r>
            <a:r>
              <a:rPr lang="de-DE" altLang="de-DE" sz="1400" dirty="0" err="1">
                <a:latin typeface="Saar" panose="00000500000000000000" pitchFamily="2" charset="0"/>
              </a:rPr>
              <a:t>Ch</a:t>
            </a:r>
            <a:r>
              <a:rPr lang="de-DE" altLang="de-DE" sz="1400" dirty="0">
                <a:latin typeface="Saar" panose="00000500000000000000" pitchFamily="2" charset="0"/>
              </a:rPr>
              <a:t>)</a:t>
            </a:r>
          </a:p>
        </p:txBody>
      </p:sp>
      <p:sp>
        <p:nvSpPr>
          <p:cNvPr id="213014" name="Oval 22"/>
          <p:cNvSpPr>
            <a:spLocks noChangeAspect="1" noChangeArrowheads="1"/>
          </p:cNvSpPr>
          <p:nvPr/>
        </p:nvSpPr>
        <p:spPr bwMode="auto">
          <a:xfrm>
            <a:off x="2517775" y="3706813"/>
            <a:ext cx="1295400" cy="1295400"/>
          </a:xfrm>
          <a:prstGeom prst="ellipse">
            <a:avLst/>
          </a:prstGeom>
          <a:solidFill>
            <a:srgbClr val="3366FF">
              <a:alpha val="50195"/>
            </a:srgbClr>
          </a:solidFill>
          <a:ln w="9525" algn="ctr">
            <a:solidFill>
              <a:srgbClr val="3366FF"/>
            </a:solidFill>
            <a:round/>
            <a:headEnd/>
            <a:tailEnd/>
          </a:ln>
        </p:spPr>
        <p:txBody>
          <a:bodyPr wrap="none" lIns="0" tIns="0" rIns="0" bIns="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latin typeface="Saar" panose="00000500000000000000" pitchFamily="2" charset="0"/>
              </a:rPr>
              <a:t>Physik</a:t>
            </a:r>
            <a:br>
              <a:rPr lang="de-DE" altLang="de-DE" sz="1800" b="1" dirty="0">
                <a:latin typeface="Saar" panose="00000500000000000000" pitchFamily="2" charset="0"/>
              </a:rPr>
            </a:br>
            <a:r>
              <a:rPr lang="de-DE" altLang="de-DE" sz="1400" dirty="0">
                <a:latin typeface="Saar" panose="00000500000000000000" pitchFamily="2" charset="0"/>
              </a:rPr>
              <a:t>(</a:t>
            </a:r>
            <a:r>
              <a:rPr lang="de-DE" altLang="de-DE" sz="1400" dirty="0" err="1">
                <a:latin typeface="Saar" panose="00000500000000000000" pitchFamily="2" charset="0"/>
              </a:rPr>
              <a:t>Ph</a:t>
            </a:r>
            <a:r>
              <a:rPr lang="de-DE" altLang="de-DE" sz="1400" dirty="0">
                <a:latin typeface="Saar" panose="00000500000000000000" pitchFamily="2" charset="0"/>
              </a:rPr>
              <a:t>)</a:t>
            </a:r>
          </a:p>
        </p:txBody>
      </p:sp>
      <p:sp>
        <p:nvSpPr>
          <p:cNvPr id="5" name="Text Box 7"/>
          <p:cNvSpPr txBox="1">
            <a:spLocks noChangeArrowheads="1"/>
          </p:cNvSpPr>
          <p:nvPr/>
        </p:nvSpPr>
        <p:spPr bwMode="auto">
          <a:xfrm>
            <a:off x="3707904" y="1914390"/>
            <a:ext cx="1778349"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800" b="1" dirty="0">
                <a:latin typeface="Saar" panose="00000500000000000000" pitchFamily="2" charset="0"/>
              </a:rPr>
              <a:t>Klassenstufe 5</a:t>
            </a:r>
            <a:endParaRPr lang="de-DE" altLang="de-DE" sz="1800" b="1" dirty="0">
              <a:latin typeface="Arial" panose="020B0604020202020204" pitchFamily="34" charset="0"/>
            </a:endParaRPr>
          </a:p>
        </p:txBody>
      </p:sp>
      <p:sp>
        <p:nvSpPr>
          <p:cNvPr id="29"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4648548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13012"/>
                                        </p:tgtEl>
                                        <p:attrNameLst>
                                          <p:attrName>style.visibility</p:attrName>
                                        </p:attrNameLst>
                                      </p:cBhvr>
                                      <p:to>
                                        <p:strVal val="visible"/>
                                      </p:to>
                                    </p:set>
                                    <p:anim calcmode="lin" valueType="num">
                                      <p:cBhvr>
                                        <p:cTn id="7" dur="1000" fill="hold"/>
                                        <p:tgtEl>
                                          <p:spTgt spid="213012"/>
                                        </p:tgtEl>
                                        <p:attrNameLst>
                                          <p:attrName>ppt_w</p:attrName>
                                        </p:attrNameLst>
                                      </p:cBhvr>
                                      <p:tavLst>
                                        <p:tav tm="0">
                                          <p:val>
                                            <p:fltVal val="0"/>
                                          </p:val>
                                        </p:tav>
                                        <p:tav tm="100000">
                                          <p:val>
                                            <p:strVal val="#ppt_w"/>
                                          </p:val>
                                        </p:tav>
                                      </p:tavLst>
                                    </p:anim>
                                    <p:anim calcmode="lin" valueType="num">
                                      <p:cBhvr>
                                        <p:cTn id="8" dur="1000" fill="hold"/>
                                        <p:tgtEl>
                                          <p:spTgt spid="21301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13013"/>
                                        </p:tgtEl>
                                        <p:attrNameLst>
                                          <p:attrName>style.visibility</p:attrName>
                                        </p:attrNameLst>
                                      </p:cBhvr>
                                      <p:to>
                                        <p:strVal val="visible"/>
                                      </p:to>
                                    </p:set>
                                    <p:anim calcmode="lin" valueType="num">
                                      <p:cBhvr>
                                        <p:cTn id="11" dur="1000" fill="hold"/>
                                        <p:tgtEl>
                                          <p:spTgt spid="213013"/>
                                        </p:tgtEl>
                                        <p:attrNameLst>
                                          <p:attrName>ppt_w</p:attrName>
                                        </p:attrNameLst>
                                      </p:cBhvr>
                                      <p:tavLst>
                                        <p:tav tm="0">
                                          <p:val>
                                            <p:fltVal val="0"/>
                                          </p:val>
                                        </p:tav>
                                        <p:tav tm="100000">
                                          <p:val>
                                            <p:strVal val="#ppt_w"/>
                                          </p:val>
                                        </p:tav>
                                      </p:tavLst>
                                    </p:anim>
                                    <p:anim calcmode="lin" valueType="num">
                                      <p:cBhvr>
                                        <p:cTn id="12" dur="1000" fill="hold"/>
                                        <p:tgtEl>
                                          <p:spTgt spid="213013"/>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13014"/>
                                        </p:tgtEl>
                                        <p:attrNameLst>
                                          <p:attrName>style.visibility</p:attrName>
                                        </p:attrNameLst>
                                      </p:cBhvr>
                                      <p:to>
                                        <p:strVal val="visible"/>
                                      </p:to>
                                    </p:set>
                                    <p:anim calcmode="lin" valueType="num">
                                      <p:cBhvr>
                                        <p:cTn id="15" dur="1000" fill="hold"/>
                                        <p:tgtEl>
                                          <p:spTgt spid="213014"/>
                                        </p:tgtEl>
                                        <p:attrNameLst>
                                          <p:attrName>ppt_w</p:attrName>
                                        </p:attrNameLst>
                                      </p:cBhvr>
                                      <p:tavLst>
                                        <p:tav tm="0">
                                          <p:val>
                                            <p:fltVal val="0"/>
                                          </p:val>
                                        </p:tav>
                                        <p:tav tm="100000">
                                          <p:val>
                                            <p:strVal val="#ppt_w"/>
                                          </p:val>
                                        </p:tav>
                                      </p:tavLst>
                                    </p:anim>
                                    <p:anim calcmode="lin" valueType="num">
                                      <p:cBhvr>
                                        <p:cTn id="16" dur="1000" fill="hold"/>
                                        <p:tgtEl>
                                          <p:spTgt spid="213014"/>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212999"/>
                                        </p:tgtEl>
                                        <p:attrNameLst>
                                          <p:attrName>style.visibility</p:attrName>
                                        </p:attrNameLst>
                                      </p:cBhvr>
                                      <p:to>
                                        <p:strVal val="visible"/>
                                      </p:to>
                                    </p:set>
                                    <p:anim calcmode="lin" valueType="num">
                                      <p:cBhvr>
                                        <p:cTn id="19" dur="1000" fill="hold"/>
                                        <p:tgtEl>
                                          <p:spTgt spid="212999"/>
                                        </p:tgtEl>
                                        <p:attrNameLst>
                                          <p:attrName>ppt_w</p:attrName>
                                        </p:attrNameLst>
                                      </p:cBhvr>
                                      <p:tavLst>
                                        <p:tav tm="0">
                                          <p:val>
                                            <p:fltVal val="0"/>
                                          </p:val>
                                        </p:tav>
                                        <p:tav tm="100000">
                                          <p:val>
                                            <p:strVal val="#ppt_w"/>
                                          </p:val>
                                        </p:tav>
                                      </p:tavLst>
                                    </p:anim>
                                    <p:anim calcmode="lin" valueType="num">
                                      <p:cBhvr>
                                        <p:cTn id="20" dur="1000" fill="hold"/>
                                        <p:tgtEl>
                                          <p:spTgt spid="212999"/>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213000"/>
                                        </p:tgtEl>
                                        <p:attrNameLst>
                                          <p:attrName>style.visibility</p:attrName>
                                        </p:attrNameLst>
                                      </p:cBhvr>
                                      <p:to>
                                        <p:strVal val="visible"/>
                                      </p:to>
                                    </p:set>
                                    <p:anim calcmode="lin" valueType="num">
                                      <p:cBhvr>
                                        <p:cTn id="23" dur="1000" fill="hold"/>
                                        <p:tgtEl>
                                          <p:spTgt spid="213000"/>
                                        </p:tgtEl>
                                        <p:attrNameLst>
                                          <p:attrName>ppt_w</p:attrName>
                                        </p:attrNameLst>
                                      </p:cBhvr>
                                      <p:tavLst>
                                        <p:tav tm="0">
                                          <p:val>
                                            <p:fltVal val="0"/>
                                          </p:val>
                                        </p:tav>
                                        <p:tav tm="100000">
                                          <p:val>
                                            <p:strVal val="#ppt_w"/>
                                          </p:val>
                                        </p:tav>
                                      </p:tavLst>
                                    </p:anim>
                                    <p:anim calcmode="lin" valueType="num">
                                      <p:cBhvr>
                                        <p:cTn id="24" dur="1000" fill="hold"/>
                                        <p:tgtEl>
                                          <p:spTgt spid="213000"/>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213001"/>
                                        </p:tgtEl>
                                        <p:attrNameLst>
                                          <p:attrName>style.visibility</p:attrName>
                                        </p:attrNameLst>
                                      </p:cBhvr>
                                      <p:to>
                                        <p:strVal val="visible"/>
                                      </p:to>
                                    </p:set>
                                    <p:anim calcmode="lin" valueType="num">
                                      <p:cBhvr>
                                        <p:cTn id="27" dur="1000" fill="hold"/>
                                        <p:tgtEl>
                                          <p:spTgt spid="213001"/>
                                        </p:tgtEl>
                                        <p:attrNameLst>
                                          <p:attrName>ppt_w</p:attrName>
                                        </p:attrNameLst>
                                      </p:cBhvr>
                                      <p:tavLst>
                                        <p:tav tm="0">
                                          <p:val>
                                            <p:fltVal val="0"/>
                                          </p:val>
                                        </p:tav>
                                        <p:tav tm="100000">
                                          <p:val>
                                            <p:strVal val="#ppt_w"/>
                                          </p:val>
                                        </p:tav>
                                      </p:tavLst>
                                    </p:anim>
                                    <p:anim calcmode="lin" valueType="num">
                                      <p:cBhvr>
                                        <p:cTn id="28" dur="1000" fill="hold"/>
                                        <p:tgtEl>
                                          <p:spTgt spid="213001"/>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xit" presetSubtype="0" fill="hold" grpId="0" nodeType="clickEffect">
                                  <p:stCondLst>
                                    <p:cond delay="0"/>
                                  </p:stCondLst>
                                  <p:childTnLst>
                                    <p:anim calcmode="lin" valueType="num">
                                      <p:cBhvr>
                                        <p:cTn id="32" dur="1000"/>
                                        <p:tgtEl>
                                          <p:spTgt spid="4"/>
                                        </p:tgtEl>
                                        <p:attrNameLst>
                                          <p:attrName>ppt_w</p:attrName>
                                        </p:attrNameLst>
                                      </p:cBhvr>
                                      <p:tavLst>
                                        <p:tav tm="0">
                                          <p:val>
                                            <p:strVal val="ppt_w"/>
                                          </p:val>
                                        </p:tav>
                                        <p:tav tm="100000">
                                          <p:val>
                                            <p:fltVal val="0"/>
                                          </p:val>
                                        </p:tav>
                                      </p:tavLst>
                                    </p:anim>
                                    <p:anim calcmode="lin" valueType="num">
                                      <p:cBhvr>
                                        <p:cTn id="33" dur="1000"/>
                                        <p:tgtEl>
                                          <p:spTgt spid="4"/>
                                        </p:tgtEl>
                                        <p:attrNameLst>
                                          <p:attrName>ppt_h</p:attrName>
                                        </p:attrNameLst>
                                      </p:cBhvr>
                                      <p:tavLst>
                                        <p:tav tm="0">
                                          <p:val>
                                            <p:strVal val="ppt_h"/>
                                          </p:val>
                                        </p:tav>
                                        <p:tav tm="100000">
                                          <p:val>
                                            <p:fltVal val="0"/>
                                          </p:val>
                                        </p:tav>
                                      </p:tavLst>
                                    </p:anim>
                                    <p:animEffect transition="out" filter="fade">
                                      <p:cBhvr>
                                        <p:cTn id="34" dur="1000"/>
                                        <p:tgtEl>
                                          <p:spTgt spid="4"/>
                                        </p:tgtEl>
                                      </p:cBhvr>
                                    </p:animEffect>
                                    <p:set>
                                      <p:cBhvr>
                                        <p:cTn id="35" dur="1" fill="hold">
                                          <p:stCondLst>
                                            <p:cond delay="999"/>
                                          </p:stCondLst>
                                        </p:cTn>
                                        <p:tgtEl>
                                          <p:spTgt spid="4"/>
                                        </p:tgtEl>
                                        <p:attrNameLst>
                                          <p:attrName>style.visibility</p:attrName>
                                        </p:attrNameLst>
                                      </p:cBhvr>
                                      <p:to>
                                        <p:strVal val="hidden"/>
                                      </p:to>
                                    </p:set>
                                  </p:childTnLst>
                                </p:cTn>
                              </p:par>
                              <p:par>
                                <p:cTn id="36" presetID="23" presetClass="entr" presetSubtype="16"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1000" fill="hold"/>
                                        <p:tgtEl>
                                          <p:spTgt spid="2"/>
                                        </p:tgtEl>
                                        <p:attrNameLst>
                                          <p:attrName>ppt_w</p:attrName>
                                        </p:attrNameLst>
                                      </p:cBhvr>
                                      <p:tavLst>
                                        <p:tav tm="0">
                                          <p:val>
                                            <p:fltVal val="0"/>
                                          </p:val>
                                        </p:tav>
                                        <p:tav tm="100000">
                                          <p:val>
                                            <p:strVal val="#ppt_w"/>
                                          </p:val>
                                        </p:tav>
                                      </p:tavLst>
                                    </p:anim>
                                    <p:anim calcmode="lin" valueType="num">
                                      <p:cBhvr>
                                        <p:cTn id="39" dur="1000" fill="hold"/>
                                        <p:tgtEl>
                                          <p:spTgt spid="2"/>
                                        </p:tgtEl>
                                        <p:attrNameLst>
                                          <p:attrName>ppt_h</p:attrName>
                                        </p:attrNameLst>
                                      </p:cBhvr>
                                      <p:tavLst>
                                        <p:tav tm="0">
                                          <p:val>
                                            <p:fltVal val="0"/>
                                          </p:val>
                                        </p:tav>
                                        <p:tav tm="100000">
                                          <p:val>
                                            <p:strVal val="#ppt_h"/>
                                          </p:val>
                                        </p:tav>
                                      </p:tavLst>
                                    </p:anim>
                                  </p:childTnLst>
                                </p:cTn>
                              </p:par>
                              <p:par>
                                <p:cTn id="40" presetID="23" presetClass="entr" presetSubtype="16"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1000" fill="hold"/>
                                        <p:tgtEl>
                                          <p:spTgt spid="3"/>
                                        </p:tgtEl>
                                        <p:attrNameLst>
                                          <p:attrName>ppt_w</p:attrName>
                                        </p:attrNameLst>
                                      </p:cBhvr>
                                      <p:tavLst>
                                        <p:tav tm="0">
                                          <p:val>
                                            <p:fltVal val="0"/>
                                          </p:val>
                                        </p:tav>
                                        <p:tav tm="100000">
                                          <p:val>
                                            <p:strVal val="#ppt_w"/>
                                          </p:val>
                                        </p:tav>
                                      </p:tavLst>
                                    </p:anim>
                                    <p:anim calcmode="lin" valueType="num">
                                      <p:cBhvr>
                                        <p:cTn id="43" dur="1000" fill="hold"/>
                                        <p:tgtEl>
                                          <p:spTgt spid="3"/>
                                        </p:tgtEl>
                                        <p:attrNameLst>
                                          <p:attrName>ppt_h</p:attrName>
                                        </p:attrNameLst>
                                      </p:cBhvr>
                                      <p:tavLst>
                                        <p:tav tm="0">
                                          <p:val>
                                            <p:fltVal val="0"/>
                                          </p:val>
                                        </p:tav>
                                        <p:tav tm="100000">
                                          <p:val>
                                            <p:strVal val="#ppt_h"/>
                                          </p:val>
                                        </p:tav>
                                      </p:tavLst>
                                    </p:anim>
                                  </p:childTnLst>
                                </p:cTn>
                              </p:par>
                              <p:par>
                                <p:cTn id="44" presetID="23" presetClass="entr" presetSubtype="16"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1000" fill="hold"/>
                                        <p:tgtEl>
                                          <p:spTgt spid="5"/>
                                        </p:tgtEl>
                                        <p:attrNameLst>
                                          <p:attrName>ppt_w</p:attrName>
                                        </p:attrNameLst>
                                      </p:cBhvr>
                                      <p:tavLst>
                                        <p:tav tm="0">
                                          <p:val>
                                            <p:fltVal val="0"/>
                                          </p:val>
                                        </p:tav>
                                        <p:tav tm="100000">
                                          <p:val>
                                            <p:strVal val="#ppt_w"/>
                                          </p:val>
                                        </p:tav>
                                      </p:tavLst>
                                    </p:anim>
                                    <p:anim calcmode="lin" valueType="num">
                                      <p:cBhvr>
                                        <p:cTn id="47" dur="1000" fill="hold"/>
                                        <p:tgtEl>
                                          <p:spTgt spid="5"/>
                                        </p:tgtEl>
                                        <p:attrNameLst>
                                          <p:attrName>ppt_h</p:attrName>
                                        </p:attrNameLst>
                                      </p:cBhvr>
                                      <p:tavLst>
                                        <p:tav tm="0">
                                          <p:val>
                                            <p:fltVal val="0"/>
                                          </p:val>
                                        </p:tav>
                                        <p:tav tm="100000">
                                          <p:val>
                                            <p:strVal val="#ppt_h"/>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xit" presetSubtype="0" fill="hold" grpId="1" nodeType="clickEffect">
                                  <p:stCondLst>
                                    <p:cond delay="0"/>
                                  </p:stCondLst>
                                  <p:childTnLst>
                                    <p:animEffect transition="out" filter="fade">
                                      <p:cBhvr>
                                        <p:cTn id="51" dur="1000"/>
                                        <p:tgtEl>
                                          <p:spTgt spid="213012"/>
                                        </p:tgtEl>
                                      </p:cBhvr>
                                    </p:animEffect>
                                    <p:set>
                                      <p:cBhvr>
                                        <p:cTn id="52" dur="1" fill="hold">
                                          <p:stCondLst>
                                            <p:cond delay="999"/>
                                          </p:stCondLst>
                                        </p:cTn>
                                        <p:tgtEl>
                                          <p:spTgt spid="213012"/>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1000"/>
                                        <p:tgtEl>
                                          <p:spTgt spid="213013"/>
                                        </p:tgtEl>
                                      </p:cBhvr>
                                    </p:animEffect>
                                    <p:set>
                                      <p:cBhvr>
                                        <p:cTn id="55" dur="1" fill="hold">
                                          <p:stCondLst>
                                            <p:cond delay="999"/>
                                          </p:stCondLst>
                                        </p:cTn>
                                        <p:tgtEl>
                                          <p:spTgt spid="213013"/>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1000"/>
                                        <p:tgtEl>
                                          <p:spTgt spid="213014"/>
                                        </p:tgtEl>
                                      </p:cBhvr>
                                    </p:animEffect>
                                    <p:set>
                                      <p:cBhvr>
                                        <p:cTn id="58" dur="1" fill="hold">
                                          <p:stCondLst>
                                            <p:cond delay="999"/>
                                          </p:stCondLst>
                                        </p:cTn>
                                        <p:tgtEl>
                                          <p:spTgt spid="213014"/>
                                        </p:tgtEl>
                                        <p:attrNameLst>
                                          <p:attrName>style.visibility</p:attrName>
                                        </p:attrNameLst>
                                      </p:cBhvr>
                                      <p:to>
                                        <p:strVal val="hidden"/>
                                      </p:to>
                                    </p:set>
                                  </p:childTnLst>
                                </p:cTn>
                              </p:par>
                              <p:par>
                                <p:cTn id="59" presetID="10" presetClass="entr" presetSubtype="0" fill="hold" nodeType="withEffect">
                                  <p:stCondLst>
                                    <p:cond delay="0"/>
                                  </p:stCondLst>
                                  <p:childTnLst>
                                    <p:set>
                                      <p:cBhvr>
                                        <p:cTn id="60" dur="1" fill="hold">
                                          <p:stCondLst>
                                            <p:cond delay="0"/>
                                          </p:stCondLst>
                                        </p:cTn>
                                        <p:tgtEl>
                                          <p:spTgt spid="213002"/>
                                        </p:tgtEl>
                                        <p:attrNameLst>
                                          <p:attrName>style.visibility</p:attrName>
                                        </p:attrNameLst>
                                      </p:cBhvr>
                                      <p:to>
                                        <p:strVal val="visible"/>
                                      </p:to>
                                    </p:set>
                                    <p:animEffect transition="in" filter="fade">
                                      <p:cBhvr>
                                        <p:cTn id="61" dur="1000"/>
                                        <p:tgtEl>
                                          <p:spTgt spid="213002"/>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xit" presetSubtype="0" fill="hold" grpId="1" nodeType="clickEffect">
                                  <p:stCondLst>
                                    <p:cond delay="0"/>
                                  </p:stCondLst>
                                  <p:childTnLst>
                                    <p:animEffect transition="out" filter="fade">
                                      <p:cBhvr>
                                        <p:cTn id="65" dur="2000"/>
                                        <p:tgtEl>
                                          <p:spTgt spid="212999"/>
                                        </p:tgtEl>
                                      </p:cBhvr>
                                    </p:animEffect>
                                    <p:set>
                                      <p:cBhvr>
                                        <p:cTn id="66" dur="1" fill="hold">
                                          <p:stCondLst>
                                            <p:cond delay="1999"/>
                                          </p:stCondLst>
                                        </p:cTn>
                                        <p:tgtEl>
                                          <p:spTgt spid="212999"/>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2000"/>
                                        <p:tgtEl>
                                          <p:spTgt spid="213000"/>
                                        </p:tgtEl>
                                      </p:cBhvr>
                                    </p:animEffect>
                                    <p:set>
                                      <p:cBhvr>
                                        <p:cTn id="69" dur="1" fill="hold">
                                          <p:stCondLst>
                                            <p:cond delay="1999"/>
                                          </p:stCondLst>
                                        </p:cTn>
                                        <p:tgtEl>
                                          <p:spTgt spid="213000"/>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2000"/>
                                        <p:tgtEl>
                                          <p:spTgt spid="213001"/>
                                        </p:tgtEl>
                                      </p:cBhvr>
                                    </p:animEffect>
                                    <p:set>
                                      <p:cBhvr>
                                        <p:cTn id="72" dur="1" fill="hold">
                                          <p:stCondLst>
                                            <p:cond delay="1999"/>
                                          </p:stCondLst>
                                        </p:cTn>
                                        <p:tgtEl>
                                          <p:spTgt spid="213001"/>
                                        </p:tgtEl>
                                        <p:attrNameLst>
                                          <p:attrName>style.visibility</p:attrName>
                                        </p:attrNameLst>
                                      </p:cBhvr>
                                      <p:to>
                                        <p:strVal val="hidden"/>
                                      </p:to>
                                    </p:set>
                                  </p:childTnLst>
                                </p:cTn>
                              </p:par>
                              <p:par>
                                <p:cTn id="73" presetID="10" presetClass="entr" presetSubtype="0" fill="hold" nodeType="withEffect">
                                  <p:stCondLst>
                                    <p:cond delay="0"/>
                                  </p:stCondLst>
                                  <p:childTnLst>
                                    <p:set>
                                      <p:cBhvr>
                                        <p:cTn id="74" dur="1" fill="hold">
                                          <p:stCondLst>
                                            <p:cond delay="0"/>
                                          </p:stCondLst>
                                        </p:cTn>
                                        <p:tgtEl>
                                          <p:spTgt spid="213007"/>
                                        </p:tgtEl>
                                        <p:attrNameLst>
                                          <p:attrName>style.visibility</p:attrName>
                                        </p:attrNameLst>
                                      </p:cBhvr>
                                      <p:to>
                                        <p:strVal val="visible"/>
                                      </p:to>
                                    </p:set>
                                    <p:animEffect transition="in" filter="fade">
                                      <p:cBhvr>
                                        <p:cTn id="75" dur="2000"/>
                                        <p:tgtEl>
                                          <p:spTgt spid="213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212999" grpId="0" animBg="1"/>
      <p:bldP spid="212999" grpId="1" animBg="1"/>
      <p:bldP spid="213000" grpId="0" animBg="1"/>
      <p:bldP spid="213000" grpId="1" animBg="1"/>
      <p:bldP spid="213001" grpId="0" animBg="1"/>
      <p:bldP spid="213001" grpId="1" animBg="1"/>
      <p:bldP spid="213012" grpId="0" animBg="1"/>
      <p:bldP spid="213012" grpId="1" animBg="1"/>
      <p:bldP spid="213013" grpId="0" animBg="1"/>
      <p:bldP spid="213013" grpId="1" animBg="1"/>
      <p:bldP spid="213014" grpId="0" animBg="1"/>
      <p:bldP spid="213014" grpId="1"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16"/>
          <p:cNvSpPr>
            <a:spLocks noChangeArrowheads="1"/>
          </p:cNvSpPr>
          <p:nvPr/>
        </p:nvSpPr>
        <p:spPr bwMode="auto">
          <a:xfrm>
            <a:off x="230312" y="798240"/>
            <a:ext cx="8432675" cy="5295056"/>
          </a:xfrm>
          <a:prstGeom prst="rect">
            <a:avLst/>
          </a:prstGeom>
          <a:solidFill>
            <a:srgbClr val="FFFFC2"/>
          </a:solidFill>
          <a:ln>
            <a:noFill/>
          </a:ln>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0485" name="Text Box 11"/>
          <p:cNvSpPr txBox="1">
            <a:spLocks noChangeArrowheads="1"/>
          </p:cNvSpPr>
          <p:nvPr/>
        </p:nvSpPr>
        <p:spPr bwMode="auto">
          <a:xfrm>
            <a:off x="358775" y="179388"/>
            <a:ext cx="5343427" cy="7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4000" b="1" dirty="0">
                <a:latin typeface="Saar" panose="00000500000000000000" pitchFamily="2" charset="0"/>
              </a:rPr>
              <a:t>Gemeinschaftsschule</a:t>
            </a:r>
          </a:p>
        </p:txBody>
      </p:sp>
      <p:sp>
        <p:nvSpPr>
          <p:cNvPr id="3" name="Rectangle 8"/>
          <p:cNvSpPr>
            <a:spLocks noChangeArrowheads="1"/>
          </p:cNvSpPr>
          <p:nvPr/>
        </p:nvSpPr>
        <p:spPr bwMode="auto">
          <a:xfrm>
            <a:off x="182686" y="5631631"/>
            <a:ext cx="86377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400" dirty="0">
                <a:solidFill>
                  <a:srgbClr val="000000"/>
                </a:solidFill>
                <a:latin typeface="+mn-lt"/>
              </a:rPr>
              <a:t>Erhaltung eines wohnortnahen Bildungsangebotes</a:t>
            </a:r>
          </a:p>
        </p:txBody>
      </p:sp>
      <p:sp>
        <p:nvSpPr>
          <p:cNvPr id="76808" name="Rectangle 8"/>
          <p:cNvSpPr>
            <a:spLocks noChangeArrowheads="1"/>
          </p:cNvSpPr>
          <p:nvPr/>
        </p:nvSpPr>
        <p:spPr bwMode="auto">
          <a:xfrm>
            <a:off x="230312" y="4830251"/>
            <a:ext cx="8229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400" dirty="0">
                <a:solidFill>
                  <a:srgbClr val="000000"/>
                </a:solidFill>
                <a:latin typeface="+mn-lt"/>
              </a:rPr>
              <a:t>neunjähriger Bildungsgang zur Allgemeinen Hochschulreife (Abitur)</a:t>
            </a:r>
          </a:p>
        </p:txBody>
      </p:sp>
      <p:sp>
        <p:nvSpPr>
          <p:cNvPr id="6" name="Rectangle 8"/>
          <p:cNvSpPr>
            <a:spLocks noChangeArrowheads="1"/>
          </p:cNvSpPr>
          <p:nvPr/>
        </p:nvSpPr>
        <p:spPr bwMode="auto">
          <a:xfrm>
            <a:off x="230312" y="1700808"/>
            <a:ext cx="822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400" dirty="0">
                <a:solidFill>
                  <a:srgbClr val="000000"/>
                </a:solidFill>
                <a:latin typeface="+mn-lt"/>
              </a:rPr>
              <a:t>längeres Offenhalten der Schullaufbahn</a:t>
            </a:r>
          </a:p>
        </p:txBody>
      </p:sp>
      <p:sp>
        <p:nvSpPr>
          <p:cNvPr id="4" name="Rectangle 8"/>
          <p:cNvSpPr>
            <a:spLocks noChangeArrowheads="1"/>
          </p:cNvSpPr>
          <p:nvPr/>
        </p:nvSpPr>
        <p:spPr bwMode="auto">
          <a:xfrm>
            <a:off x="230312" y="2204864"/>
            <a:ext cx="8229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400" dirty="0">
                <a:solidFill>
                  <a:srgbClr val="000000"/>
                </a:solidFill>
                <a:latin typeface="+mn-lt"/>
              </a:rPr>
              <a:t>Individualisierung des Unterrichts </a:t>
            </a:r>
          </a:p>
          <a:p>
            <a:pPr lvl="1">
              <a:buFont typeface="Wingdings" pitchFamily="2" charset="2"/>
              <a:buChar char="à"/>
            </a:pPr>
            <a:r>
              <a:rPr lang="de-DE" altLang="de-DE" sz="2400" dirty="0">
                <a:solidFill>
                  <a:srgbClr val="000000"/>
                </a:solidFill>
                <a:latin typeface="+mn-lt"/>
                <a:sym typeface="Symbol" panose="05050102010706020507" pitchFamily="18" charset="2"/>
              </a:rPr>
              <a:t>bestmögliche Abschlüsse</a:t>
            </a:r>
          </a:p>
          <a:p>
            <a:pPr lvl="1">
              <a:buFont typeface="Wingdings" pitchFamily="2" charset="2"/>
              <a:buChar char="à"/>
            </a:pPr>
            <a:r>
              <a:rPr lang="de-DE" altLang="de-DE" sz="2400" dirty="0">
                <a:solidFill>
                  <a:srgbClr val="000000"/>
                </a:solidFill>
                <a:latin typeface="+mn-lt"/>
                <a:sym typeface="Symbol" panose="05050102010706020507" pitchFamily="18" charset="2"/>
              </a:rPr>
              <a:t>b</a:t>
            </a:r>
            <a:r>
              <a:rPr lang="de-DE" altLang="de-DE" sz="2400" dirty="0">
                <a:solidFill>
                  <a:srgbClr val="000000"/>
                </a:solidFill>
                <a:latin typeface="+mn-lt"/>
                <a:sym typeface="Wingdings" panose="05000000000000000000" pitchFamily="2" charset="2"/>
              </a:rPr>
              <a:t>esondere (sonder-)pädagogische Förderung mit Unterstützung durch Förderschullehrkräfte an der Schule</a:t>
            </a:r>
            <a:endParaRPr lang="de-DE" altLang="de-DE" sz="2400" dirty="0">
              <a:solidFill>
                <a:srgbClr val="000000"/>
              </a:solidFill>
              <a:latin typeface="+mn-lt"/>
              <a:sym typeface="Symbol" panose="05050102010706020507" pitchFamily="18" charset="2"/>
            </a:endParaRPr>
          </a:p>
        </p:txBody>
      </p:sp>
      <p:sp>
        <p:nvSpPr>
          <p:cNvPr id="5" name="Rectangle 8"/>
          <p:cNvSpPr>
            <a:spLocks noChangeArrowheads="1"/>
          </p:cNvSpPr>
          <p:nvPr/>
        </p:nvSpPr>
        <p:spPr bwMode="auto">
          <a:xfrm>
            <a:off x="179512" y="4038163"/>
            <a:ext cx="8229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400" dirty="0">
                <a:solidFill>
                  <a:srgbClr val="000000"/>
                </a:solidFill>
                <a:latin typeface="+mn-lt"/>
              </a:rPr>
              <a:t>intensive und gezielte Berufsorientierung und Berufs-vorbereitung</a:t>
            </a:r>
            <a:endParaRPr lang="de-DE" altLang="de-DE" sz="2400" dirty="0">
              <a:solidFill>
                <a:srgbClr val="000000"/>
              </a:solidFill>
              <a:latin typeface="+mn-lt"/>
              <a:sym typeface="Symbol" panose="05050102010706020507" pitchFamily="18" charset="2"/>
            </a:endParaRPr>
          </a:p>
        </p:txBody>
      </p:sp>
      <p:sp>
        <p:nvSpPr>
          <p:cNvPr id="2" name="Rectangle 8"/>
          <p:cNvSpPr>
            <a:spLocks noChangeArrowheads="1"/>
          </p:cNvSpPr>
          <p:nvPr/>
        </p:nvSpPr>
        <p:spPr bwMode="auto">
          <a:xfrm>
            <a:off x="230311" y="836712"/>
            <a:ext cx="84326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400" dirty="0">
                <a:solidFill>
                  <a:srgbClr val="000000"/>
                </a:solidFill>
                <a:latin typeface="+mn-lt"/>
              </a:rPr>
              <a:t>erweiterte und vertiefte allgemeine Bildung als Grundlage für Beruf oder Studium</a:t>
            </a:r>
          </a:p>
        </p:txBody>
      </p:sp>
      <p:sp>
        <p:nvSpPr>
          <p:cNvPr id="16"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42319436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10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6808"/>
                                        </p:tgtEl>
                                        <p:attrNameLst>
                                          <p:attrName>style.visibility</p:attrName>
                                        </p:attrNameLst>
                                      </p:cBhvr>
                                      <p:to>
                                        <p:strVal val="visible"/>
                                      </p:to>
                                    </p:set>
                                    <p:animEffect transition="in" filter="wipe(left)">
                                      <p:cBhvr>
                                        <p:cTn id="27" dur="1000"/>
                                        <p:tgtEl>
                                          <p:spTgt spid="7680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6808" grpId="0"/>
      <p:bldP spid="6" grpId="0"/>
      <p:bldP spid="4" grpId="0"/>
      <p:bldP spid="5"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hteck 37"/>
          <p:cNvSpPr/>
          <p:nvPr/>
        </p:nvSpPr>
        <p:spPr>
          <a:xfrm>
            <a:off x="4955948" y="1232325"/>
            <a:ext cx="696172" cy="2864235"/>
          </a:xfrm>
          <a:prstGeom prst="rect">
            <a:avLst/>
          </a:prstGeom>
          <a:solidFill>
            <a:srgbClr val="E96705">
              <a:alpha val="49804"/>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lnSpc>
                <a:spcPct val="105000"/>
              </a:lnSpc>
            </a:pPr>
            <a:r>
              <a:rPr lang="de-DE" sz="900" dirty="0" smtClean="0">
                <a:solidFill>
                  <a:schemeClr val="tx1"/>
                </a:solidFill>
              </a:rPr>
              <a:t>Deutsch-franz</a:t>
            </a:r>
            <a:r>
              <a:rPr lang="de-DE" sz="900" dirty="0">
                <a:solidFill>
                  <a:schemeClr val="tx1"/>
                </a:solidFill>
              </a:rPr>
              <a:t>. </a:t>
            </a:r>
            <a:r>
              <a:rPr lang="de-DE" sz="900" dirty="0" smtClean="0">
                <a:solidFill>
                  <a:schemeClr val="tx1"/>
                </a:solidFill>
              </a:rPr>
              <a:t>Berufsschulzweige</a:t>
            </a:r>
            <a:endParaRPr lang="de-DE" sz="900" dirty="0">
              <a:solidFill>
                <a:schemeClr val="tx1"/>
              </a:solidFill>
            </a:endParaRPr>
          </a:p>
        </p:txBody>
      </p:sp>
      <p:grpSp>
        <p:nvGrpSpPr>
          <p:cNvPr id="5" name="Gruppieren 4"/>
          <p:cNvGrpSpPr>
            <a:grpSpLocks/>
          </p:cNvGrpSpPr>
          <p:nvPr/>
        </p:nvGrpSpPr>
        <p:grpSpPr bwMode="auto">
          <a:xfrm>
            <a:off x="395288" y="4096558"/>
            <a:ext cx="8208961" cy="1253527"/>
            <a:chOff x="339138" y="3604885"/>
            <a:chExt cx="6020026" cy="1253640"/>
          </a:xfrm>
        </p:grpSpPr>
        <p:grpSp>
          <p:nvGrpSpPr>
            <p:cNvPr id="6160" name="Gruppieren 3"/>
            <p:cNvGrpSpPr>
              <a:grpSpLocks noChangeAspect="1"/>
            </p:cNvGrpSpPr>
            <p:nvPr/>
          </p:nvGrpSpPr>
          <p:grpSpPr bwMode="auto">
            <a:xfrm>
              <a:off x="339138" y="3604887"/>
              <a:ext cx="1900838" cy="1253634"/>
              <a:chOff x="317936" y="4588401"/>
              <a:chExt cx="2472973" cy="1709213"/>
            </a:xfrm>
          </p:grpSpPr>
          <p:sp>
            <p:nvSpPr>
              <p:cNvPr id="6168" name="Rectangle 23"/>
              <p:cNvSpPr>
                <a:spLocks noChangeArrowheads="1"/>
              </p:cNvSpPr>
              <p:nvPr/>
            </p:nvSpPr>
            <p:spPr bwMode="auto">
              <a:xfrm>
                <a:off x="317936" y="4588401"/>
                <a:ext cx="2472973" cy="1709213"/>
              </a:xfrm>
              <a:prstGeom prst="rect">
                <a:avLst/>
              </a:prstGeom>
              <a:solidFill>
                <a:srgbClr val="FFFF99">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solidFill>
                    <a:srgbClr val="000000"/>
                  </a:solidFill>
                  <a:latin typeface="Arial" panose="020B0604020202020204" pitchFamily="34" charset="0"/>
                </a:endParaRPr>
              </a:p>
            </p:txBody>
          </p:sp>
          <p:sp>
            <p:nvSpPr>
              <p:cNvPr id="6179" name="Text Box 8"/>
              <p:cNvSpPr txBox="1">
                <a:spLocks noChangeArrowheads="1"/>
              </p:cNvSpPr>
              <p:nvPr/>
            </p:nvSpPr>
            <p:spPr bwMode="auto">
              <a:xfrm>
                <a:off x="346811" y="4588401"/>
                <a:ext cx="2297133" cy="37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200" b="1" dirty="0">
                    <a:solidFill>
                      <a:srgbClr val="000000"/>
                    </a:solidFill>
                    <a:latin typeface="+mn-lt"/>
                  </a:rPr>
                  <a:t>Gemeinschaftsschule</a:t>
                </a:r>
              </a:p>
            </p:txBody>
          </p:sp>
        </p:grpSp>
        <p:grpSp>
          <p:nvGrpSpPr>
            <p:cNvPr id="6161" name="Gruppieren 1"/>
            <p:cNvGrpSpPr>
              <a:grpSpLocks noChangeAspect="1"/>
            </p:cNvGrpSpPr>
            <p:nvPr/>
          </p:nvGrpSpPr>
          <p:grpSpPr bwMode="auto">
            <a:xfrm>
              <a:off x="4453183" y="3604885"/>
              <a:ext cx="1905981" cy="1227909"/>
              <a:chOff x="6100208" y="4528361"/>
              <a:chExt cx="2598617" cy="1674140"/>
            </a:xfrm>
          </p:grpSpPr>
          <p:sp>
            <p:nvSpPr>
              <p:cNvPr id="6163" name="Rectangle 25"/>
              <p:cNvSpPr>
                <a:spLocks noChangeArrowheads="1"/>
              </p:cNvSpPr>
              <p:nvPr/>
            </p:nvSpPr>
            <p:spPr bwMode="auto">
              <a:xfrm>
                <a:off x="6107220" y="4528361"/>
                <a:ext cx="2591605" cy="1674140"/>
              </a:xfrm>
              <a:prstGeom prst="rect">
                <a:avLst/>
              </a:prstGeom>
              <a:solidFill>
                <a:srgbClr val="FFBA97">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solidFill>
                    <a:srgbClr val="000000"/>
                  </a:solidFill>
                  <a:latin typeface="Arial" panose="020B0604020202020204" pitchFamily="34" charset="0"/>
                </a:endParaRPr>
              </a:p>
            </p:txBody>
          </p:sp>
          <p:sp>
            <p:nvSpPr>
              <p:cNvPr id="6167" name="Text Box 8"/>
              <p:cNvSpPr txBox="1">
                <a:spLocks noChangeArrowheads="1"/>
              </p:cNvSpPr>
              <p:nvPr/>
            </p:nvSpPr>
            <p:spPr bwMode="auto">
              <a:xfrm>
                <a:off x="6100208" y="4528361"/>
                <a:ext cx="1446805" cy="377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200" b="1" dirty="0">
                    <a:solidFill>
                      <a:srgbClr val="000000"/>
                    </a:solidFill>
                    <a:latin typeface="+mn-lt"/>
                  </a:rPr>
                  <a:t>Gymnasium</a:t>
                </a:r>
              </a:p>
            </p:txBody>
          </p:sp>
        </p:grpSp>
        <p:sp>
          <p:nvSpPr>
            <p:cNvPr id="6162" name="Rectangle 7"/>
            <p:cNvSpPr>
              <a:spLocks noChangeArrowheads="1"/>
            </p:cNvSpPr>
            <p:nvPr/>
          </p:nvSpPr>
          <p:spPr bwMode="auto">
            <a:xfrm>
              <a:off x="339138" y="4149215"/>
              <a:ext cx="6017557" cy="709310"/>
            </a:xfrm>
            <a:prstGeom prst="rect">
              <a:avLst/>
            </a:prstGeom>
            <a:solidFill>
              <a:srgbClr val="CCFFCC"/>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defTabSz="914400" eaLnBrk="1" hangingPunct="1"/>
              <a:r>
                <a:rPr lang="de-DE" altLang="de-DE" sz="2800" b="1" dirty="0">
                  <a:solidFill>
                    <a:srgbClr val="000000"/>
                  </a:solidFill>
                  <a:latin typeface="+mn-lt"/>
                </a:rPr>
                <a:t>Grundschule</a:t>
              </a:r>
            </a:p>
          </p:txBody>
        </p:sp>
      </p:grpSp>
      <p:sp>
        <p:nvSpPr>
          <p:cNvPr id="6" name="Rechteck 5"/>
          <p:cNvSpPr/>
          <p:nvPr/>
        </p:nvSpPr>
        <p:spPr>
          <a:xfrm>
            <a:off x="4048085" y="1232326"/>
            <a:ext cx="900000" cy="2864232"/>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vert="wordArtVert" anchor="ctr"/>
          <a:lstStyle/>
          <a:p>
            <a:pPr algn="ctr">
              <a:spcBef>
                <a:spcPts val="300"/>
              </a:spcBef>
              <a:spcAft>
                <a:spcPts val="0"/>
              </a:spcAft>
              <a:defRPr/>
            </a:pPr>
            <a:r>
              <a:rPr lang="de-DE" sz="900" b="1" dirty="0" smtClean="0">
                <a:solidFill>
                  <a:schemeClr val="tx1"/>
                </a:solidFill>
              </a:rPr>
              <a:t>DUALE</a:t>
            </a:r>
            <a:endParaRPr lang="de-DE" sz="900" b="1" dirty="0">
              <a:solidFill>
                <a:schemeClr val="tx1"/>
              </a:solidFill>
            </a:endParaRPr>
          </a:p>
          <a:p>
            <a:pPr algn="ctr">
              <a:spcBef>
                <a:spcPts val="600"/>
              </a:spcBef>
              <a:spcAft>
                <a:spcPts val="600"/>
              </a:spcAft>
              <a:defRPr/>
            </a:pPr>
            <a:r>
              <a:rPr lang="de-DE" sz="900" b="1" dirty="0" smtClean="0">
                <a:solidFill>
                  <a:schemeClr val="tx1"/>
                </a:solidFill>
              </a:rPr>
              <a:t>BERUFSAUSBILDUNG</a:t>
            </a:r>
            <a:endParaRPr lang="de-DE" sz="900" b="1" dirty="0">
              <a:solidFill>
                <a:schemeClr val="tx1"/>
              </a:solidFill>
            </a:endParaRPr>
          </a:p>
        </p:txBody>
      </p:sp>
      <p:sp>
        <p:nvSpPr>
          <p:cNvPr id="7" name="Textfeld 6"/>
          <p:cNvSpPr txBox="1">
            <a:spLocks noChangeArrowheads="1"/>
          </p:cNvSpPr>
          <p:nvPr/>
        </p:nvSpPr>
        <p:spPr bwMode="auto">
          <a:xfrm>
            <a:off x="395287" y="5415343"/>
            <a:ext cx="83518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200" b="1" dirty="0">
                <a:latin typeface="+mn-lt"/>
              </a:rPr>
              <a:t>Auch nach einer beruflichen Ausbildung ist es möglich, den Mittleren </a:t>
            </a:r>
            <a:r>
              <a:rPr lang="de-DE" altLang="de-DE" sz="1200" b="1" dirty="0" smtClean="0">
                <a:latin typeface="+mn-lt"/>
              </a:rPr>
              <a:t>Bildungsabschluss, die Fachhochschulreife </a:t>
            </a:r>
            <a:r>
              <a:rPr lang="de-DE" altLang="de-DE" sz="1200" b="1" dirty="0">
                <a:latin typeface="+mn-lt"/>
              </a:rPr>
              <a:t>oder das Abitur </a:t>
            </a:r>
            <a:r>
              <a:rPr lang="de-DE" altLang="de-DE" sz="1200" b="1" dirty="0" smtClean="0">
                <a:latin typeface="+mn-lt"/>
              </a:rPr>
              <a:t>anzustreben. Außerdem besteht der Weg der beruflichen Weiterbildung (z. B. Fachschulen, Meisterschule) oder die Möglichkeit mit Berufserfahrung ohne Abitur eine Höhere Berufsfachschule zu besuchen oder zu studieren.</a:t>
            </a:r>
            <a:endParaRPr lang="de-DE" altLang="de-DE" sz="1200" b="1" dirty="0">
              <a:latin typeface="+mn-lt"/>
            </a:endParaRPr>
          </a:p>
        </p:txBody>
      </p:sp>
      <p:sp>
        <p:nvSpPr>
          <p:cNvPr id="8" name="Textfeld 7"/>
          <p:cNvSpPr txBox="1">
            <a:spLocks noChangeArrowheads="1"/>
          </p:cNvSpPr>
          <p:nvPr/>
        </p:nvSpPr>
        <p:spPr bwMode="auto">
          <a:xfrm>
            <a:off x="250825" y="331788"/>
            <a:ext cx="34559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2000" b="1" dirty="0">
                <a:latin typeface="+mn-lt"/>
              </a:rPr>
              <a:t>Möglichkeiten der</a:t>
            </a:r>
            <a:br>
              <a:rPr lang="de-DE" altLang="de-DE" sz="2000" b="1" dirty="0">
                <a:latin typeface="+mn-lt"/>
              </a:rPr>
            </a:br>
            <a:r>
              <a:rPr lang="de-DE" altLang="de-DE" sz="2000" b="1" dirty="0">
                <a:latin typeface="+mn-lt"/>
              </a:rPr>
              <a:t>beruflichen Bildung</a:t>
            </a:r>
          </a:p>
        </p:txBody>
      </p:sp>
      <p:sp>
        <p:nvSpPr>
          <p:cNvPr id="36"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02.11.2018</a:t>
            </a:fld>
            <a:endParaRPr lang="de-DE" sz="1000" dirty="0"/>
          </a:p>
        </p:txBody>
      </p:sp>
      <p:sp>
        <p:nvSpPr>
          <p:cNvPr id="13" name="Rechteckige Legende 12"/>
          <p:cNvSpPr/>
          <p:nvPr/>
        </p:nvSpPr>
        <p:spPr>
          <a:xfrm>
            <a:off x="3706813" y="132924"/>
            <a:ext cx="5185667" cy="1099401"/>
          </a:xfrm>
          <a:prstGeom prst="wedgeRectCallout">
            <a:avLst>
              <a:gd name="adj1" fmla="val -28823"/>
              <a:gd name="adj2" fmla="val 92391"/>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r>
              <a:rPr lang="de-DE" sz="1500" b="1" dirty="0">
                <a:solidFill>
                  <a:schemeClr val="tx1"/>
                </a:solidFill>
              </a:rPr>
              <a:t>Abschlüsse:</a:t>
            </a:r>
          </a:p>
          <a:p>
            <a:pPr algn="ctr">
              <a:lnSpc>
                <a:spcPct val="105000"/>
              </a:lnSpc>
            </a:pPr>
            <a:r>
              <a:rPr lang="de-DE" sz="1500" dirty="0" smtClean="0">
                <a:solidFill>
                  <a:schemeClr val="tx1"/>
                </a:solidFill>
              </a:rPr>
              <a:t>Berufsschulabschluss, abgeschlossene Berufsausbildung</a:t>
            </a:r>
            <a:endParaRPr lang="de-DE" sz="1500" dirty="0">
              <a:solidFill>
                <a:schemeClr val="tx1"/>
              </a:solidFill>
            </a:endParaRPr>
          </a:p>
          <a:p>
            <a:pPr algn="ctr">
              <a:lnSpc>
                <a:spcPct val="105000"/>
              </a:lnSpc>
            </a:pPr>
            <a:r>
              <a:rPr lang="de-DE" sz="1500" dirty="0">
                <a:solidFill>
                  <a:schemeClr val="tx1"/>
                </a:solidFill>
              </a:rPr>
              <a:t>und evtl. </a:t>
            </a:r>
            <a:r>
              <a:rPr lang="de-DE" sz="1500" dirty="0" smtClean="0">
                <a:solidFill>
                  <a:schemeClr val="tx1"/>
                </a:solidFill>
              </a:rPr>
              <a:t>Hauptschulabschluss, Mittlerer Bildungsabschluss oder Fachhochschulreife</a:t>
            </a:r>
          </a:p>
        </p:txBody>
      </p:sp>
      <p:sp>
        <p:nvSpPr>
          <p:cNvPr id="2" name="Rechteck 1"/>
          <p:cNvSpPr/>
          <p:nvPr/>
        </p:nvSpPr>
        <p:spPr>
          <a:xfrm>
            <a:off x="3275856" y="1235170"/>
            <a:ext cx="772229" cy="2861389"/>
          </a:xfrm>
          <a:prstGeom prst="rect">
            <a:avLst/>
          </a:prstGeom>
          <a:solidFill>
            <a:srgbClr val="E96705">
              <a:alpha val="49804"/>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lnSpc>
                <a:spcPct val="105000"/>
              </a:lnSpc>
            </a:pPr>
            <a:r>
              <a:rPr lang="de-DE" sz="900" dirty="0" smtClean="0">
                <a:solidFill>
                  <a:schemeClr val="tx1"/>
                </a:solidFill>
              </a:rPr>
              <a:t>Deutsch-franz. Berufsschulzweige</a:t>
            </a:r>
          </a:p>
        </p:txBody>
      </p:sp>
      <p:sp>
        <p:nvSpPr>
          <p:cNvPr id="3" name="Rechteckiger Pfeil 2"/>
          <p:cNvSpPr/>
          <p:nvPr/>
        </p:nvSpPr>
        <p:spPr>
          <a:xfrm>
            <a:off x="1403648" y="2060848"/>
            <a:ext cx="1728048" cy="1916686"/>
          </a:xfrm>
          <a:prstGeom prst="bent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500" dirty="0" smtClean="0">
              <a:solidFill>
                <a:schemeClr val="tx1"/>
              </a:solidFill>
            </a:endParaRPr>
          </a:p>
        </p:txBody>
      </p:sp>
      <p:sp>
        <p:nvSpPr>
          <p:cNvPr id="39" name="Rechteckiger Pfeil 38"/>
          <p:cNvSpPr/>
          <p:nvPr/>
        </p:nvSpPr>
        <p:spPr>
          <a:xfrm flipH="1">
            <a:off x="5864724" y="2060848"/>
            <a:ext cx="1728048" cy="1916686"/>
          </a:xfrm>
          <a:prstGeom prst="bent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500" dirty="0" smtClean="0">
              <a:solidFill>
                <a:schemeClr val="tx1"/>
              </a:solidFill>
            </a:endParaRPr>
          </a:p>
        </p:txBody>
      </p:sp>
    </p:spTree>
    <p:extLst>
      <p:ext uri="{BB962C8B-B14F-4D97-AF65-F5344CB8AC3E}">
        <p14:creationId xmlns:p14="http://schemas.microsoft.com/office/powerpoint/2010/main" val="14877831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circle(in)">
                                      <p:cBhvr>
                                        <p:cTn id="17" dur="20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circle(in)">
                                      <p:cBhvr>
                                        <p:cTn id="32" dur="2000"/>
                                        <p:tgtEl>
                                          <p:spTgt spid="2"/>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circle(in)">
                                      <p:cBhvr>
                                        <p:cTn id="35"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7" grpId="0"/>
      <p:bldP spid="13" grpId="0" animBg="1"/>
      <p:bldP spid="2" grpId="0" animBg="1"/>
      <p:bldP spid="3" grpId="0" animBg="1"/>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3563206" y="1337828"/>
            <a:ext cx="576000" cy="2758971"/>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vert="wordArtVert" anchor="ctr"/>
          <a:lstStyle/>
          <a:p>
            <a:pPr algn="ctr">
              <a:spcBef>
                <a:spcPts val="300"/>
              </a:spcBef>
            </a:pPr>
            <a:r>
              <a:rPr lang="de-DE" sz="950" b="1" dirty="0" smtClean="0">
                <a:solidFill>
                  <a:schemeClr val="tx1"/>
                </a:solidFill>
              </a:rPr>
              <a:t>BERUFSFACHSCHULE</a:t>
            </a:r>
          </a:p>
        </p:txBody>
      </p:sp>
      <p:sp>
        <p:nvSpPr>
          <p:cNvPr id="29" name="Rechteck 28"/>
          <p:cNvSpPr/>
          <p:nvPr/>
        </p:nvSpPr>
        <p:spPr>
          <a:xfrm>
            <a:off x="4210412" y="1337828"/>
            <a:ext cx="576000" cy="2754108"/>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vert="wordArtVert" anchor="ctr"/>
          <a:lstStyle/>
          <a:p>
            <a:pPr algn="ctr">
              <a:spcBef>
                <a:spcPts val="300"/>
              </a:spcBef>
            </a:pPr>
            <a:r>
              <a:rPr lang="de-DE" sz="1050" b="1" dirty="0" smtClean="0">
                <a:solidFill>
                  <a:schemeClr val="tx1"/>
                </a:solidFill>
              </a:rPr>
              <a:t>FACHOBERSCHULE</a:t>
            </a:r>
          </a:p>
        </p:txBody>
      </p:sp>
      <p:sp>
        <p:nvSpPr>
          <p:cNvPr id="30" name="Rechteck 29"/>
          <p:cNvSpPr/>
          <p:nvPr/>
        </p:nvSpPr>
        <p:spPr>
          <a:xfrm>
            <a:off x="4859206" y="1356814"/>
            <a:ext cx="576064" cy="2735122"/>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vert="wordArtVert" anchor="ctr"/>
          <a:lstStyle/>
          <a:p>
            <a:pPr algn="ctr">
              <a:spcBef>
                <a:spcPts val="300"/>
              </a:spcBef>
            </a:pPr>
            <a:r>
              <a:rPr lang="de-DE" sz="1050" b="1" dirty="0" smtClean="0">
                <a:solidFill>
                  <a:schemeClr val="tx1"/>
                </a:solidFill>
              </a:rPr>
              <a:t>BERUFLICHES OBERSTUFENGYM.</a:t>
            </a:r>
          </a:p>
        </p:txBody>
      </p:sp>
      <p:sp>
        <p:nvSpPr>
          <p:cNvPr id="13" name="Rechteckige Legende 12"/>
          <p:cNvSpPr/>
          <p:nvPr/>
        </p:nvSpPr>
        <p:spPr>
          <a:xfrm>
            <a:off x="3706813" y="132924"/>
            <a:ext cx="5185667" cy="1099401"/>
          </a:xfrm>
          <a:prstGeom prst="wedgeRectCallout">
            <a:avLst>
              <a:gd name="adj1" fmla="val -28823"/>
              <a:gd name="adj2" fmla="val 92391"/>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r>
              <a:rPr lang="de-DE" sz="1500" b="1" dirty="0" smtClean="0">
                <a:solidFill>
                  <a:schemeClr val="tx1"/>
                </a:solidFill>
              </a:rPr>
              <a:t>Je nach Schulform folgende Abschlüsse:</a:t>
            </a:r>
            <a:endParaRPr lang="de-DE" sz="1500" b="1" dirty="0">
              <a:solidFill>
                <a:schemeClr val="tx1"/>
              </a:solidFill>
            </a:endParaRPr>
          </a:p>
          <a:p>
            <a:pPr algn="ctr">
              <a:lnSpc>
                <a:spcPct val="105000"/>
              </a:lnSpc>
            </a:pPr>
            <a:r>
              <a:rPr lang="de-DE" sz="1500" dirty="0" smtClean="0">
                <a:solidFill>
                  <a:schemeClr val="tx1"/>
                </a:solidFill>
              </a:rPr>
              <a:t>Mittlerer Bildungsabschluss,  Fachhochschulreife, Allgemeine Hochschulreife (Abitur)</a:t>
            </a:r>
          </a:p>
        </p:txBody>
      </p:sp>
      <p:grpSp>
        <p:nvGrpSpPr>
          <p:cNvPr id="5" name="Gruppieren 4"/>
          <p:cNvGrpSpPr>
            <a:grpSpLocks/>
          </p:cNvGrpSpPr>
          <p:nvPr/>
        </p:nvGrpSpPr>
        <p:grpSpPr bwMode="auto">
          <a:xfrm>
            <a:off x="395288" y="4091936"/>
            <a:ext cx="8208961" cy="1258146"/>
            <a:chOff x="339138" y="3600265"/>
            <a:chExt cx="6020026" cy="1258260"/>
          </a:xfrm>
        </p:grpSpPr>
        <p:grpSp>
          <p:nvGrpSpPr>
            <p:cNvPr id="6160" name="Gruppieren 3"/>
            <p:cNvGrpSpPr>
              <a:grpSpLocks noChangeAspect="1"/>
            </p:cNvGrpSpPr>
            <p:nvPr/>
          </p:nvGrpSpPr>
          <p:grpSpPr bwMode="auto">
            <a:xfrm>
              <a:off x="343217" y="3600265"/>
              <a:ext cx="1900838" cy="1252914"/>
              <a:chOff x="323243" y="4582096"/>
              <a:chExt cx="2472973" cy="1708231"/>
            </a:xfrm>
          </p:grpSpPr>
          <p:sp>
            <p:nvSpPr>
              <p:cNvPr id="6168" name="Rectangle 23"/>
              <p:cNvSpPr>
                <a:spLocks noChangeArrowheads="1"/>
              </p:cNvSpPr>
              <p:nvPr/>
            </p:nvSpPr>
            <p:spPr bwMode="auto">
              <a:xfrm>
                <a:off x="323243" y="4582096"/>
                <a:ext cx="2472973" cy="1708231"/>
              </a:xfrm>
              <a:prstGeom prst="rect">
                <a:avLst/>
              </a:prstGeom>
              <a:solidFill>
                <a:srgbClr val="FFFF99">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solidFill>
                    <a:srgbClr val="000000"/>
                  </a:solidFill>
                  <a:latin typeface="Arial" panose="020B0604020202020204" pitchFamily="34" charset="0"/>
                </a:endParaRPr>
              </a:p>
            </p:txBody>
          </p:sp>
          <p:sp>
            <p:nvSpPr>
              <p:cNvPr id="6179" name="Text Box 8"/>
              <p:cNvSpPr txBox="1">
                <a:spLocks noChangeArrowheads="1"/>
              </p:cNvSpPr>
              <p:nvPr/>
            </p:nvSpPr>
            <p:spPr bwMode="auto">
              <a:xfrm>
                <a:off x="346093" y="4588730"/>
                <a:ext cx="2297133" cy="377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200" b="1" dirty="0">
                    <a:solidFill>
                      <a:srgbClr val="000000"/>
                    </a:solidFill>
                    <a:latin typeface="+mn-lt"/>
                  </a:rPr>
                  <a:t>Gemeinschaftsschule</a:t>
                </a:r>
              </a:p>
            </p:txBody>
          </p:sp>
        </p:grpSp>
        <p:grpSp>
          <p:nvGrpSpPr>
            <p:cNvPr id="6161" name="Gruppieren 1"/>
            <p:cNvGrpSpPr>
              <a:grpSpLocks noChangeAspect="1"/>
            </p:cNvGrpSpPr>
            <p:nvPr/>
          </p:nvGrpSpPr>
          <p:grpSpPr bwMode="auto">
            <a:xfrm>
              <a:off x="4458326" y="3605128"/>
              <a:ext cx="1900838" cy="1227668"/>
              <a:chOff x="6107220" y="4528689"/>
              <a:chExt cx="2591605" cy="1673810"/>
            </a:xfrm>
          </p:grpSpPr>
          <p:sp>
            <p:nvSpPr>
              <p:cNvPr id="6163" name="Rectangle 25"/>
              <p:cNvSpPr>
                <a:spLocks noChangeArrowheads="1"/>
              </p:cNvSpPr>
              <p:nvPr/>
            </p:nvSpPr>
            <p:spPr bwMode="auto">
              <a:xfrm>
                <a:off x="6107220" y="4528689"/>
                <a:ext cx="2591605" cy="1673810"/>
              </a:xfrm>
              <a:prstGeom prst="rect">
                <a:avLst/>
              </a:prstGeom>
              <a:solidFill>
                <a:srgbClr val="FFBA97">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solidFill>
                    <a:srgbClr val="000000"/>
                  </a:solidFill>
                  <a:latin typeface="Arial" panose="020B0604020202020204" pitchFamily="34" charset="0"/>
                </a:endParaRPr>
              </a:p>
            </p:txBody>
          </p:sp>
          <p:sp>
            <p:nvSpPr>
              <p:cNvPr id="6167" name="Text Box 8"/>
              <p:cNvSpPr txBox="1">
                <a:spLocks noChangeArrowheads="1"/>
              </p:cNvSpPr>
              <p:nvPr/>
            </p:nvSpPr>
            <p:spPr bwMode="auto">
              <a:xfrm>
                <a:off x="6107220" y="4563333"/>
                <a:ext cx="1446805" cy="37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200" b="1" dirty="0">
                    <a:solidFill>
                      <a:srgbClr val="000000"/>
                    </a:solidFill>
                    <a:latin typeface="+mn-lt"/>
                  </a:rPr>
                  <a:t>Gymnasium</a:t>
                </a:r>
              </a:p>
            </p:txBody>
          </p:sp>
        </p:grpSp>
        <p:sp>
          <p:nvSpPr>
            <p:cNvPr id="6162" name="Rectangle 7"/>
            <p:cNvSpPr>
              <a:spLocks noChangeArrowheads="1"/>
            </p:cNvSpPr>
            <p:nvPr/>
          </p:nvSpPr>
          <p:spPr bwMode="auto">
            <a:xfrm>
              <a:off x="339138" y="4149215"/>
              <a:ext cx="6017557" cy="709310"/>
            </a:xfrm>
            <a:prstGeom prst="rect">
              <a:avLst/>
            </a:prstGeom>
            <a:solidFill>
              <a:srgbClr val="CCFFCC"/>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defTabSz="914400" eaLnBrk="1" hangingPunct="1"/>
              <a:r>
                <a:rPr lang="de-DE" altLang="de-DE" sz="2800" b="1" dirty="0">
                  <a:solidFill>
                    <a:srgbClr val="000000"/>
                  </a:solidFill>
                  <a:latin typeface="+mn-lt"/>
                </a:rPr>
                <a:t>Grundschule</a:t>
              </a:r>
            </a:p>
          </p:txBody>
        </p:sp>
      </p:grpSp>
      <p:sp>
        <p:nvSpPr>
          <p:cNvPr id="7" name="Textfeld 6"/>
          <p:cNvSpPr txBox="1">
            <a:spLocks noChangeArrowheads="1"/>
          </p:cNvSpPr>
          <p:nvPr/>
        </p:nvSpPr>
        <p:spPr bwMode="auto">
          <a:xfrm>
            <a:off x="395288" y="5503217"/>
            <a:ext cx="83518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200" b="1" dirty="0" smtClean="0">
                <a:latin typeface="+mn-lt"/>
              </a:rPr>
              <a:t>Je nach Schulform besteht nach Abschluss die Möglichkeit einer Berufsausbildung, des Besuchs der Fachoberschule, eines Beruflichen Oberstufengymnasiums oder einer </a:t>
            </a:r>
            <a:r>
              <a:rPr lang="de-DE" altLang="de-DE" sz="1200" b="1" dirty="0">
                <a:latin typeface="+mn-lt"/>
              </a:rPr>
              <a:t>Höheren Berufsfachschule sowie des Studiums an einer </a:t>
            </a:r>
            <a:r>
              <a:rPr lang="de-DE" altLang="de-DE" sz="1200" b="1" dirty="0" smtClean="0">
                <a:latin typeface="+mn-lt"/>
              </a:rPr>
              <a:t>Fachhochschule bzw. Universität.</a:t>
            </a:r>
            <a:endParaRPr lang="de-DE" altLang="de-DE" sz="1200" b="1" dirty="0">
              <a:latin typeface="+mn-lt"/>
            </a:endParaRPr>
          </a:p>
        </p:txBody>
      </p:sp>
      <p:sp>
        <p:nvSpPr>
          <p:cNvPr id="8" name="Textfeld 7"/>
          <p:cNvSpPr txBox="1">
            <a:spLocks noChangeArrowheads="1"/>
          </p:cNvSpPr>
          <p:nvPr/>
        </p:nvSpPr>
        <p:spPr bwMode="auto">
          <a:xfrm>
            <a:off x="250825" y="331788"/>
            <a:ext cx="34559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2000" b="1" dirty="0">
                <a:latin typeface="+mn-lt"/>
              </a:rPr>
              <a:t>Möglichkeiten der</a:t>
            </a:r>
            <a:br>
              <a:rPr lang="de-DE" altLang="de-DE" sz="2000" b="1" dirty="0">
                <a:latin typeface="+mn-lt"/>
              </a:rPr>
            </a:br>
            <a:r>
              <a:rPr lang="de-DE" altLang="de-DE" sz="2000" b="1" dirty="0">
                <a:latin typeface="+mn-lt"/>
              </a:rPr>
              <a:t>beruflichen Bildung</a:t>
            </a:r>
          </a:p>
        </p:txBody>
      </p:sp>
      <p:sp>
        <p:nvSpPr>
          <p:cNvPr id="36"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02.11.2018</a:t>
            </a:fld>
            <a:endParaRPr lang="de-DE" sz="1000" dirty="0"/>
          </a:p>
        </p:txBody>
      </p:sp>
      <p:sp>
        <p:nvSpPr>
          <p:cNvPr id="35" name="Rechteckiger Pfeil 34"/>
          <p:cNvSpPr/>
          <p:nvPr/>
        </p:nvSpPr>
        <p:spPr>
          <a:xfrm>
            <a:off x="1403648" y="2060848"/>
            <a:ext cx="1728048" cy="1916686"/>
          </a:xfrm>
          <a:prstGeom prst="bent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500" dirty="0" smtClean="0">
              <a:solidFill>
                <a:schemeClr val="tx1"/>
              </a:solidFill>
            </a:endParaRPr>
          </a:p>
        </p:txBody>
      </p:sp>
      <p:sp>
        <p:nvSpPr>
          <p:cNvPr id="37" name="Rechteckiger Pfeil 36"/>
          <p:cNvSpPr/>
          <p:nvPr/>
        </p:nvSpPr>
        <p:spPr>
          <a:xfrm flipH="1">
            <a:off x="5864724" y="2060848"/>
            <a:ext cx="1728048" cy="1916686"/>
          </a:xfrm>
          <a:prstGeom prst="bent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500" dirty="0" smtClean="0">
              <a:solidFill>
                <a:schemeClr val="tx1"/>
              </a:solidFill>
            </a:endParaRPr>
          </a:p>
        </p:txBody>
      </p:sp>
    </p:spTree>
    <p:extLst>
      <p:ext uri="{BB962C8B-B14F-4D97-AF65-F5344CB8AC3E}">
        <p14:creationId xmlns:p14="http://schemas.microsoft.com/office/powerpoint/2010/main" val="320322779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up)">
                                      <p:cBhvr>
                                        <p:cTn id="12" dur="2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up)">
                                      <p:cBhvr>
                                        <p:cTn id="17" dur="20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circle(in)">
                                      <p:cBhvr>
                                        <p:cTn id="22" dur="20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circle(in)">
                                      <p:cBhvr>
                                        <p:cTn id="27" dur="20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p:bldP spid="35" grpId="0" animBg="1"/>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2" name="Rectangle 4"/>
          <p:cNvSpPr>
            <a:spLocks noChangeArrowheads="1"/>
          </p:cNvSpPr>
          <p:nvPr/>
        </p:nvSpPr>
        <p:spPr bwMode="auto">
          <a:xfrm>
            <a:off x="395536" y="4732338"/>
            <a:ext cx="8064896" cy="1360958"/>
          </a:xfrm>
          <a:prstGeom prst="rect">
            <a:avLst/>
          </a:prstGeom>
          <a:solidFill>
            <a:srgbClr val="CCFFCC">
              <a:alpha val="59999"/>
            </a:srgb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dirty="0">
                <a:latin typeface="+mn-lt"/>
              </a:rPr>
              <a:t>Grundschule</a:t>
            </a:r>
          </a:p>
        </p:txBody>
      </p:sp>
      <p:sp>
        <p:nvSpPr>
          <p:cNvPr id="4103" name="Rectangle 5"/>
          <p:cNvSpPr>
            <a:spLocks noChangeArrowheads="1"/>
          </p:cNvSpPr>
          <p:nvPr/>
        </p:nvSpPr>
        <p:spPr bwMode="auto">
          <a:xfrm>
            <a:off x="5652120" y="1459906"/>
            <a:ext cx="2808312" cy="3276787"/>
          </a:xfrm>
          <a:prstGeom prst="rect">
            <a:avLst/>
          </a:prstGeom>
          <a:solidFill>
            <a:srgbClr val="FFBA97">
              <a:alpha val="59999"/>
            </a:srgb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200" b="1" dirty="0">
                <a:latin typeface="+mn-lt"/>
              </a:rPr>
              <a:t>Gymnasium</a:t>
            </a:r>
          </a:p>
        </p:txBody>
      </p:sp>
      <p:sp>
        <p:nvSpPr>
          <p:cNvPr id="4104" name="Rectangle 6"/>
          <p:cNvSpPr>
            <a:spLocks noChangeArrowheads="1"/>
          </p:cNvSpPr>
          <p:nvPr/>
        </p:nvSpPr>
        <p:spPr bwMode="auto">
          <a:xfrm>
            <a:off x="395537" y="1459906"/>
            <a:ext cx="2952328" cy="3272432"/>
          </a:xfrm>
          <a:prstGeom prst="rect">
            <a:avLst/>
          </a:prstGeom>
          <a:solidFill>
            <a:srgbClr val="FFFF99">
              <a:alpha val="59999"/>
            </a:srgb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200" b="1" dirty="0">
                <a:latin typeface="+mn-lt"/>
              </a:rPr>
              <a:t>Gemeinschaftsschule</a:t>
            </a:r>
          </a:p>
        </p:txBody>
      </p:sp>
      <p:sp>
        <p:nvSpPr>
          <p:cNvPr id="4107" name="Text Box 22"/>
          <p:cNvSpPr txBox="1">
            <a:spLocks noChangeArrowheads="1"/>
          </p:cNvSpPr>
          <p:nvPr/>
        </p:nvSpPr>
        <p:spPr bwMode="auto">
          <a:xfrm>
            <a:off x="2916238" y="215900"/>
            <a:ext cx="3475929" cy="7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4000" b="1" dirty="0">
                <a:latin typeface="+mn-lt"/>
              </a:rPr>
              <a:t>Schulstruktur</a:t>
            </a:r>
          </a:p>
        </p:txBody>
      </p:sp>
      <p:sp>
        <p:nvSpPr>
          <p:cNvPr id="8"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02.11.2018</a:t>
            </a:fld>
            <a:endParaRPr lang="de-DE" sz="1000" dirty="0"/>
          </a:p>
        </p:txBody>
      </p:sp>
      <p:sp>
        <p:nvSpPr>
          <p:cNvPr id="7" name="Rectangle 6"/>
          <p:cNvSpPr>
            <a:spLocks noChangeArrowheads="1"/>
          </p:cNvSpPr>
          <p:nvPr/>
        </p:nvSpPr>
        <p:spPr bwMode="auto">
          <a:xfrm>
            <a:off x="3347864" y="925967"/>
            <a:ext cx="2304255" cy="1777947"/>
          </a:xfrm>
          <a:prstGeom prst="rect">
            <a:avLst/>
          </a:prstGeom>
          <a:solidFill>
            <a:schemeClr val="tx2">
              <a:lumMod val="25000"/>
              <a:lumOff val="75000"/>
              <a:alpha val="59999"/>
            </a:scheme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200" b="1" dirty="0" smtClean="0">
                <a:latin typeface="+mn-lt"/>
              </a:rPr>
              <a:t>Berufliche</a:t>
            </a:r>
            <a:br>
              <a:rPr lang="de-DE" altLang="de-DE" sz="2200" b="1" dirty="0" smtClean="0">
                <a:latin typeface="+mn-lt"/>
              </a:rPr>
            </a:br>
            <a:r>
              <a:rPr lang="de-DE" altLang="de-DE" sz="2200" b="1" dirty="0" smtClean="0">
                <a:latin typeface="+mn-lt"/>
              </a:rPr>
              <a:t> Schulen</a:t>
            </a:r>
            <a:endParaRPr lang="de-DE" altLang="de-DE" sz="2200" b="1" dirty="0">
              <a:latin typeface="+mn-lt"/>
            </a:endParaRPr>
          </a:p>
        </p:txBody>
      </p:sp>
    </p:spTree>
    <p:extLst>
      <p:ext uri="{BB962C8B-B14F-4D97-AF65-F5344CB8AC3E}">
        <p14:creationId xmlns:p14="http://schemas.microsoft.com/office/powerpoint/2010/main" val="200800612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16"/>
          <p:cNvSpPr>
            <a:spLocks noChangeArrowheads="1"/>
          </p:cNvSpPr>
          <p:nvPr/>
        </p:nvSpPr>
        <p:spPr bwMode="auto">
          <a:xfrm>
            <a:off x="409575" y="917575"/>
            <a:ext cx="8277225" cy="5031775"/>
          </a:xfrm>
          <a:prstGeom prst="rect">
            <a:avLst/>
          </a:prstGeom>
          <a:gradFill rotWithShape="1">
            <a:gsLst>
              <a:gs pos="0">
                <a:srgbClr val="CCFFCC">
                  <a:alpha val="79999"/>
                </a:srgbClr>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2533" name="AutoShape 2">
            <a:hlinkClick r:id="rId3" action="ppaction://hlinksldjump" highlightClick="1"/>
          </p:cNvPr>
          <p:cNvSpPr>
            <a:spLocks noChangeArrowheads="1"/>
          </p:cNvSpPr>
          <p:nvPr/>
        </p:nvSpPr>
        <p:spPr bwMode="auto">
          <a:xfrm>
            <a:off x="2051050" y="3287713"/>
            <a:ext cx="5038725" cy="360362"/>
          </a:xfrm>
          <a:prstGeom prst="actionButtonForwardNext">
            <a:avLst/>
          </a:prstGeom>
          <a:gradFill rotWithShape="1">
            <a:gsLst>
              <a:gs pos="0">
                <a:srgbClr val="99CCFF">
                  <a:alpha val="79999"/>
                </a:srgbClr>
              </a:gs>
              <a:gs pos="100000">
                <a:srgbClr val="003366">
                  <a:alpha val="79999"/>
                </a:srgbClr>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200" b="1" dirty="0">
                <a:latin typeface="Saar" panose="00000500000000000000" pitchFamily="2" charset="0"/>
              </a:rPr>
              <a:t>Schengen-Lyzeum </a:t>
            </a:r>
            <a:r>
              <a:rPr lang="de-DE" altLang="de-DE" sz="1200" b="1" dirty="0">
                <a:solidFill>
                  <a:srgbClr val="000000"/>
                </a:solidFill>
                <a:latin typeface="Saar" panose="00000500000000000000" pitchFamily="2" charset="0"/>
              </a:rPr>
              <a:t>(bei Bedarf)</a:t>
            </a:r>
          </a:p>
        </p:txBody>
      </p:sp>
      <p:sp>
        <p:nvSpPr>
          <p:cNvPr id="22534" name="AutoShape 3">
            <a:hlinkClick r:id="rId4" action="ppaction://hlinksldjump" highlightClick="1"/>
          </p:cNvPr>
          <p:cNvSpPr>
            <a:spLocks noChangeArrowheads="1"/>
          </p:cNvSpPr>
          <p:nvPr/>
        </p:nvSpPr>
        <p:spPr bwMode="auto">
          <a:xfrm>
            <a:off x="2051050" y="4221163"/>
            <a:ext cx="5038725" cy="360362"/>
          </a:xfrm>
          <a:prstGeom prst="actionButtonForwardNext">
            <a:avLst/>
          </a:prstGeom>
          <a:gradFill rotWithShape="1">
            <a:gsLst>
              <a:gs pos="0">
                <a:srgbClr val="99CCFF">
                  <a:alpha val="79999"/>
                </a:srgbClr>
              </a:gs>
              <a:gs pos="100000">
                <a:srgbClr val="003366">
                  <a:alpha val="79999"/>
                </a:srgbClr>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200" b="1" dirty="0">
                <a:solidFill>
                  <a:srgbClr val="000000"/>
                </a:solidFill>
                <a:latin typeface="Saar" panose="00000500000000000000" pitchFamily="2" charset="0"/>
              </a:rPr>
              <a:t>weiter mit Anmeldung und Termine</a:t>
            </a:r>
          </a:p>
        </p:txBody>
      </p:sp>
      <p:sp>
        <p:nvSpPr>
          <p:cNvPr id="22537" name="AutoShape 2">
            <a:hlinkClick r:id="" action="ppaction://hlinkshowjump?jump=nextslide" highlightClick="1"/>
          </p:cNvPr>
          <p:cNvSpPr>
            <a:spLocks noChangeArrowheads="1"/>
          </p:cNvSpPr>
          <p:nvPr/>
        </p:nvSpPr>
        <p:spPr bwMode="auto">
          <a:xfrm>
            <a:off x="2051050" y="2636838"/>
            <a:ext cx="5038725" cy="360362"/>
          </a:xfrm>
          <a:prstGeom prst="actionButtonForwardNext">
            <a:avLst/>
          </a:prstGeom>
          <a:gradFill rotWithShape="1">
            <a:gsLst>
              <a:gs pos="0">
                <a:srgbClr val="99CCFF">
                  <a:alpha val="79999"/>
                </a:srgbClr>
              </a:gs>
              <a:gs pos="100000">
                <a:srgbClr val="003366">
                  <a:alpha val="79999"/>
                </a:srgbClr>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200" b="1" dirty="0">
                <a:latin typeface="Saar" panose="00000500000000000000" pitchFamily="2" charset="0"/>
              </a:rPr>
              <a:t>Deutsch-Französisches Gymnasium </a:t>
            </a:r>
            <a:r>
              <a:rPr lang="de-DE" altLang="de-DE" sz="1200" b="1" dirty="0">
                <a:solidFill>
                  <a:srgbClr val="000000"/>
                </a:solidFill>
                <a:latin typeface="Saar" panose="00000500000000000000" pitchFamily="2" charset="0"/>
              </a:rPr>
              <a:t>(bei Bedarf)</a:t>
            </a:r>
          </a:p>
        </p:txBody>
      </p:sp>
      <p:sp>
        <p:nvSpPr>
          <p:cNvPr id="12"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497199108"/>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58750" y="908050"/>
            <a:ext cx="8783638" cy="5267325"/>
          </a:xfrm>
          <a:prstGeom prst="rect">
            <a:avLst/>
          </a:prstGeom>
          <a:solidFill>
            <a:srgbClr val="FFBA97">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3561" name="Text Box 22"/>
          <p:cNvSpPr txBox="1">
            <a:spLocks noChangeArrowheads="1"/>
          </p:cNvSpPr>
          <p:nvPr/>
        </p:nvSpPr>
        <p:spPr bwMode="auto">
          <a:xfrm>
            <a:off x="158750" y="2044237"/>
            <a:ext cx="8783638"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spcBef>
                <a:spcPct val="20000"/>
              </a:spcBef>
              <a:buFont typeface="Arial" panose="020B0604020202020204" pitchFamily="34" charset="0"/>
              <a:buNone/>
            </a:pPr>
            <a:r>
              <a:rPr lang="de-DE" altLang="de-DE" sz="1800" b="1" dirty="0">
                <a:solidFill>
                  <a:srgbClr val="000000"/>
                </a:solidFill>
                <a:latin typeface="Saar" panose="00000500000000000000" pitchFamily="2" charset="0"/>
              </a:rPr>
              <a:t>Deutsch-Französisches Gymnasium/ </a:t>
            </a:r>
            <a:r>
              <a:rPr lang="de-DE" altLang="de-DE" sz="1800" b="1" dirty="0" err="1">
                <a:solidFill>
                  <a:srgbClr val="000000"/>
                </a:solidFill>
                <a:latin typeface="Saar" panose="00000500000000000000" pitchFamily="2" charset="0"/>
              </a:rPr>
              <a:t>Lycée</a:t>
            </a:r>
            <a:r>
              <a:rPr lang="de-DE" altLang="de-DE" sz="1800" b="1" dirty="0">
                <a:solidFill>
                  <a:srgbClr val="000000"/>
                </a:solidFill>
                <a:latin typeface="Saar" panose="00000500000000000000" pitchFamily="2" charset="0"/>
              </a:rPr>
              <a:t> franco-</a:t>
            </a:r>
            <a:r>
              <a:rPr lang="de-DE" altLang="de-DE" sz="1800" b="1" dirty="0" err="1">
                <a:solidFill>
                  <a:srgbClr val="000000"/>
                </a:solidFill>
                <a:latin typeface="Saar" panose="00000500000000000000" pitchFamily="2" charset="0"/>
              </a:rPr>
              <a:t>allemand</a:t>
            </a:r>
            <a:r>
              <a:rPr lang="de-DE" altLang="de-DE" sz="1800" b="1" dirty="0">
                <a:solidFill>
                  <a:srgbClr val="000000"/>
                </a:solidFill>
                <a:latin typeface="Saar" panose="00000500000000000000" pitchFamily="2" charset="0"/>
              </a:rPr>
              <a:t/>
            </a:r>
            <a:br>
              <a:rPr lang="de-DE" altLang="de-DE" sz="1800" b="1" dirty="0">
                <a:solidFill>
                  <a:srgbClr val="000000"/>
                </a:solidFill>
                <a:latin typeface="Saar" panose="00000500000000000000" pitchFamily="2" charset="0"/>
              </a:rPr>
            </a:br>
            <a:r>
              <a:rPr lang="de-DE" altLang="de-DE" sz="1800" b="1" dirty="0" smtClean="0">
                <a:solidFill>
                  <a:srgbClr val="000000"/>
                </a:solidFill>
                <a:latin typeface="Saar" panose="00000500000000000000" pitchFamily="2" charset="0"/>
              </a:rPr>
              <a:t>– </a:t>
            </a:r>
            <a:r>
              <a:rPr lang="de-DE" altLang="de-DE" sz="1800" b="1" dirty="0">
                <a:solidFill>
                  <a:srgbClr val="000000"/>
                </a:solidFill>
                <a:latin typeface="Saar" panose="00000500000000000000" pitchFamily="2" charset="0"/>
              </a:rPr>
              <a:t>Internationale Begegnungsschule </a:t>
            </a:r>
            <a:r>
              <a:rPr lang="de-DE" altLang="de-DE" sz="1800" b="1" dirty="0" smtClean="0">
                <a:solidFill>
                  <a:srgbClr val="000000"/>
                </a:solidFill>
                <a:latin typeface="Saar" panose="00000500000000000000" pitchFamily="2" charset="0"/>
              </a:rPr>
              <a:t>–</a:t>
            </a:r>
            <a:endParaRPr lang="de-DE" altLang="de-DE" sz="1800" b="1" dirty="0">
              <a:solidFill>
                <a:srgbClr val="000000"/>
              </a:solidFill>
              <a:latin typeface="Saar" panose="00000500000000000000" pitchFamily="2" charset="0"/>
            </a:endParaRPr>
          </a:p>
        </p:txBody>
      </p:sp>
      <p:sp>
        <p:nvSpPr>
          <p:cNvPr id="23562" name="Rectangle 16"/>
          <p:cNvSpPr>
            <a:spLocks noChangeArrowheads="1"/>
          </p:cNvSpPr>
          <p:nvPr/>
        </p:nvSpPr>
        <p:spPr bwMode="auto">
          <a:xfrm>
            <a:off x="158750" y="2640360"/>
            <a:ext cx="7552882"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3538" indent="-363538" eaLnBrk="0" hangingPunct="0">
              <a:tabLst>
                <a:tab pos="363538" algn="l"/>
              </a:tabLst>
              <a:defRPr sz="900">
                <a:solidFill>
                  <a:schemeClr val="tx1"/>
                </a:solidFill>
                <a:latin typeface="Frutiger 45 Light" pitchFamily="34" charset="0"/>
                <a:ea typeface="Geneva" pitchFamily="47" charset="-128"/>
              </a:defRPr>
            </a:lvl1pPr>
            <a:lvl2pPr marL="742950" indent="-285750" eaLnBrk="0" hangingPunct="0">
              <a:tabLst>
                <a:tab pos="363538" algn="l"/>
              </a:tabLst>
              <a:defRPr sz="900">
                <a:solidFill>
                  <a:schemeClr val="tx1"/>
                </a:solidFill>
                <a:latin typeface="Frutiger 45 Light" pitchFamily="34" charset="0"/>
                <a:ea typeface="Geneva" pitchFamily="47" charset="-128"/>
              </a:defRPr>
            </a:lvl2pPr>
            <a:lvl3pPr marL="1143000" indent="-228600" eaLnBrk="0" hangingPunct="0">
              <a:tabLst>
                <a:tab pos="363538" algn="l"/>
              </a:tabLst>
              <a:defRPr sz="900">
                <a:solidFill>
                  <a:schemeClr val="tx1"/>
                </a:solidFill>
                <a:latin typeface="Frutiger 45 Light" pitchFamily="34" charset="0"/>
                <a:ea typeface="Geneva" pitchFamily="47" charset="-128"/>
              </a:defRPr>
            </a:lvl3pPr>
            <a:lvl4pPr marL="1600200" indent="-228600" eaLnBrk="0" hangingPunct="0">
              <a:tabLst>
                <a:tab pos="363538" algn="l"/>
              </a:tabLst>
              <a:defRPr sz="900">
                <a:solidFill>
                  <a:schemeClr val="tx1"/>
                </a:solidFill>
                <a:latin typeface="Frutiger 45 Light" pitchFamily="34" charset="0"/>
                <a:ea typeface="Geneva" pitchFamily="47" charset="-128"/>
              </a:defRPr>
            </a:lvl4pPr>
            <a:lvl5pPr marL="2057400" indent="-228600" eaLnBrk="0" hangingPunct="0">
              <a:tabLst>
                <a:tab pos="363538" algn="l"/>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363538" algn="l"/>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363538" algn="l"/>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363538" algn="l"/>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363538" algn="l"/>
              </a:tabLst>
              <a:defRPr sz="900">
                <a:solidFill>
                  <a:schemeClr val="tx1"/>
                </a:solidFill>
                <a:latin typeface="Frutiger 45 Light" pitchFamily="34" charset="0"/>
                <a:ea typeface="Geneva" pitchFamily="47" charset="-128"/>
              </a:defRPr>
            </a:lvl9pPr>
          </a:lstStyle>
          <a:p>
            <a:pPr eaLnBrk="1" hangingPunct="1"/>
            <a:endParaRPr lang="de-DE" altLang="de-DE" sz="800" b="1" dirty="0">
              <a:solidFill>
                <a:srgbClr val="000000"/>
              </a:solidFill>
              <a:latin typeface="+mn-lt"/>
            </a:endParaRPr>
          </a:p>
          <a:p>
            <a:pPr eaLnBrk="1" hangingPunct="1">
              <a:spcAft>
                <a:spcPts val="600"/>
              </a:spcAft>
              <a:buFontTx/>
              <a:buChar char="•"/>
            </a:pPr>
            <a:r>
              <a:rPr lang="de-DE" altLang="de-DE" sz="1600" dirty="0">
                <a:solidFill>
                  <a:srgbClr val="000000"/>
                </a:solidFill>
                <a:latin typeface="+mn-lt"/>
              </a:rPr>
              <a:t>Schülerinnen und Schüler aus Deutschland und Frankreich lernen in beiden Sprachen miteinander. Neben fundierten Sprachkenntnissen erwerben sie auch wichtige interkulturelle Kompetenzen.</a:t>
            </a:r>
          </a:p>
          <a:p>
            <a:pPr eaLnBrk="1" hangingPunct="1">
              <a:spcAft>
                <a:spcPts val="600"/>
              </a:spcAft>
              <a:buFontTx/>
              <a:buChar char="•"/>
            </a:pPr>
            <a:r>
              <a:rPr lang="de-DE" altLang="de-DE" sz="1600" dirty="0">
                <a:solidFill>
                  <a:srgbClr val="000000"/>
                </a:solidFill>
                <a:latin typeface="+mn-lt"/>
              </a:rPr>
              <a:t>Für die Aufnahme in Klasse 5 werden keine Französischkenntnisse vorausgesetzt.</a:t>
            </a:r>
          </a:p>
          <a:p>
            <a:pPr eaLnBrk="1" hangingPunct="1">
              <a:spcAft>
                <a:spcPts val="600"/>
              </a:spcAft>
              <a:buFontTx/>
              <a:buChar char="•"/>
            </a:pPr>
            <a:r>
              <a:rPr lang="de-DE" altLang="de-DE" sz="1600" dirty="0">
                <a:solidFill>
                  <a:srgbClr val="000000"/>
                </a:solidFill>
                <a:latin typeface="+mn-lt"/>
              </a:rPr>
              <a:t>Die Schule umfasst die Klassenstufen 5 bis 12. Sie beschäftigt deutsche und französische Lehrkräfte.</a:t>
            </a:r>
          </a:p>
          <a:p>
            <a:pPr eaLnBrk="1" hangingPunct="1">
              <a:spcAft>
                <a:spcPts val="600"/>
              </a:spcAft>
              <a:buFontTx/>
              <a:buChar char="•"/>
            </a:pPr>
            <a:r>
              <a:rPr lang="de-DE" altLang="de-DE" sz="1600" dirty="0" smtClean="0">
                <a:solidFill>
                  <a:srgbClr val="000000"/>
                </a:solidFill>
                <a:latin typeface="+mn-lt"/>
              </a:rPr>
              <a:t>Die Schule </a:t>
            </a:r>
            <a:r>
              <a:rPr lang="de-DE" altLang="de-DE" sz="1600" dirty="0">
                <a:solidFill>
                  <a:srgbClr val="000000"/>
                </a:solidFill>
                <a:latin typeface="+mn-lt"/>
              </a:rPr>
              <a:t>führt zum Deutsch-Französischen Abitur mit</a:t>
            </a:r>
            <a:br>
              <a:rPr lang="de-DE" altLang="de-DE" sz="1600" dirty="0">
                <a:solidFill>
                  <a:srgbClr val="000000"/>
                </a:solidFill>
                <a:latin typeface="+mn-lt"/>
              </a:rPr>
            </a:br>
            <a:r>
              <a:rPr lang="de-DE" altLang="de-DE" sz="1600" dirty="0">
                <a:solidFill>
                  <a:srgbClr val="000000"/>
                </a:solidFill>
                <a:latin typeface="+mn-lt"/>
              </a:rPr>
              <a:t>uneingeschränkter Studienberechtigung in beiden Ländern.</a:t>
            </a:r>
          </a:p>
          <a:p>
            <a:pPr eaLnBrk="1" hangingPunct="1">
              <a:buFontTx/>
              <a:buChar char="•"/>
            </a:pPr>
            <a:r>
              <a:rPr lang="de-DE" altLang="de-DE" sz="1600" dirty="0">
                <a:solidFill>
                  <a:srgbClr val="000000"/>
                </a:solidFill>
                <a:latin typeface="+mn-lt"/>
              </a:rPr>
              <a:t>Das DFG bietet zahlreiche Gelegenheiten zu internationalen Begegnungen und Austauschprogrammen und macht Schülerinnen und Schüler fit für Europa.</a:t>
            </a:r>
          </a:p>
          <a:p>
            <a:pPr eaLnBrk="1" hangingPunct="1"/>
            <a:endParaRPr lang="de-DE" altLang="de-DE" sz="1600" dirty="0">
              <a:solidFill>
                <a:srgbClr val="000000"/>
              </a:solidFill>
              <a:latin typeface="+mn-lt"/>
            </a:endParaRPr>
          </a:p>
        </p:txBody>
      </p:sp>
      <p:sp>
        <p:nvSpPr>
          <p:cNvPr id="23563" name="Rectangle 5"/>
          <p:cNvSpPr>
            <a:spLocks noChangeArrowheads="1"/>
          </p:cNvSpPr>
          <p:nvPr/>
        </p:nvSpPr>
        <p:spPr bwMode="auto">
          <a:xfrm>
            <a:off x="7380288" y="4461927"/>
            <a:ext cx="1536256" cy="56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4588"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r">
              <a:lnSpc>
                <a:spcPct val="90000"/>
              </a:lnSpc>
              <a:spcBef>
                <a:spcPct val="20000"/>
              </a:spcBef>
              <a:buFont typeface="Arial" panose="020B0604020202020204" pitchFamily="34" charset="0"/>
              <a:buNone/>
            </a:pPr>
            <a:r>
              <a:rPr lang="de-DE" altLang="de-DE" sz="1050" dirty="0">
                <a:solidFill>
                  <a:srgbClr val="000000"/>
                </a:solidFill>
                <a:latin typeface="Saar" panose="00000500000000000000" pitchFamily="2" charset="0"/>
              </a:rPr>
              <a:t>Weitere Informationen:</a:t>
            </a:r>
          </a:p>
          <a:p>
            <a:pPr algn="r">
              <a:lnSpc>
                <a:spcPct val="90000"/>
              </a:lnSpc>
              <a:spcBef>
                <a:spcPct val="20000"/>
              </a:spcBef>
              <a:buFont typeface="Arial" panose="020B0604020202020204" pitchFamily="34" charset="0"/>
              <a:buNone/>
            </a:pPr>
            <a:r>
              <a:rPr lang="de-DE" altLang="de-DE" sz="1050" dirty="0">
                <a:solidFill>
                  <a:srgbClr val="000000"/>
                </a:solidFill>
                <a:latin typeface="Saar" panose="00000500000000000000" pitchFamily="2" charset="0"/>
              </a:rPr>
              <a:t>www.dfg-lfa.org</a:t>
            </a:r>
          </a:p>
        </p:txBody>
      </p:sp>
      <p:pic>
        <p:nvPicPr>
          <p:cNvPr id="2356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211915"/>
            <a:ext cx="7221538" cy="175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5786" y="5022850"/>
            <a:ext cx="1176601"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3709077406"/>
      </p:ext>
    </p:extLst>
  </p:cSld>
  <p:clrMapOvr>
    <a:masterClrMapping/>
  </p:clrMapOvr>
  <p:transition spd="med">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468313" y="981075"/>
            <a:ext cx="8229600" cy="5112295"/>
          </a:xfrm>
          <a:prstGeom prst="rect">
            <a:avLst/>
          </a:prstGeom>
          <a:solidFill>
            <a:srgbClr val="FFBA97">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4580" name="Inhaltsplatzhalter 2"/>
          <p:cNvSpPr>
            <a:spLocks noGrp="1"/>
          </p:cNvSpPr>
          <p:nvPr>
            <p:ph type="body" sz="quarter" idx="11"/>
          </p:nvPr>
        </p:nvSpPr>
        <p:spPr bwMode="auto">
          <a:xfrm>
            <a:off x="914400" y="2204830"/>
            <a:ext cx="7274055" cy="352849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0" tIns="180000"/>
          <a:lstStyle/>
          <a:p>
            <a:pPr marL="363538" indent="-363538">
              <a:lnSpc>
                <a:spcPct val="100000"/>
              </a:lnSpc>
              <a:spcBef>
                <a:spcPts val="0"/>
              </a:spcBef>
              <a:spcAft>
                <a:spcPts val="600"/>
              </a:spcAft>
              <a:buFontTx/>
              <a:buChar char="•"/>
              <a:tabLst>
                <a:tab pos="363538" algn="l"/>
              </a:tabLst>
            </a:pPr>
            <a:r>
              <a:rPr lang="de-DE" altLang="de-DE" sz="1600" cap="none" spc="0" dirty="0">
                <a:solidFill>
                  <a:srgbClr val="000000"/>
                </a:solidFill>
                <a:latin typeface="+mn-lt"/>
                <a:ea typeface="Geneva" pitchFamily="47" charset="-128"/>
                <a:cs typeface="+mn-cs"/>
              </a:rPr>
              <a:t>Klassenstufe 5: ausschließlich Klassen mit Deutsch als Erstsprache mit verstärktem Französischunterricht (8 Wochenstunden) und fakultativem Englischunterricht</a:t>
            </a:r>
            <a:r>
              <a:rPr lang="de-DE" altLang="de-DE" sz="1600" cap="none" spc="0" dirty="0" smtClean="0">
                <a:solidFill>
                  <a:srgbClr val="000000"/>
                </a:solidFill>
                <a:latin typeface="+mn-lt"/>
                <a:ea typeface="Geneva" pitchFamily="47" charset="-128"/>
                <a:cs typeface="+mn-cs"/>
              </a:rPr>
              <a:t>. </a:t>
            </a:r>
            <a:endParaRPr lang="de-DE" altLang="de-DE" sz="1600" cap="none" spc="0" dirty="0">
              <a:solidFill>
                <a:srgbClr val="000000"/>
              </a:solidFill>
              <a:latin typeface="+mn-lt"/>
              <a:ea typeface="Geneva" pitchFamily="47" charset="-128"/>
              <a:cs typeface="+mn-cs"/>
            </a:endParaRPr>
          </a:p>
          <a:p>
            <a:pPr marL="363538" indent="-363538">
              <a:lnSpc>
                <a:spcPct val="100000"/>
              </a:lnSpc>
              <a:spcBef>
                <a:spcPts val="0"/>
              </a:spcBef>
              <a:spcAft>
                <a:spcPts val="600"/>
              </a:spcAft>
              <a:buFontTx/>
              <a:buChar char="•"/>
              <a:tabLst>
                <a:tab pos="363538" algn="l"/>
              </a:tabLst>
            </a:pPr>
            <a:r>
              <a:rPr lang="de-DE" altLang="de-DE" sz="1600" cap="none" spc="0" dirty="0">
                <a:solidFill>
                  <a:srgbClr val="000000"/>
                </a:solidFill>
                <a:latin typeface="+mn-lt"/>
                <a:ea typeface="Geneva" pitchFamily="47" charset="-128"/>
                <a:cs typeface="+mn-cs"/>
              </a:rPr>
              <a:t>Ab Klassenstufe 6 wird in Englisch, Kunst, Musik und Sport Unterricht in deutsch-französischen Lerngruppen erteilt. </a:t>
            </a:r>
          </a:p>
          <a:p>
            <a:pPr marL="363538" indent="-363538">
              <a:lnSpc>
                <a:spcPct val="100000"/>
              </a:lnSpc>
              <a:spcBef>
                <a:spcPts val="0"/>
              </a:spcBef>
              <a:spcAft>
                <a:spcPts val="600"/>
              </a:spcAft>
              <a:buFontTx/>
              <a:buChar char="•"/>
              <a:tabLst>
                <a:tab pos="363538" algn="l"/>
              </a:tabLst>
            </a:pPr>
            <a:r>
              <a:rPr lang="de-DE" altLang="de-DE" sz="1600" cap="none" spc="0" dirty="0">
                <a:solidFill>
                  <a:srgbClr val="000000"/>
                </a:solidFill>
                <a:latin typeface="+mn-lt"/>
                <a:ea typeface="Geneva" pitchFamily="47" charset="-128"/>
                <a:cs typeface="+mn-cs"/>
              </a:rPr>
              <a:t>Ab Klassenstufe 8 kommen weitere Fächer in deutsch-französischen Lerngruppen hinzu.</a:t>
            </a:r>
          </a:p>
          <a:p>
            <a:pPr marL="363538" indent="-363538">
              <a:lnSpc>
                <a:spcPct val="100000"/>
              </a:lnSpc>
              <a:spcBef>
                <a:spcPts val="0"/>
              </a:spcBef>
              <a:spcAft>
                <a:spcPts val="600"/>
              </a:spcAft>
              <a:buFontTx/>
              <a:buChar char="•"/>
              <a:tabLst>
                <a:tab pos="363538" algn="l"/>
              </a:tabLst>
            </a:pPr>
            <a:r>
              <a:rPr lang="de-DE" altLang="de-DE" sz="1600" cap="none" spc="0" dirty="0">
                <a:solidFill>
                  <a:srgbClr val="000000"/>
                </a:solidFill>
                <a:latin typeface="+mn-lt"/>
                <a:ea typeface="Geneva" pitchFamily="47" charset="-128"/>
                <a:cs typeface="+mn-cs"/>
              </a:rPr>
              <a:t>Für bereits zweisprachige Schüler werden spezielle Klassen eingerichtet.</a:t>
            </a:r>
          </a:p>
          <a:p>
            <a:pPr marL="363538" indent="-363538">
              <a:lnSpc>
                <a:spcPct val="100000"/>
              </a:lnSpc>
              <a:spcBef>
                <a:spcPts val="0"/>
              </a:spcBef>
              <a:buFontTx/>
              <a:buChar char="•"/>
              <a:tabLst>
                <a:tab pos="363538" algn="l"/>
              </a:tabLst>
            </a:pPr>
            <a:r>
              <a:rPr lang="de-DE" altLang="de-DE" sz="1600" cap="none" spc="0" dirty="0">
                <a:solidFill>
                  <a:srgbClr val="000000"/>
                </a:solidFill>
                <a:latin typeface="+mn-lt"/>
                <a:ea typeface="Geneva" pitchFamily="47" charset="-128"/>
                <a:cs typeface="+mn-cs"/>
              </a:rPr>
              <a:t>Oberstufe in </a:t>
            </a:r>
            <a:r>
              <a:rPr lang="de-DE" altLang="de-DE" sz="1600" cap="none" spc="0" dirty="0" err="1">
                <a:solidFill>
                  <a:srgbClr val="000000"/>
                </a:solidFill>
                <a:latin typeface="+mn-lt"/>
                <a:ea typeface="Geneva" pitchFamily="47" charset="-128"/>
                <a:cs typeface="+mn-cs"/>
              </a:rPr>
              <a:t>binationalen</a:t>
            </a:r>
            <a:r>
              <a:rPr lang="de-DE" altLang="de-DE" sz="1600" cap="none" spc="0" dirty="0">
                <a:solidFill>
                  <a:srgbClr val="000000"/>
                </a:solidFill>
                <a:latin typeface="+mn-lt"/>
                <a:ea typeface="Geneva" pitchFamily="47" charset="-128"/>
                <a:cs typeface="+mn-cs"/>
              </a:rPr>
              <a:t> Klassenverbänden mit drei Zweigen: sprachlich, mathematisch-naturwissenschaftlich oder wirtschaftswissenschaftlich.</a:t>
            </a:r>
          </a:p>
          <a:p>
            <a:endParaRPr lang="de-DE" altLang="de-DE" sz="2000" dirty="0">
              <a:latin typeface="+mn-lt"/>
            </a:endParaRPr>
          </a:p>
        </p:txBody>
      </p:sp>
      <p:sp>
        <p:nvSpPr>
          <p:cNvPr id="24579" name="Titel 1"/>
          <p:cNvSpPr>
            <a:spLocks noGrp="1"/>
          </p:cNvSpPr>
          <p:nvPr>
            <p:ph type="title" idx="4294967295"/>
          </p:nvPr>
        </p:nvSpPr>
        <p:spPr bwMode="auto">
          <a:xfrm>
            <a:off x="914400" y="981075"/>
            <a:ext cx="7251405" cy="93571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0" anchor="ctr"/>
          <a:lstStyle/>
          <a:p>
            <a:pPr algn="ctr"/>
            <a:r>
              <a:rPr lang="de-DE" altLang="de-DE" dirty="0"/>
              <a:t>Unterrichtsorganisation</a:t>
            </a:r>
          </a:p>
        </p:txBody>
      </p:sp>
      <p:pic>
        <p:nvPicPr>
          <p:cNvPr id="24583" name="Picture 6"/>
          <p:cNvPicPr>
            <a:picLocks noChangeAspect="1" noChangeArrowheads="1"/>
          </p:cNvPicPr>
          <p:nvPr/>
        </p:nvPicPr>
        <p:blipFill>
          <a:blip r:embed="rId3">
            <a:extLst>
              <a:ext uri="{28A0092B-C50C-407E-A947-70E740481C1C}">
                <a14:useLocalDpi xmlns:a14="http://schemas.microsoft.com/office/drawing/2010/main" val="0"/>
              </a:ext>
            </a:extLst>
          </a:blip>
          <a:srcRect t="-267" b="61600"/>
          <a:stretch>
            <a:fillRect/>
          </a:stretch>
        </p:blipFill>
        <p:spPr bwMode="auto">
          <a:xfrm>
            <a:off x="158750" y="144463"/>
            <a:ext cx="722153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16508465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012200" y="1248982"/>
            <a:ext cx="3131799" cy="4324732"/>
          </a:xfrm>
          <a:prstGeom prst="rect">
            <a:avLst/>
          </a:prstGeom>
          <a:solidFill>
            <a:srgbClr val="FFBA97">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5603" name="Titel 1"/>
          <p:cNvSpPr>
            <a:spLocks noGrp="1"/>
          </p:cNvSpPr>
          <p:nvPr>
            <p:ph type="title" idx="4294967295"/>
          </p:nvPr>
        </p:nvSpPr>
        <p:spPr bwMode="auto">
          <a:xfrm>
            <a:off x="467429" y="333375"/>
            <a:ext cx="7900393" cy="915606"/>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de-DE" altLang="de-DE" sz="3200" dirty="0"/>
              <a:t>Deutsch-Französische Integration</a:t>
            </a:r>
            <a:br>
              <a:rPr lang="de-DE" altLang="de-DE" sz="3200" dirty="0"/>
            </a:br>
            <a:r>
              <a:rPr lang="de-DE" altLang="de-DE" sz="3200" dirty="0"/>
              <a:t>am DFG / LFA</a:t>
            </a:r>
          </a:p>
        </p:txBody>
      </p:sp>
      <p:sp>
        <p:nvSpPr>
          <p:cNvPr id="10" name="Datumsplatzhalter 3"/>
          <p:cNvSpPr txBox="1">
            <a:spLocks/>
          </p:cNvSpPr>
          <p:nvPr/>
        </p:nvSpPr>
        <p:spPr>
          <a:xfrm>
            <a:off x="1514691"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8980"/>
            <a:ext cx="6677247" cy="432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feld 5"/>
          <p:cNvSpPr txBox="1">
            <a:spLocks noChangeArrowheads="1"/>
          </p:cNvSpPr>
          <p:nvPr/>
        </p:nvSpPr>
        <p:spPr bwMode="auto">
          <a:xfrm>
            <a:off x="6666956" y="1461641"/>
            <a:ext cx="2513012"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Frutiger 45 Light"/>
                <a:ea typeface="Geneva"/>
                <a:cs typeface="Geneva"/>
              </a:defRPr>
            </a:lvl1pPr>
            <a:lvl2pPr marL="742950" indent="-285750">
              <a:defRPr sz="900">
                <a:solidFill>
                  <a:schemeClr val="tx1"/>
                </a:solidFill>
                <a:latin typeface="Frutiger 45 Light"/>
                <a:ea typeface="Geneva"/>
                <a:cs typeface="Geneva"/>
              </a:defRPr>
            </a:lvl2pPr>
            <a:lvl3pPr marL="1143000" indent="-228600">
              <a:defRPr sz="900">
                <a:solidFill>
                  <a:schemeClr val="tx1"/>
                </a:solidFill>
                <a:latin typeface="Frutiger 45 Light"/>
                <a:ea typeface="Geneva"/>
                <a:cs typeface="Geneva"/>
              </a:defRPr>
            </a:lvl3pPr>
            <a:lvl4pPr marL="1600200" indent="-228600">
              <a:defRPr sz="900">
                <a:solidFill>
                  <a:schemeClr val="tx1"/>
                </a:solidFill>
                <a:latin typeface="Frutiger 45 Light"/>
                <a:ea typeface="Geneva"/>
                <a:cs typeface="Geneva"/>
              </a:defRPr>
            </a:lvl4pPr>
            <a:lvl5pPr marL="2057400" indent="-228600">
              <a:defRPr sz="900">
                <a:solidFill>
                  <a:schemeClr val="tx1"/>
                </a:solidFill>
                <a:latin typeface="Frutiger 45 Light"/>
                <a:ea typeface="Geneva"/>
                <a:cs typeface="Geneva"/>
              </a:defRPr>
            </a:lvl5pPr>
            <a:lvl6pPr marL="2514600" indent="-228600" eaLnBrk="0" fontAlgn="base" hangingPunct="0">
              <a:spcBef>
                <a:spcPct val="0"/>
              </a:spcBef>
              <a:spcAft>
                <a:spcPct val="0"/>
              </a:spcAft>
              <a:defRPr sz="900">
                <a:solidFill>
                  <a:schemeClr val="tx1"/>
                </a:solidFill>
                <a:latin typeface="Frutiger 45 Light"/>
                <a:ea typeface="Geneva"/>
                <a:cs typeface="Geneva"/>
              </a:defRPr>
            </a:lvl6pPr>
            <a:lvl7pPr marL="2971800" indent="-228600" eaLnBrk="0" fontAlgn="base" hangingPunct="0">
              <a:spcBef>
                <a:spcPct val="0"/>
              </a:spcBef>
              <a:spcAft>
                <a:spcPct val="0"/>
              </a:spcAft>
              <a:defRPr sz="900">
                <a:solidFill>
                  <a:schemeClr val="tx1"/>
                </a:solidFill>
                <a:latin typeface="Frutiger 45 Light"/>
                <a:ea typeface="Geneva"/>
                <a:cs typeface="Geneva"/>
              </a:defRPr>
            </a:lvl7pPr>
            <a:lvl8pPr marL="3429000" indent="-228600" eaLnBrk="0" fontAlgn="base" hangingPunct="0">
              <a:spcBef>
                <a:spcPct val="0"/>
              </a:spcBef>
              <a:spcAft>
                <a:spcPct val="0"/>
              </a:spcAft>
              <a:defRPr sz="900">
                <a:solidFill>
                  <a:schemeClr val="tx1"/>
                </a:solidFill>
                <a:latin typeface="Frutiger 45 Light"/>
                <a:ea typeface="Geneva"/>
                <a:cs typeface="Geneva"/>
              </a:defRPr>
            </a:lvl8pPr>
            <a:lvl9pPr marL="3886200" indent="-228600" eaLnBrk="0" fontAlgn="base" hangingPunct="0">
              <a:spcBef>
                <a:spcPct val="0"/>
              </a:spcBef>
              <a:spcAft>
                <a:spcPct val="0"/>
              </a:spcAft>
              <a:defRPr sz="900">
                <a:solidFill>
                  <a:schemeClr val="tx1"/>
                </a:solidFill>
                <a:latin typeface="Frutiger 45 Light"/>
                <a:ea typeface="Geneva"/>
                <a:cs typeface="Geneva"/>
              </a:defRPr>
            </a:lvl9pPr>
          </a:lstStyle>
          <a:p>
            <a:pPr defTabSz="914400" eaLnBrk="1" hangingPunct="1"/>
            <a:r>
              <a:rPr lang="de-DE" altLang="de-DE" sz="1500" dirty="0">
                <a:solidFill>
                  <a:srgbClr val="000000"/>
                </a:solidFill>
                <a:latin typeface="Saar" panose="00000500000000000000" pitchFamily="2" charset="0"/>
              </a:rPr>
              <a:t>Deutsch- und französischsprachige Schülerinnen und Schüler werden </a:t>
            </a:r>
            <a:r>
              <a:rPr lang="de-DE" altLang="de-DE" sz="1500" b="1" dirty="0">
                <a:solidFill>
                  <a:srgbClr val="000000"/>
                </a:solidFill>
                <a:latin typeface="Saar" panose="00000500000000000000" pitchFamily="2" charset="0"/>
              </a:rPr>
              <a:t>ab Klassenstufe 6/6e</a:t>
            </a:r>
            <a:r>
              <a:rPr lang="de-DE" altLang="de-DE" sz="1500" dirty="0">
                <a:solidFill>
                  <a:srgbClr val="000000"/>
                </a:solidFill>
                <a:latin typeface="Saar" panose="00000500000000000000" pitchFamily="2" charset="0"/>
              </a:rPr>
              <a:t> in Englisch, Musik, Kunst und Sport gemeinsam unterrichtet.</a:t>
            </a:r>
          </a:p>
          <a:p>
            <a:pPr defTabSz="914400" eaLnBrk="1" hangingPunct="1"/>
            <a:r>
              <a:rPr lang="de-DE" altLang="de-DE" sz="1500" b="1" dirty="0">
                <a:solidFill>
                  <a:srgbClr val="000000"/>
                </a:solidFill>
                <a:latin typeface="Saar" panose="00000500000000000000" pitchFamily="2" charset="0"/>
              </a:rPr>
              <a:t>Ab Klassestufe 8/4e</a:t>
            </a:r>
            <a:r>
              <a:rPr lang="de-DE" altLang="de-DE" sz="1500" dirty="0">
                <a:solidFill>
                  <a:srgbClr val="000000"/>
                </a:solidFill>
                <a:latin typeface="Saar" panose="00000500000000000000" pitchFamily="2" charset="0"/>
              </a:rPr>
              <a:t> integrierte Klassen, die in Mathematik und Naturwissenschaften nach Muttersprachen getrennt unterrichtet werden.</a:t>
            </a:r>
          </a:p>
          <a:p>
            <a:pPr defTabSz="914400" eaLnBrk="1" hangingPunct="1"/>
            <a:r>
              <a:rPr lang="de-DE" altLang="de-DE" sz="1500" b="1" dirty="0">
                <a:solidFill>
                  <a:srgbClr val="000000"/>
                </a:solidFill>
                <a:latin typeface="Saar" panose="00000500000000000000" pitchFamily="2" charset="0"/>
              </a:rPr>
              <a:t>In der Oberstufe</a:t>
            </a:r>
            <a:r>
              <a:rPr lang="de-DE" altLang="de-DE" sz="1500" dirty="0">
                <a:solidFill>
                  <a:srgbClr val="000000"/>
                </a:solidFill>
                <a:latin typeface="Saar" panose="00000500000000000000" pitchFamily="2" charset="0"/>
              </a:rPr>
              <a:t> komplett integrierte Klassen, wobei die Sprachen gleichmäßig verteilt sind.</a:t>
            </a:r>
          </a:p>
        </p:txBody>
      </p:sp>
    </p:spTree>
    <p:extLst>
      <p:ext uri="{BB962C8B-B14F-4D97-AF65-F5344CB8AC3E}">
        <p14:creationId xmlns:p14="http://schemas.microsoft.com/office/powerpoint/2010/main" val="4188935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16"/>
          <p:cNvSpPr>
            <a:spLocks noChangeArrowheads="1"/>
          </p:cNvSpPr>
          <p:nvPr/>
        </p:nvSpPr>
        <p:spPr bwMode="auto">
          <a:xfrm>
            <a:off x="409575" y="917575"/>
            <a:ext cx="8277225" cy="5031775"/>
          </a:xfrm>
          <a:prstGeom prst="rect">
            <a:avLst/>
          </a:prstGeom>
          <a:gradFill rotWithShape="1">
            <a:gsLst>
              <a:gs pos="0">
                <a:srgbClr val="CCFFCC">
                  <a:alpha val="79999"/>
                </a:srgbClr>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2533" name="AutoShape 2">
            <a:hlinkClick r:id="rId3" action="ppaction://hlinksldjump" highlightClick="1"/>
          </p:cNvPr>
          <p:cNvSpPr>
            <a:spLocks noChangeArrowheads="1"/>
          </p:cNvSpPr>
          <p:nvPr/>
        </p:nvSpPr>
        <p:spPr bwMode="auto">
          <a:xfrm>
            <a:off x="2051050" y="2819861"/>
            <a:ext cx="5038725" cy="360362"/>
          </a:xfrm>
          <a:prstGeom prst="actionButtonForwardNext">
            <a:avLst/>
          </a:prstGeom>
          <a:gradFill rotWithShape="1">
            <a:gsLst>
              <a:gs pos="0">
                <a:srgbClr val="99CCFF">
                  <a:alpha val="79999"/>
                </a:srgbClr>
              </a:gs>
              <a:gs pos="100000">
                <a:srgbClr val="003366">
                  <a:alpha val="79999"/>
                </a:srgbClr>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200" b="1" dirty="0">
                <a:latin typeface="Saar" panose="00000500000000000000" pitchFamily="2" charset="0"/>
              </a:rPr>
              <a:t>Schengen-Lyzeum </a:t>
            </a:r>
            <a:r>
              <a:rPr lang="de-DE" altLang="de-DE" sz="1200" b="1" dirty="0">
                <a:solidFill>
                  <a:srgbClr val="000000"/>
                </a:solidFill>
                <a:latin typeface="Saar" panose="00000500000000000000" pitchFamily="2" charset="0"/>
              </a:rPr>
              <a:t>(bei Bedarf)</a:t>
            </a:r>
          </a:p>
        </p:txBody>
      </p:sp>
      <p:sp>
        <p:nvSpPr>
          <p:cNvPr id="22534" name="AutoShape 3">
            <a:hlinkClick r:id="rId4" action="ppaction://hlinksldjump" highlightClick="1"/>
          </p:cNvPr>
          <p:cNvSpPr>
            <a:spLocks noChangeArrowheads="1"/>
          </p:cNvSpPr>
          <p:nvPr/>
        </p:nvSpPr>
        <p:spPr bwMode="auto">
          <a:xfrm>
            <a:off x="2051050" y="3753311"/>
            <a:ext cx="5038725" cy="360362"/>
          </a:xfrm>
          <a:prstGeom prst="actionButtonForwardNext">
            <a:avLst/>
          </a:prstGeom>
          <a:gradFill rotWithShape="1">
            <a:gsLst>
              <a:gs pos="0">
                <a:srgbClr val="99CCFF">
                  <a:alpha val="79999"/>
                </a:srgbClr>
              </a:gs>
              <a:gs pos="100000">
                <a:srgbClr val="003366">
                  <a:alpha val="79999"/>
                </a:srgbClr>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200" b="1" dirty="0">
                <a:solidFill>
                  <a:srgbClr val="000000"/>
                </a:solidFill>
                <a:latin typeface="Saar" panose="00000500000000000000" pitchFamily="2" charset="0"/>
              </a:rPr>
              <a:t>weiter mit Anmeldung und Termine</a:t>
            </a:r>
          </a:p>
        </p:txBody>
      </p:sp>
      <p:sp>
        <p:nvSpPr>
          <p:cNvPr id="12"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420903368"/>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2" name="Text Box 22"/>
          <p:cNvSpPr txBox="1">
            <a:spLocks noChangeArrowheads="1"/>
          </p:cNvSpPr>
          <p:nvPr/>
        </p:nvSpPr>
        <p:spPr bwMode="auto">
          <a:xfrm>
            <a:off x="410354" y="215900"/>
            <a:ext cx="4123030" cy="74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1400" b="1" dirty="0">
                <a:latin typeface="Saar" panose="00000500000000000000" pitchFamily="2" charset="0"/>
              </a:rPr>
              <a:t>Deutsch-Luxemburgisches</a:t>
            </a:r>
            <a:br>
              <a:rPr lang="de-DE" altLang="de-DE" sz="1400" b="1" dirty="0">
                <a:latin typeface="Saar" panose="00000500000000000000" pitchFamily="2" charset="0"/>
              </a:rPr>
            </a:br>
            <a:r>
              <a:rPr lang="de-DE" altLang="de-DE" sz="2800" b="1" dirty="0">
                <a:latin typeface="Saar" panose="00000500000000000000" pitchFamily="2" charset="0"/>
              </a:rPr>
              <a:t>Schengen-Lyzeum Perl</a:t>
            </a:r>
          </a:p>
        </p:txBody>
      </p:sp>
      <p:grpSp>
        <p:nvGrpSpPr>
          <p:cNvPr id="26633" name="Group 14"/>
          <p:cNvGrpSpPr>
            <a:grpSpLocks/>
          </p:cNvGrpSpPr>
          <p:nvPr/>
        </p:nvGrpSpPr>
        <p:grpSpPr bwMode="auto">
          <a:xfrm>
            <a:off x="409575" y="918345"/>
            <a:ext cx="8122975" cy="5103015"/>
            <a:chOff x="258" y="578"/>
            <a:chExt cx="5215" cy="3401"/>
          </a:xfrm>
        </p:grpSpPr>
        <p:sp>
          <p:nvSpPr>
            <p:cNvPr id="26636" name="AutoShape 8"/>
            <p:cNvSpPr>
              <a:spLocks noChangeArrowheads="1"/>
            </p:cNvSpPr>
            <p:nvPr/>
          </p:nvSpPr>
          <p:spPr bwMode="auto">
            <a:xfrm rot="5400000">
              <a:off x="1165" y="-328"/>
              <a:ext cx="3401" cy="5214"/>
            </a:xfrm>
            <a:prstGeom prst="rtTriangle">
              <a:avLst/>
            </a:prstGeom>
            <a:solidFill>
              <a:srgbClr val="FFFF99">
                <a:alpha val="5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a:p>
          </p:txBody>
        </p:sp>
        <p:sp>
          <p:nvSpPr>
            <p:cNvPr id="26637" name="AutoShape 9"/>
            <p:cNvSpPr>
              <a:spLocks noChangeArrowheads="1"/>
            </p:cNvSpPr>
            <p:nvPr/>
          </p:nvSpPr>
          <p:spPr bwMode="auto">
            <a:xfrm rot="-5400000">
              <a:off x="1164" y="-328"/>
              <a:ext cx="3401" cy="5214"/>
            </a:xfrm>
            <a:prstGeom prst="rtTriangle">
              <a:avLst/>
            </a:prstGeom>
            <a:solidFill>
              <a:srgbClr val="FFBA97">
                <a:alpha val="5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a:p>
          </p:txBody>
        </p:sp>
      </p:grpSp>
      <p:pic>
        <p:nvPicPr>
          <p:cNvPr id="26634" name="Picture 10" descr="Logo Schengen-Lyzeum"/>
          <p:cNvPicPr>
            <a:picLocks noChangeAspect="1" noChangeArrowheads="1"/>
          </p:cNvPicPr>
          <p:nvPr/>
        </p:nvPicPr>
        <p:blipFill>
          <a:blip r:embed="rId3">
            <a:extLst>
              <a:ext uri="{28A0092B-C50C-407E-A947-70E740481C1C}">
                <a14:useLocalDpi xmlns:a14="http://schemas.microsoft.com/office/drawing/2010/main" val="0"/>
              </a:ext>
            </a:extLst>
          </a:blip>
          <a:srcRect l="20006" t="20006" r="20006" b="20006"/>
          <a:stretch>
            <a:fillRect/>
          </a:stretch>
        </p:blipFill>
        <p:spPr bwMode="auto">
          <a:xfrm>
            <a:off x="2413000" y="1438275"/>
            <a:ext cx="43180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2923366631"/>
      </p:ext>
    </p:extLst>
  </p:cSld>
  <p:clrMapOvr>
    <a:masterClrMapping/>
  </p:clrMapOvr>
  <p:transition spd="med">
    <p:pull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6" name="Text Box 22"/>
          <p:cNvSpPr txBox="1">
            <a:spLocks noChangeArrowheads="1"/>
          </p:cNvSpPr>
          <p:nvPr/>
        </p:nvSpPr>
        <p:spPr bwMode="auto">
          <a:xfrm>
            <a:off x="358775" y="215900"/>
            <a:ext cx="4123030" cy="74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1400" b="1" dirty="0">
                <a:latin typeface="Saar" panose="00000500000000000000" pitchFamily="2" charset="0"/>
              </a:rPr>
              <a:t>Deutsch-Luxemburgisches</a:t>
            </a:r>
            <a:br>
              <a:rPr lang="de-DE" altLang="de-DE" sz="1400" b="1" dirty="0">
                <a:latin typeface="Saar" panose="00000500000000000000" pitchFamily="2" charset="0"/>
              </a:rPr>
            </a:br>
            <a:r>
              <a:rPr lang="de-DE" altLang="de-DE" sz="2800" b="1" dirty="0">
                <a:latin typeface="Saar" panose="00000500000000000000" pitchFamily="2" charset="0"/>
              </a:rPr>
              <a:t>Schengen-Lyzeum Perl</a:t>
            </a:r>
          </a:p>
        </p:txBody>
      </p:sp>
      <p:grpSp>
        <p:nvGrpSpPr>
          <p:cNvPr id="27657" name="Group 20"/>
          <p:cNvGrpSpPr>
            <a:grpSpLocks/>
          </p:cNvGrpSpPr>
          <p:nvPr/>
        </p:nvGrpSpPr>
        <p:grpSpPr bwMode="auto">
          <a:xfrm>
            <a:off x="409575" y="947738"/>
            <a:ext cx="8277226" cy="5145632"/>
            <a:chOff x="258" y="578"/>
            <a:chExt cx="5215" cy="3401"/>
          </a:xfrm>
        </p:grpSpPr>
        <p:sp>
          <p:nvSpPr>
            <p:cNvPr id="27667" name="AutoShape 8"/>
            <p:cNvSpPr>
              <a:spLocks noChangeArrowheads="1"/>
            </p:cNvSpPr>
            <p:nvPr/>
          </p:nvSpPr>
          <p:spPr bwMode="auto">
            <a:xfrm rot="5400000">
              <a:off x="1165" y="-328"/>
              <a:ext cx="3401" cy="5214"/>
            </a:xfrm>
            <a:prstGeom prst="rtTriangle">
              <a:avLst/>
            </a:prstGeom>
            <a:solidFill>
              <a:srgbClr val="FFFF99">
                <a:alpha val="5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a:p>
          </p:txBody>
        </p:sp>
        <p:sp>
          <p:nvSpPr>
            <p:cNvPr id="27668" name="AutoShape 9"/>
            <p:cNvSpPr>
              <a:spLocks noChangeArrowheads="1"/>
            </p:cNvSpPr>
            <p:nvPr/>
          </p:nvSpPr>
          <p:spPr bwMode="auto">
            <a:xfrm rot="-5400000">
              <a:off x="1164" y="-328"/>
              <a:ext cx="3401" cy="5214"/>
            </a:xfrm>
            <a:prstGeom prst="rtTriangle">
              <a:avLst/>
            </a:prstGeom>
            <a:solidFill>
              <a:srgbClr val="FFBA97">
                <a:alpha val="5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a:p>
          </p:txBody>
        </p:sp>
      </p:grpSp>
      <p:sp>
        <p:nvSpPr>
          <p:cNvPr id="74756" name="Text Box 4"/>
          <p:cNvSpPr txBox="1">
            <a:spLocks noChangeArrowheads="1"/>
          </p:cNvSpPr>
          <p:nvPr/>
        </p:nvSpPr>
        <p:spPr bwMode="auto">
          <a:xfrm>
            <a:off x="409575" y="1006475"/>
            <a:ext cx="82772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2000" dirty="0">
                <a:latin typeface="Saar" panose="00000500000000000000" pitchFamily="2" charset="0"/>
              </a:rPr>
              <a:t>Das Schengen-Lyzeum in Perl</a:t>
            </a:r>
            <a:endParaRPr lang="de-DE" altLang="de-DE" dirty="0"/>
          </a:p>
        </p:txBody>
      </p:sp>
      <p:sp>
        <p:nvSpPr>
          <p:cNvPr id="74757" name="Rectangle 5"/>
          <p:cNvSpPr>
            <a:spLocks noChangeArrowheads="1"/>
          </p:cNvSpPr>
          <p:nvPr/>
        </p:nvSpPr>
        <p:spPr bwMode="auto">
          <a:xfrm>
            <a:off x="457200" y="1457325"/>
            <a:ext cx="8147050"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800" dirty="0">
                <a:latin typeface="Saar" panose="00000500000000000000" pitchFamily="2" charset="0"/>
              </a:rPr>
              <a:t>ist eine öffentliche Schule in Ganztagsform.</a:t>
            </a:r>
          </a:p>
        </p:txBody>
      </p:sp>
      <p:sp>
        <p:nvSpPr>
          <p:cNvPr id="2" name="Rectangle 5"/>
          <p:cNvSpPr>
            <a:spLocks noChangeArrowheads="1"/>
          </p:cNvSpPr>
          <p:nvPr/>
        </p:nvSpPr>
        <p:spPr bwMode="auto">
          <a:xfrm>
            <a:off x="457200" y="1816100"/>
            <a:ext cx="8147050"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800" dirty="0">
                <a:latin typeface="Saar" panose="00000500000000000000" pitchFamily="2" charset="0"/>
              </a:rPr>
              <a:t>ist eine internationale Begegnungsschule für Schülerinnen und Schüler, die mindestens die in Luxemburg oder dem Saarland geltenden Voraussetzungen für den Besuch der Klassenstufe 5 einer Regelschule erfüllen.</a:t>
            </a:r>
          </a:p>
        </p:txBody>
      </p:sp>
      <p:sp>
        <p:nvSpPr>
          <p:cNvPr id="3" name="Rectangle 5"/>
          <p:cNvSpPr>
            <a:spLocks noChangeArrowheads="1"/>
          </p:cNvSpPr>
          <p:nvPr/>
        </p:nvSpPr>
        <p:spPr bwMode="auto">
          <a:xfrm>
            <a:off x="474663" y="2893407"/>
            <a:ext cx="8147050"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800" dirty="0">
                <a:latin typeface="Saar" panose="00000500000000000000" pitchFamily="2" charset="0"/>
              </a:rPr>
              <a:t>umfasst die Klassenstufen 5 bis 12. </a:t>
            </a:r>
          </a:p>
        </p:txBody>
      </p:sp>
      <p:sp>
        <p:nvSpPr>
          <p:cNvPr id="4" name="Rectangle 5"/>
          <p:cNvSpPr>
            <a:spLocks noChangeArrowheads="1"/>
          </p:cNvSpPr>
          <p:nvPr/>
        </p:nvSpPr>
        <p:spPr bwMode="auto">
          <a:xfrm>
            <a:off x="457200" y="3275575"/>
            <a:ext cx="8147050"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800" dirty="0">
                <a:latin typeface="Saar" panose="00000500000000000000" pitchFamily="2" charset="0"/>
              </a:rPr>
              <a:t>bietet mehrere Bildungsgänge an, die sich aus einem gemeinsamen Stamm heraus entwickeln.</a:t>
            </a:r>
            <a:br>
              <a:rPr lang="de-DE" altLang="de-DE" sz="1800" dirty="0">
                <a:latin typeface="Saar" panose="00000500000000000000" pitchFamily="2" charset="0"/>
              </a:rPr>
            </a:br>
            <a:r>
              <a:rPr lang="de-DE" altLang="de-DE" sz="1800" dirty="0">
                <a:latin typeface="Saar" panose="00000500000000000000" pitchFamily="2" charset="0"/>
              </a:rPr>
              <a:t>In der Mehrzahl der Fächer wird der Unterricht in deutscher, in verschiedenen Fächern in französischer Sprache erteilt.</a:t>
            </a:r>
          </a:p>
        </p:txBody>
      </p:sp>
      <p:sp>
        <p:nvSpPr>
          <p:cNvPr id="5" name="Rectangle 5"/>
          <p:cNvSpPr>
            <a:spLocks noChangeArrowheads="1"/>
          </p:cNvSpPr>
          <p:nvPr/>
        </p:nvSpPr>
        <p:spPr bwMode="auto">
          <a:xfrm>
            <a:off x="457200" y="4365104"/>
            <a:ext cx="8147050"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800" dirty="0">
                <a:latin typeface="Saar" panose="00000500000000000000" pitchFamily="2" charset="0"/>
              </a:rPr>
              <a:t>nimmt vorrangig Kinder aus Luxemburg und aus der Gemeinde Perl auf. Kinder aus Frankreich werden wie Kinder aus anderen Gemeinden im Rahmen der verfügbaren Plätze aufgenommen.</a:t>
            </a:r>
          </a:p>
        </p:txBody>
      </p:sp>
      <p:sp>
        <p:nvSpPr>
          <p:cNvPr id="6" name="Rectangle 5"/>
          <p:cNvSpPr>
            <a:spLocks noChangeArrowheads="1"/>
          </p:cNvSpPr>
          <p:nvPr/>
        </p:nvSpPr>
        <p:spPr bwMode="auto">
          <a:xfrm>
            <a:off x="5243173" y="5409776"/>
            <a:ext cx="2557137" cy="158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4588"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r">
              <a:lnSpc>
                <a:spcPct val="90000"/>
              </a:lnSpc>
              <a:spcBef>
                <a:spcPct val="20000"/>
              </a:spcBef>
              <a:buFont typeface="Arial" panose="020B0604020202020204" pitchFamily="34" charset="0"/>
              <a:buNone/>
            </a:pPr>
            <a:r>
              <a:rPr lang="de-DE" altLang="de-DE" sz="1400" dirty="0">
                <a:latin typeface="Saar" panose="00000500000000000000" pitchFamily="2" charset="0"/>
              </a:rPr>
              <a:t>Weitere Informationen:</a:t>
            </a:r>
            <a:br>
              <a:rPr lang="de-DE" altLang="de-DE" sz="1400" dirty="0">
                <a:latin typeface="Saar" panose="00000500000000000000" pitchFamily="2" charset="0"/>
              </a:rPr>
            </a:br>
            <a:r>
              <a:rPr lang="de-DE" altLang="de-DE" sz="1400" dirty="0">
                <a:latin typeface="Saar" panose="00000500000000000000" pitchFamily="2" charset="0"/>
              </a:rPr>
              <a:t>www.schengenlyzeum.eu </a:t>
            </a:r>
            <a:r>
              <a:rPr lang="de-DE" altLang="de-DE" sz="2000" dirty="0">
                <a:latin typeface="Saar" panose="00000500000000000000" pitchFamily="2" charset="0"/>
              </a:rPr>
              <a:t>								</a:t>
            </a:r>
          </a:p>
        </p:txBody>
      </p:sp>
      <p:pic>
        <p:nvPicPr>
          <p:cNvPr id="49173" name="Picture 21" descr="QR-SchLy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5133" y="5085841"/>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34844232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wipe(left)">
                                      <p:cBhvr>
                                        <p:cTn id="7" dur="1000"/>
                                        <p:tgtEl>
                                          <p:spTgt spid="747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4757"/>
                                        </p:tgtEl>
                                        <p:attrNameLst>
                                          <p:attrName>style.visibility</p:attrName>
                                        </p:attrNameLst>
                                      </p:cBhvr>
                                      <p:to>
                                        <p:strVal val="visible"/>
                                      </p:to>
                                    </p:set>
                                    <p:animEffect transition="in" filter="wipe(left)">
                                      <p:cBhvr>
                                        <p:cTn id="12" dur="1000"/>
                                        <p:tgtEl>
                                          <p:spTgt spid="747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10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10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1000"/>
                                        <p:tgtEl>
                                          <p:spTgt spid="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1000"/>
                                        <p:tgtEl>
                                          <p:spTgt spid="6"/>
                                        </p:tgtEl>
                                      </p:cBhvr>
                                    </p:animEffect>
                                  </p:childTnLst>
                                </p:cTn>
                              </p:par>
                              <p:par>
                                <p:cTn id="38" presetID="3" presetClass="entr" presetSubtype="10" fill="hold" nodeType="withEffect">
                                  <p:stCondLst>
                                    <p:cond delay="0"/>
                                  </p:stCondLst>
                                  <p:childTnLst>
                                    <p:set>
                                      <p:cBhvr>
                                        <p:cTn id="39" dur="1" fill="hold">
                                          <p:stCondLst>
                                            <p:cond delay="0"/>
                                          </p:stCondLst>
                                        </p:cTn>
                                        <p:tgtEl>
                                          <p:spTgt spid="49173"/>
                                        </p:tgtEl>
                                        <p:attrNameLst>
                                          <p:attrName>style.visibility</p:attrName>
                                        </p:attrNameLst>
                                      </p:cBhvr>
                                      <p:to>
                                        <p:strVal val="visible"/>
                                      </p:to>
                                    </p:set>
                                    <p:animEffect transition="in" filter="blinds(horizontal)">
                                      <p:cBhvr>
                                        <p:cTn id="40" dur="500"/>
                                        <p:tgtEl>
                                          <p:spTgt spid="49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p:bldP spid="74757" grpId="0"/>
      <p:bldP spid="2" grpId="0"/>
      <p:bldP spid="3" grpId="0"/>
      <p:bldP spid="4" grpId="0"/>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6" name="Group 31"/>
          <p:cNvGrpSpPr>
            <a:grpSpLocks/>
          </p:cNvGrpSpPr>
          <p:nvPr/>
        </p:nvGrpSpPr>
        <p:grpSpPr bwMode="auto">
          <a:xfrm>
            <a:off x="409575" y="917575"/>
            <a:ext cx="8122975" cy="5175796"/>
            <a:chOff x="258" y="578"/>
            <a:chExt cx="5215" cy="3401"/>
          </a:xfrm>
        </p:grpSpPr>
        <p:sp>
          <p:nvSpPr>
            <p:cNvPr id="28702" name="AutoShape 3"/>
            <p:cNvSpPr>
              <a:spLocks noChangeArrowheads="1"/>
            </p:cNvSpPr>
            <p:nvPr/>
          </p:nvSpPr>
          <p:spPr bwMode="auto">
            <a:xfrm rot="5400000">
              <a:off x="1165" y="-328"/>
              <a:ext cx="3401" cy="5214"/>
            </a:xfrm>
            <a:prstGeom prst="rtTriangle">
              <a:avLst/>
            </a:prstGeom>
            <a:solidFill>
              <a:srgbClr val="FFFF99">
                <a:alpha val="5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a:p>
          </p:txBody>
        </p:sp>
        <p:sp>
          <p:nvSpPr>
            <p:cNvPr id="28703" name="AutoShape 4"/>
            <p:cNvSpPr>
              <a:spLocks noChangeArrowheads="1"/>
            </p:cNvSpPr>
            <p:nvPr/>
          </p:nvSpPr>
          <p:spPr bwMode="auto">
            <a:xfrm rot="-5400000">
              <a:off x="1164" y="-328"/>
              <a:ext cx="3401" cy="5214"/>
            </a:xfrm>
            <a:prstGeom prst="rtTriangle">
              <a:avLst/>
            </a:prstGeom>
            <a:solidFill>
              <a:srgbClr val="FFBA97">
                <a:alpha val="5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a:p>
          </p:txBody>
        </p:sp>
      </p:grpSp>
      <p:sp>
        <p:nvSpPr>
          <p:cNvPr id="55306" name="AutoShape 10"/>
          <p:cNvSpPr>
            <a:spLocks noChangeArrowheads="1"/>
          </p:cNvSpPr>
          <p:nvPr/>
        </p:nvSpPr>
        <p:spPr bwMode="auto">
          <a:xfrm>
            <a:off x="5718175" y="2370138"/>
            <a:ext cx="621051" cy="238363"/>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latin typeface="Saar" panose="00000500000000000000" pitchFamily="2" charset="0"/>
              </a:rPr>
              <a:t>2 Jahre</a:t>
            </a:r>
          </a:p>
        </p:txBody>
      </p:sp>
      <p:sp>
        <p:nvSpPr>
          <p:cNvPr id="55313" name="AutoShape 17"/>
          <p:cNvSpPr>
            <a:spLocks noChangeArrowheads="1"/>
          </p:cNvSpPr>
          <p:nvPr/>
        </p:nvSpPr>
        <p:spPr bwMode="auto">
          <a:xfrm>
            <a:off x="971550" y="4084638"/>
            <a:ext cx="7197725" cy="809625"/>
          </a:xfrm>
          <a:prstGeom prst="flowChartAlternateProcess">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dirty="0">
                <a:latin typeface="Saar" panose="00000500000000000000" pitchFamily="2" charset="0"/>
              </a:rPr>
              <a:t>Hauptschulabschluss</a:t>
            </a:r>
          </a:p>
        </p:txBody>
      </p:sp>
      <p:sp>
        <p:nvSpPr>
          <p:cNvPr id="55314" name="AutoShape 18"/>
          <p:cNvSpPr>
            <a:spLocks noChangeArrowheads="1"/>
          </p:cNvSpPr>
          <p:nvPr/>
        </p:nvSpPr>
        <p:spPr bwMode="auto">
          <a:xfrm>
            <a:off x="1006475" y="1025525"/>
            <a:ext cx="1690688" cy="1187450"/>
          </a:xfrm>
          <a:prstGeom prst="flowChartAlternateProcess">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600" dirty="0">
                <a:latin typeface="Saar" panose="00000500000000000000" pitchFamily="2" charset="0"/>
              </a:rPr>
              <a:t>Abitur</a:t>
            </a:r>
            <a:r>
              <a:rPr lang="de-DE" altLang="de-DE" sz="1800" dirty="0">
                <a:latin typeface="Saar" panose="00000500000000000000" pitchFamily="2" charset="0"/>
              </a:rPr>
              <a:t/>
            </a:r>
            <a:br>
              <a:rPr lang="de-DE" altLang="de-DE" sz="1800" dirty="0">
                <a:latin typeface="Saar" panose="00000500000000000000" pitchFamily="2" charset="0"/>
              </a:rPr>
            </a:br>
            <a:r>
              <a:rPr lang="de-DE" altLang="de-DE" sz="1400" dirty="0">
                <a:latin typeface="Saar" panose="00000500000000000000" pitchFamily="2" charset="0"/>
              </a:rPr>
              <a:t>in 8 Jahren</a:t>
            </a:r>
            <a:endParaRPr lang="de-DE" altLang="de-DE" sz="1400" b="1" dirty="0">
              <a:latin typeface="Saar" panose="00000500000000000000" pitchFamily="2" charset="0"/>
            </a:endParaRPr>
          </a:p>
        </p:txBody>
      </p:sp>
      <p:sp>
        <p:nvSpPr>
          <p:cNvPr id="55315" name="AutoShape 19"/>
          <p:cNvSpPr>
            <a:spLocks noChangeArrowheads="1"/>
          </p:cNvSpPr>
          <p:nvPr/>
        </p:nvSpPr>
        <p:spPr bwMode="auto">
          <a:xfrm>
            <a:off x="971550" y="2716213"/>
            <a:ext cx="7197725" cy="900112"/>
          </a:xfrm>
          <a:prstGeom prst="flowChartAlternateProcess">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dirty="0">
                <a:latin typeface="Saar" panose="00000500000000000000" pitchFamily="2" charset="0"/>
              </a:rPr>
              <a:t>Mittlerer Bildungsabschluss</a:t>
            </a:r>
          </a:p>
        </p:txBody>
      </p:sp>
      <p:sp>
        <p:nvSpPr>
          <p:cNvPr id="55323" name="Rectangle 27"/>
          <p:cNvSpPr>
            <a:spLocks noChangeArrowheads="1"/>
          </p:cNvSpPr>
          <p:nvPr/>
        </p:nvSpPr>
        <p:spPr bwMode="auto">
          <a:xfrm>
            <a:off x="971550" y="5360989"/>
            <a:ext cx="7197725" cy="732382"/>
          </a:xfrm>
          <a:prstGeom prst="rect">
            <a:avLst/>
          </a:prstGeom>
          <a:solidFill>
            <a:srgbClr val="CCFFCC"/>
          </a:solidFill>
          <a:ln w="19050">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defTabSz="914400" eaLnBrk="1" hangingPunct="1"/>
            <a:r>
              <a:rPr lang="de-DE" altLang="de-DE" sz="2800" b="1" dirty="0">
                <a:latin typeface="Saar" panose="00000500000000000000" pitchFamily="2" charset="0"/>
              </a:rPr>
              <a:t>Grundschule</a:t>
            </a:r>
          </a:p>
        </p:txBody>
      </p:sp>
      <p:sp>
        <p:nvSpPr>
          <p:cNvPr id="55327" name="AutoShape 31"/>
          <p:cNvSpPr>
            <a:spLocks noChangeArrowheads="1"/>
          </p:cNvSpPr>
          <p:nvPr/>
        </p:nvSpPr>
        <p:spPr bwMode="auto">
          <a:xfrm>
            <a:off x="4391025" y="3627438"/>
            <a:ext cx="360363" cy="449262"/>
          </a:xfrm>
          <a:prstGeom prst="upArrow">
            <a:avLst>
              <a:gd name="adj1" fmla="val 55750"/>
              <a:gd name="adj2" fmla="val 63991"/>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5328" name="AutoShape 32"/>
          <p:cNvSpPr>
            <a:spLocks noChangeArrowheads="1"/>
          </p:cNvSpPr>
          <p:nvPr/>
        </p:nvSpPr>
        <p:spPr bwMode="auto">
          <a:xfrm>
            <a:off x="5326063" y="2262188"/>
            <a:ext cx="360362" cy="449262"/>
          </a:xfrm>
          <a:prstGeom prst="upArrow">
            <a:avLst>
              <a:gd name="adj1" fmla="val 55750"/>
              <a:gd name="adj2" fmla="val 63991"/>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5330" name="AutoShape 34"/>
          <p:cNvSpPr>
            <a:spLocks noChangeArrowheads="1"/>
          </p:cNvSpPr>
          <p:nvPr/>
        </p:nvSpPr>
        <p:spPr bwMode="auto">
          <a:xfrm>
            <a:off x="4786313" y="3735388"/>
            <a:ext cx="719137" cy="2159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latin typeface="Saar" panose="00000500000000000000" pitchFamily="2" charset="0"/>
              </a:rPr>
              <a:t>1 Jahr</a:t>
            </a:r>
          </a:p>
        </p:txBody>
      </p:sp>
      <p:sp>
        <p:nvSpPr>
          <p:cNvPr id="28688" name="Text Box 22"/>
          <p:cNvSpPr txBox="1">
            <a:spLocks noChangeArrowheads="1"/>
          </p:cNvSpPr>
          <p:nvPr/>
        </p:nvSpPr>
        <p:spPr bwMode="auto">
          <a:xfrm>
            <a:off x="452438" y="628650"/>
            <a:ext cx="504031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1400" b="1" dirty="0">
                <a:latin typeface="Saar" panose="00000500000000000000" pitchFamily="2" charset="0"/>
              </a:rPr>
              <a:t>Deutsch-Luxemburgisches Schengen-Lyzeum Perl</a:t>
            </a:r>
          </a:p>
        </p:txBody>
      </p:sp>
      <p:sp>
        <p:nvSpPr>
          <p:cNvPr id="2" name="AutoShape 18"/>
          <p:cNvSpPr>
            <a:spLocks noChangeArrowheads="1"/>
          </p:cNvSpPr>
          <p:nvPr/>
        </p:nvSpPr>
        <p:spPr bwMode="auto">
          <a:xfrm>
            <a:off x="2733675" y="1025525"/>
            <a:ext cx="1727200" cy="1187450"/>
          </a:xfrm>
          <a:prstGeom prst="flowChartAlternateProcess">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600" dirty="0">
                <a:latin typeface="Saar" panose="00000500000000000000" pitchFamily="2" charset="0"/>
              </a:rPr>
              <a:t>Diplôme </a:t>
            </a:r>
            <a:br>
              <a:rPr lang="de-DE" altLang="de-DE" sz="1600" dirty="0">
                <a:latin typeface="Saar" panose="00000500000000000000" pitchFamily="2" charset="0"/>
              </a:rPr>
            </a:br>
            <a:r>
              <a:rPr lang="de-DE" altLang="de-DE" sz="1500" dirty="0">
                <a:latin typeface="Saar" panose="00000500000000000000" pitchFamily="2" charset="0"/>
              </a:rPr>
              <a:t>de </a:t>
            </a:r>
            <a:r>
              <a:rPr lang="de-DE" altLang="de-DE" sz="1500" dirty="0" err="1">
                <a:latin typeface="Saar" panose="00000500000000000000" pitchFamily="2" charset="0"/>
              </a:rPr>
              <a:t>fin</a:t>
            </a:r>
            <a:r>
              <a:rPr lang="de-DE" altLang="de-DE" sz="1500" dirty="0">
                <a:latin typeface="Saar" panose="00000500000000000000" pitchFamily="2" charset="0"/>
              </a:rPr>
              <a:t> </a:t>
            </a:r>
            <a:r>
              <a:rPr lang="de-DE" altLang="de-DE" sz="1500" dirty="0" err="1">
                <a:latin typeface="Saar" panose="00000500000000000000" pitchFamily="2" charset="0"/>
              </a:rPr>
              <a:t>d‘études</a:t>
            </a:r>
            <a:r>
              <a:rPr lang="de-DE" altLang="de-DE" sz="1500" dirty="0">
                <a:latin typeface="Saar" panose="00000500000000000000" pitchFamily="2" charset="0"/>
              </a:rPr>
              <a:t> </a:t>
            </a:r>
            <a:r>
              <a:rPr lang="de-DE" altLang="de-DE" sz="1500" dirty="0" err="1">
                <a:latin typeface="Saar" panose="00000500000000000000" pitchFamily="2" charset="0"/>
              </a:rPr>
              <a:t>secondaires</a:t>
            </a:r>
            <a:r>
              <a:rPr lang="de-DE" altLang="de-DE" sz="1500" dirty="0"/>
              <a:t> </a:t>
            </a:r>
            <a:r>
              <a:rPr lang="de-DE" altLang="de-DE" sz="1800" dirty="0">
                <a:latin typeface="Saar" panose="00000500000000000000" pitchFamily="2" charset="0"/>
              </a:rPr>
              <a:t/>
            </a:r>
            <a:br>
              <a:rPr lang="de-DE" altLang="de-DE" sz="1800" dirty="0">
                <a:latin typeface="Saar" panose="00000500000000000000" pitchFamily="2" charset="0"/>
              </a:rPr>
            </a:br>
            <a:r>
              <a:rPr lang="de-DE" altLang="de-DE" sz="1400" dirty="0">
                <a:latin typeface="Saar" panose="00000500000000000000" pitchFamily="2" charset="0"/>
              </a:rPr>
              <a:t>in 8 Jahren</a:t>
            </a:r>
          </a:p>
        </p:txBody>
      </p:sp>
      <p:sp>
        <p:nvSpPr>
          <p:cNvPr id="3" name="AutoShape 18"/>
          <p:cNvSpPr>
            <a:spLocks noChangeArrowheads="1"/>
          </p:cNvSpPr>
          <p:nvPr/>
        </p:nvSpPr>
        <p:spPr bwMode="auto">
          <a:xfrm>
            <a:off x="4641850" y="989013"/>
            <a:ext cx="1727200" cy="1258887"/>
          </a:xfrm>
          <a:prstGeom prst="flowChartAlternateProcess">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600" dirty="0">
                <a:latin typeface="Saar" panose="00000500000000000000" pitchFamily="2" charset="0"/>
              </a:rPr>
              <a:t>Diplôme </a:t>
            </a:r>
            <a:br>
              <a:rPr lang="de-DE" altLang="de-DE" sz="1600" dirty="0">
                <a:latin typeface="Saar" panose="00000500000000000000" pitchFamily="2" charset="0"/>
              </a:rPr>
            </a:br>
            <a:r>
              <a:rPr lang="de-DE" altLang="de-DE" sz="1500" dirty="0">
                <a:latin typeface="Saar" panose="00000500000000000000" pitchFamily="2" charset="0"/>
              </a:rPr>
              <a:t>de </a:t>
            </a:r>
            <a:r>
              <a:rPr lang="de-DE" altLang="de-DE" sz="1500" dirty="0" err="1">
                <a:latin typeface="Saar" panose="00000500000000000000" pitchFamily="2" charset="0"/>
              </a:rPr>
              <a:t>fin</a:t>
            </a:r>
            <a:r>
              <a:rPr lang="de-DE" altLang="de-DE" sz="1500" dirty="0">
                <a:latin typeface="Saar" panose="00000500000000000000" pitchFamily="2" charset="0"/>
              </a:rPr>
              <a:t> </a:t>
            </a:r>
            <a:r>
              <a:rPr lang="de-DE" altLang="de-DE" sz="1500" dirty="0" err="1">
                <a:latin typeface="Saar" panose="00000500000000000000" pitchFamily="2" charset="0"/>
              </a:rPr>
              <a:t>d‘études</a:t>
            </a:r>
            <a:r>
              <a:rPr lang="de-DE" altLang="de-DE" sz="1500" dirty="0">
                <a:latin typeface="Saar" panose="00000500000000000000" pitchFamily="2" charset="0"/>
              </a:rPr>
              <a:t> </a:t>
            </a:r>
            <a:r>
              <a:rPr lang="de-DE" altLang="de-DE" sz="1500" dirty="0" err="1">
                <a:latin typeface="Saar" panose="00000500000000000000" pitchFamily="2" charset="0"/>
              </a:rPr>
              <a:t>secondaires</a:t>
            </a:r>
            <a:r>
              <a:rPr lang="de-DE" altLang="de-DE" sz="1500" dirty="0">
                <a:latin typeface="Saar" panose="00000500000000000000" pitchFamily="2" charset="0"/>
              </a:rPr>
              <a:t> </a:t>
            </a:r>
            <a:r>
              <a:rPr lang="de-DE" altLang="de-DE" sz="1500" dirty="0" err="1">
                <a:latin typeface="Saar" panose="00000500000000000000" pitchFamily="2" charset="0"/>
              </a:rPr>
              <a:t>techniques</a:t>
            </a:r>
            <a:r>
              <a:rPr lang="de-DE" altLang="de-DE" dirty="0"/>
              <a:t> </a:t>
            </a:r>
            <a:r>
              <a:rPr lang="de-DE" altLang="de-DE" sz="1800" dirty="0">
                <a:latin typeface="Saar" panose="00000500000000000000" pitchFamily="2" charset="0"/>
              </a:rPr>
              <a:t/>
            </a:r>
            <a:br>
              <a:rPr lang="de-DE" altLang="de-DE" sz="1800" dirty="0">
                <a:latin typeface="Saar" panose="00000500000000000000" pitchFamily="2" charset="0"/>
              </a:rPr>
            </a:br>
            <a:r>
              <a:rPr lang="de-DE" altLang="de-DE" sz="1400" dirty="0">
                <a:latin typeface="Saar" panose="00000500000000000000" pitchFamily="2" charset="0"/>
              </a:rPr>
              <a:t>in 8 Jahren</a:t>
            </a:r>
          </a:p>
        </p:txBody>
      </p:sp>
      <p:sp>
        <p:nvSpPr>
          <p:cNvPr id="4" name="AutoShape 18"/>
          <p:cNvSpPr>
            <a:spLocks noChangeArrowheads="1"/>
          </p:cNvSpPr>
          <p:nvPr/>
        </p:nvSpPr>
        <p:spPr bwMode="auto">
          <a:xfrm>
            <a:off x="6440488" y="989013"/>
            <a:ext cx="1727200" cy="1258887"/>
          </a:xfrm>
          <a:prstGeom prst="flowChartAlternateProcess">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600" dirty="0">
                <a:latin typeface="Saar" panose="00000500000000000000" pitchFamily="2" charset="0"/>
              </a:rPr>
              <a:t>Fachabitur</a:t>
            </a:r>
            <a:r>
              <a:rPr lang="de-DE" altLang="de-DE" dirty="0"/>
              <a:t> </a:t>
            </a:r>
            <a:r>
              <a:rPr lang="de-DE" altLang="de-DE" sz="1800" dirty="0">
                <a:latin typeface="Saar" panose="00000500000000000000" pitchFamily="2" charset="0"/>
              </a:rPr>
              <a:t/>
            </a:r>
            <a:br>
              <a:rPr lang="de-DE" altLang="de-DE" sz="1800" dirty="0">
                <a:latin typeface="Saar" panose="00000500000000000000" pitchFamily="2" charset="0"/>
              </a:rPr>
            </a:br>
            <a:r>
              <a:rPr lang="de-DE" altLang="de-DE" sz="1400" dirty="0">
                <a:latin typeface="Saar" panose="00000500000000000000" pitchFamily="2" charset="0"/>
              </a:rPr>
              <a:t>in 8 Jahren</a:t>
            </a:r>
          </a:p>
        </p:txBody>
      </p:sp>
      <p:sp>
        <p:nvSpPr>
          <p:cNvPr id="55325" name="AutoShape 29"/>
          <p:cNvSpPr>
            <a:spLocks noChangeArrowheads="1"/>
          </p:cNvSpPr>
          <p:nvPr/>
        </p:nvSpPr>
        <p:spPr bwMode="auto">
          <a:xfrm>
            <a:off x="4391025" y="4903788"/>
            <a:ext cx="360363" cy="449262"/>
          </a:xfrm>
          <a:prstGeom prst="upArrow">
            <a:avLst>
              <a:gd name="adj1" fmla="val 55750"/>
              <a:gd name="adj2" fmla="val 63991"/>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5331" name="AutoShape 35"/>
          <p:cNvSpPr>
            <a:spLocks noChangeArrowheads="1"/>
          </p:cNvSpPr>
          <p:nvPr/>
        </p:nvSpPr>
        <p:spPr bwMode="auto">
          <a:xfrm>
            <a:off x="4786313" y="5011738"/>
            <a:ext cx="719137" cy="2159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latin typeface="Saar" panose="00000500000000000000" pitchFamily="2" charset="0"/>
              </a:rPr>
              <a:t>5 Jahre</a:t>
            </a:r>
          </a:p>
        </p:txBody>
      </p:sp>
      <p:sp>
        <p:nvSpPr>
          <p:cNvPr id="5" name="AutoShape 10"/>
          <p:cNvSpPr>
            <a:spLocks noChangeArrowheads="1"/>
          </p:cNvSpPr>
          <p:nvPr/>
        </p:nvSpPr>
        <p:spPr bwMode="auto">
          <a:xfrm>
            <a:off x="7513638" y="2370138"/>
            <a:ext cx="621051" cy="238363"/>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latin typeface="Saar" panose="00000500000000000000" pitchFamily="2" charset="0"/>
              </a:rPr>
              <a:t>2 Jahre</a:t>
            </a:r>
          </a:p>
        </p:txBody>
      </p:sp>
      <p:sp>
        <p:nvSpPr>
          <p:cNvPr id="6" name="AutoShape 32"/>
          <p:cNvSpPr>
            <a:spLocks noChangeArrowheads="1"/>
          </p:cNvSpPr>
          <p:nvPr/>
        </p:nvSpPr>
        <p:spPr bwMode="auto">
          <a:xfrm>
            <a:off x="7121525" y="2262188"/>
            <a:ext cx="360363" cy="449262"/>
          </a:xfrm>
          <a:prstGeom prst="upArrow">
            <a:avLst>
              <a:gd name="adj1" fmla="val 55750"/>
              <a:gd name="adj2" fmla="val 63991"/>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7" name="AutoShape 10"/>
          <p:cNvSpPr>
            <a:spLocks noChangeArrowheads="1"/>
          </p:cNvSpPr>
          <p:nvPr/>
        </p:nvSpPr>
        <p:spPr bwMode="auto">
          <a:xfrm>
            <a:off x="2409825" y="2370138"/>
            <a:ext cx="621051" cy="238363"/>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latin typeface="Saar" panose="00000500000000000000" pitchFamily="2" charset="0"/>
              </a:rPr>
              <a:t>2 Jahre</a:t>
            </a:r>
          </a:p>
        </p:txBody>
      </p:sp>
      <p:sp>
        <p:nvSpPr>
          <p:cNvPr id="8" name="AutoShape 32"/>
          <p:cNvSpPr>
            <a:spLocks noChangeArrowheads="1"/>
          </p:cNvSpPr>
          <p:nvPr/>
        </p:nvSpPr>
        <p:spPr bwMode="auto">
          <a:xfrm>
            <a:off x="2014538" y="2262188"/>
            <a:ext cx="360362" cy="449262"/>
          </a:xfrm>
          <a:prstGeom prst="upArrow">
            <a:avLst>
              <a:gd name="adj1" fmla="val 55750"/>
              <a:gd name="adj2" fmla="val 63991"/>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9" name="AutoShape 32"/>
          <p:cNvSpPr>
            <a:spLocks noChangeArrowheads="1"/>
          </p:cNvSpPr>
          <p:nvPr/>
        </p:nvSpPr>
        <p:spPr bwMode="auto">
          <a:xfrm>
            <a:off x="3090863" y="2262188"/>
            <a:ext cx="360362" cy="449262"/>
          </a:xfrm>
          <a:prstGeom prst="upArrow">
            <a:avLst>
              <a:gd name="adj1" fmla="val 55750"/>
              <a:gd name="adj2" fmla="val 63991"/>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306203" name="AutoShape 27"/>
          <p:cNvSpPr>
            <a:spLocks noChangeArrowheads="1"/>
          </p:cNvSpPr>
          <p:nvPr/>
        </p:nvSpPr>
        <p:spPr bwMode="auto">
          <a:xfrm>
            <a:off x="971550" y="989013"/>
            <a:ext cx="3527425" cy="1258887"/>
          </a:xfrm>
          <a:prstGeom prst="roundRect">
            <a:avLst>
              <a:gd name="adj"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a:p>
        </p:txBody>
      </p:sp>
      <p:sp>
        <p:nvSpPr>
          <p:cNvPr id="28700" name="Text Box 22"/>
          <p:cNvSpPr txBox="1">
            <a:spLocks noChangeArrowheads="1"/>
          </p:cNvSpPr>
          <p:nvPr/>
        </p:nvSpPr>
        <p:spPr bwMode="auto">
          <a:xfrm>
            <a:off x="419100" y="103188"/>
            <a:ext cx="317817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4000" b="1" dirty="0">
                <a:latin typeface="Saar" panose="00000500000000000000" pitchFamily="2" charset="0"/>
              </a:rPr>
              <a:t>Abschlüsse</a:t>
            </a:r>
          </a:p>
        </p:txBody>
      </p:sp>
      <p:sp>
        <p:nvSpPr>
          <p:cNvPr id="32"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304122785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5323"/>
                                        </p:tgtEl>
                                        <p:attrNameLst>
                                          <p:attrName>style.visibility</p:attrName>
                                        </p:attrNameLst>
                                      </p:cBhvr>
                                      <p:to>
                                        <p:strVal val="visible"/>
                                      </p:to>
                                    </p:set>
                                    <p:animEffect transition="in" filter="wipe(down)">
                                      <p:cBhvr>
                                        <p:cTn id="7" dur="500"/>
                                        <p:tgtEl>
                                          <p:spTgt spid="553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5325"/>
                                        </p:tgtEl>
                                        <p:attrNameLst>
                                          <p:attrName>style.visibility</p:attrName>
                                        </p:attrNameLst>
                                      </p:cBhvr>
                                      <p:to>
                                        <p:strVal val="visible"/>
                                      </p:to>
                                    </p:set>
                                    <p:animEffect transition="in" filter="wipe(down)">
                                      <p:cBhvr>
                                        <p:cTn id="12" dur="500"/>
                                        <p:tgtEl>
                                          <p:spTgt spid="5532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5331"/>
                                        </p:tgtEl>
                                        <p:attrNameLst>
                                          <p:attrName>style.visibility</p:attrName>
                                        </p:attrNameLst>
                                      </p:cBhvr>
                                      <p:to>
                                        <p:strVal val="visible"/>
                                      </p:to>
                                    </p:set>
                                    <p:animEffect transition="in" filter="wipe(down)">
                                      <p:cBhvr>
                                        <p:cTn id="15" dur="500"/>
                                        <p:tgtEl>
                                          <p:spTgt spid="55331"/>
                                        </p:tgtEl>
                                      </p:cBhvr>
                                    </p:animEffect>
                                  </p:childTnLst>
                                </p:cTn>
                              </p:par>
                            </p:childTnLst>
                          </p:cTn>
                        </p:par>
                        <p:par>
                          <p:cTn id="16" fill="hold" nodeType="afterGroup">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55313"/>
                                        </p:tgtEl>
                                        <p:attrNameLst>
                                          <p:attrName>style.visibility</p:attrName>
                                        </p:attrNameLst>
                                      </p:cBhvr>
                                      <p:to>
                                        <p:strVal val="visible"/>
                                      </p:to>
                                    </p:set>
                                    <p:animEffect transition="in" filter="wipe(down)">
                                      <p:cBhvr>
                                        <p:cTn id="19" dur="500"/>
                                        <p:tgtEl>
                                          <p:spTgt spid="5531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5327"/>
                                        </p:tgtEl>
                                        <p:attrNameLst>
                                          <p:attrName>style.visibility</p:attrName>
                                        </p:attrNameLst>
                                      </p:cBhvr>
                                      <p:to>
                                        <p:strVal val="visible"/>
                                      </p:to>
                                    </p:set>
                                    <p:animEffect transition="in" filter="wipe(down)">
                                      <p:cBhvr>
                                        <p:cTn id="24" dur="500"/>
                                        <p:tgtEl>
                                          <p:spTgt spid="5532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5330"/>
                                        </p:tgtEl>
                                        <p:attrNameLst>
                                          <p:attrName>style.visibility</p:attrName>
                                        </p:attrNameLst>
                                      </p:cBhvr>
                                      <p:to>
                                        <p:strVal val="visible"/>
                                      </p:to>
                                    </p:set>
                                    <p:animEffect transition="in" filter="wipe(down)">
                                      <p:cBhvr>
                                        <p:cTn id="27" dur="500"/>
                                        <p:tgtEl>
                                          <p:spTgt spid="55330"/>
                                        </p:tgtEl>
                                      </p:cBhvr>
                                    </p:animEffect>
                                  </p:childTnLst>
                                </p:cTn>
                              </p:par>
                            </p:childTnLst>
                          </p:cTn>
                        </p:par>
                        <p:par>
                          <p:cTn id="28" fill="hold" nodeType="afterGroup">
                            <p:stCondLst>
                              <p:cond delay="500"/>
                            </p:stCondLst>
                            <p:childTnLst>
                              <p:par>
                                <p:cTn id="29" presetID="22" presetClass="entr" presetSubtype="4" fill="hold" grpId="0" nodeType="afterEffect">
                                  <p:stCondLst>
                                    <p:cond delay="0"/>
                                  </p:stCondLst>
                                  <p:childTnLst>
                                    <p:set>
                                      <p:cBhvr>
                                        <p:cTn id="30" dur="1" fill="hold">
                                          <p:stCondLst>
                                            <p:cond delay="0"/>
                                          </p:stCondLst>
                                        </p:cTn>
                                        <p:tgtEl>
                                          <p:spTgt spid="55315"/>
                                        </p:tgtEl>
                                        <p:attrNameLst>
                                          <p:attrName>style.visibility</p:attrName>
                                        </p:attrNameLst>
                                      </p:cBhvr>
                                      <p:to>
                                        <p:strVal val="visible"/>
                                      </p:to>
                                    </p:set>
                                    <p:animEffect transition="in" filter="wipe(down)">
                                      <p:cBhvr>
                                        <p:cTn id="31" dur="500"/>
                                        <p:tgtEl>
                                          <p:spTgt spid="5531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par>
                          <p:cTn id="43" fill="hold" nodeType="afterGroup">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306203"/>
                                        </p:tgtEl>
                                        <p:attrNameLst>
                                          <p:attrName>style.visibility</p:attrName>
                                        </p:attrNameLst>
                                      </p:cBhvr>
                                      <p:to>
                                        <p:strVal val="visible"/>
                                      </p:to>
                                    </p:set>
                                    <p:animEffect transition="in" filter="wipe(down)">
                                      <p:cBhvr>
                                        <p:cTn id="46" dur="500"/>
                                        <p:tgtEl>
                                          <p:spTgt spid="30620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5314"/>
                                        </p:tgtEl>
                                        <p:attrNameLst>
                                          <p:attrName>style.visibility</p:attrName>
                                        </p:attrNameLst>
                                      </p:cBhvr>
                                      <p:to>
                                        <p:strVal val="visible"/>
                                      </p:to>
                                    </p:set>
                                    <p:animEffect transition="in" filter="wipe(down)">
                                      <p:cBhvr>
                                        <p:cTn id="51" dur="500"/>
                                        <p:tgtEl>
                                          <p:spTgt spid="55314"/>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wipe(down)">
                                      <p:cBhvr>
                                        <p:cTn id="54" dur="500"/>
                                        <p:tgtEl>
                                          <p:spTgt spid="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55328"/>
                                        </p:tgtEl>
                                        <p:attrNameLst>
                                          <p:attrName>style.visibility</p:attrName>
                                        </p:attrNameLst>
                                      </p:cBhvr>
                                      <p:to>
                                        <p:strVal val="visible"/>
                                      </p:to>
                                    </p:set>
                                    <p:animEffect transition="in" filter="wipe(down)">
                                      <p:cBhvr>
                                        <p:cTn id="59" dur="500"/>
                                        <p:tgtEl>
                                          <p:spTgt spid="55328"/>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55306"/>
                                        </p:tgtEl>
                                        <p:attrNameLst>
                                          <p:attrName>style.visibility</p:attrName>
                                        </p:attrNameLst>
                                      </p:cBhvr>
                                      <p:to>
                                        <p:strVal val="visible"/>
                                      </p:to>
                                    </p:set>
                                    <p:animEffect transition="in" filter="wipe(down)">
                                      <p:cBhvr>
                                        <p:cTn id="62" dur="500"/>
                                        <p:tgtEl>
                                          <p:spTgt spid="55306"/>
                                        </p:tgtEl>
                                      </p:cBhvr>
                                    </p:animEffect>
                                  </p:childTnLst>
                                </p:cTn>
                              </p:par>
                            </p:childTnLst>
                          </p:cTn>
                        </p:par>
                        <p:par>
                          <p:cTn id="63" fill="hold" nodeType="afterGroup">
                            <p:stCondLst>
                              <p:cond delay="500"/>
                            </p:stCondLst>
                            <p:childTnLst>
                              <p:par>
                                <p:cTn id="64" presetID="22" presetClass="entr" presetSubtype="4" fill="hold" grpId="0" nodeType="after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wipe(down)">
                                      <p:cBhvr>
                                        <p:cTn id="66" dur="500"/>
                                        <p:tgtEl>
                                          <p:spTgt spid="3"/>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wipe(down)">
                                      <p:cBhvr>
                                        <p:cTn id="71" dur="500"/>
                                        <p:tgtEl>
                                          <p:spTgt spid="6"/>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wipe(down)">
                                      <p:cBhvr>
                                        <p:cTn id="74" dur="500"/>
                                        <p:tgtEl>
                                          <p:spTgt spid="5"/>
                                        </p:tgtEl>
                                      </p:cBhvr>
                                    </p:animEffect>
                                  </p:childTnLst>
                                </p:cTn>
                              </p:par>
                            </p:childTnLst>
                          </p:cTn>
                        </p:par>
                        <p:par>
                          <p:cTn id="75" fill="hold" nodeType="afterGroup">
                            <p:stCondLst>
                              <p:cond delay="500"/>
                            </p:stCondLst>
                            <p:childTnLst>
                              <p:par>
                                <p:cTn id="76" presetID="22" presetClass="entr" presetSubtype="4"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wipe(down)">
                                      <p:cBhvr>
                                        <p:cTn id="7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6" grpId="0"/>
      <p:bldP spid="55313" grpId="0" animBg="1"/>
      <p:bldP spid="55314" grpId="0" animBg="1"/>
      <p:bldP spid="55315" grpId="0" animBg="1"/>
      <p:bldP spid="55323" grpId="0" animBg="1"/>
      <p:bldP spid="55327" grpId="0" animBg="1"/>
      <p:bldP spid="55328" grpId="0" animBg="1"/>
      <p:bldP spid="55330" grpId="0"/>
      <p:bldP spid="2" grpId="0" animBg="1"/>
      <p:bldP spid="3" grpId="0" animBg="1"/>
      <p:bldP spid="4" grpId="0" animBg="1"/>
      <p:bldP spid="55325" grpId="0" animBg="1"/>
      <p:bldP spid="55331" grpId="0"/>
      <p:bldP spid="5" grpId="0"/>
      <p:bldP spid="6" grpId="0" animBg="1"/>
      <p:bldP spid="7" grpId="0"/>
      <p:bldP spid="8" grpId="0" animBg="1"/>
      <p:bldP spid="9" grpId="0" animBg="1"/>
      <p:bldP spid="30620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558000" y="1097999"/>
            <a:ext cx="7949400" cy="2921107"/>
          </a:xfrm>
        </p:spPr>
        <p:txBody>
          <a:bodyPr/>
          <a:lstStyle/>
          <a:p>
            <a:pPr algn="ctr"/>
            <a:r>
              <a:rPr lang="de-DE" altLang="de-DE" dirty="0" smtClean="0">
                <a:solidFill>
                  <a:schemeClr val="tx1"/>
                </a:solidFill>
                <a:latin typeface="Saar" panose="00000500000000000000" pitchFamily="2" charset="0"/>
              </a:rPr>
              <a:t>Sie </a:t>
            </a:r>
            <a:r>
              <a:rPr lang="de-DE" altLang="de-DE" dirty="0">
                <a:solidFill>
                  <a:schemeClr val="tx1"/>
                </a:solidFill>
                <a:latin typeface="Saar" panose="00000500000000000000" pitchFamily="2" charset="0"/>
              </a:rPr>
              <a:t>kennen Ihr Kind </a:t>
            </a:r>
            <a:r>
              <a:rPr lang="de-DE" altLang="de-DE" dirty="0" smtClean="0">
                <a:solidFill>
                  <a:schemeClr val="tx1"/>
                </a:solidFill>
                <a:latin typeface="Saar" panose="00000500000000000000" pitchFamily="2" charset="0"/>
              </a:rPr>
              <a:t>und </a:t>
            </a:r>
            <a:r>
              <a:rPr lang="de-DE" altLang="de-DE" dirty="0">
                <a:solidFill>
                  <a:schemeClr val="tx1"/>
                </a:solidFill>
                <a:latin typeface="Saar" panose="00000500000000000000" pitchFamily="2" charset="0"/>
              </a:rPr>
              <a:t/>
            </a:r>
            <a:br>
              <a:rPr lang="de-DE" altLang="de-DE" dirty="0">
                <a:solidFill>
                  <a:schemeClr val="tx1"/>
                </a:solidFill>
                <a:latin typeface="Saar" panose="00000500000000000000" pitchFamily="2" charset="0"/>
              </a:rPr>
            </a:br>
            <a:endParaRPr lang="de-DE" altLang="de-DE" dirty="0" smtClean="0">
              <a:solidFill>
                <a:schemeClr val="tx1"/>
              </a:solidFill>
              <a:latin typeface="Saar" panose="00000500000000000000" pitchFamily="2" charset="0"/>
            </a:endParaRPr>
          </a:p>
          <a:p>
            <a:pPr algn="ctr"/>
            <a:r>
              <a:rPr lang="de-DE" altLang="de-DE" dirty="0" smtClean="0">
                <a:solidFill>
                  <a:schemeClr val="tx1"/>
                </a:solidFill>
                <a:latin typeface="Saar" panose="00000500000000000000" pitchFamily="2" charset="0"/>
              </a:rPr>
              <a:t>vertrauen </a:t>
            </a:r>
            <a:r>
              <a:rPr lang="de-DE" altLang="de-DE" dirty="0">
                <a:solidFill>
                  <a:schemeClr val="tx1"/>
                </a:solidFill>
                <a:latin typeface="Saar" panose="00000500000000000000" pitchFamily="2" charset="0"/>
              </a:rPr>
              <a:t>der Beratung der </a:t>
            </a:r>
            <a:endParaRPr lang="de-DE" altLang="de-DE" dirty="0" smtClean="0">
              <a:solidFill>
                <a:schemeClr val="tx1"/>
              </a:solidFill>
              <a:latin typeface="Saar" panose="00000500000000000000" pitchFamily="2" charset="0"/>
            </a:endParaRPr>
          </a:p>
          <a:p>
            <a:pPr algn="ctr"/>
            <a:endParaRPr lang="de-DE" altLang="de-DE" dirty="0">
              <a:solidFill>
                <a:schemeClr val="tx1"/>
              </a:solidFill>
              <a:latin typeface="Saar" panose="00000500000000000000" pitchFamily="2" charset="0"/>
            </a:endParaRPr>
          </a:p>
          <a:p>
            <a:pPr algn="ctr"/>
            <a:r>
              <a:rPr lang="de-DE" altLang="de-DE" dirty="0" smtClean="0">
                <a:solidFill>
                  <a:schemeClr val="tx1"/>
                </a:solidFill>
                <a:latin typeface="Saar" panose="00000500000000000000" pitchFamily="2" charset="0"/>
              </a:rPr>
              <a:t>Grundschule</a:t>
            </a:r>
            <a:endParaRPr lang="de-DE" dirty="0">
              <a:solidFill>
                <a:schemeClr val="tx1"/>
              </a:solidFill>
            </a:endParaRPr>
          </a:p>
        </p:txBody>
      </p:sp>
    </p:spTree>
    <p:extLst>
      <p:ext uri="{BB962C8B-B14F-4D97-AF65-F5344CB8AC3E}">
        <p14:creationId xmlns:p14="http://schemas.microsoft.com/office/powerpoint/2010/main" val="52083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16"/>
          <p:cNvSpPr>
            <a:spLocks noChangeArrowheads="1"/>
          </p:cNvSpPr>
          <p:nvPr/>
        </p:nvSpPr>
        <p:spPr bwMode="auto">
          <a:xfrm>
            <a:off x="467430" y="917575"/>
            <a:ext cx="8137130" cy="5118894"/>
          </a:xfrm>
          <a:prstGeom prst="rect">
            <a:avLst/>
          </a:prstGeom>
          <a:solidFill>
            <a:srgbClr val="CCFFCC">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30725" name="Text Box 3"/>
          <p:cNvSpPr txBox="1">
            <a:spLocks noChangeArrowheads="1"/>
          </p:cNvSpPr>
          <p:nvPr/>
        </p:nvSpPr>
        <p:spPr bwMode="auto">
          <a:xfrm>
            <a:off x="358775" y="179388"/>
            <a:ext cx="61173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4000" b="1" dirty="0">
                <a:latin typeface="Saar" panose="00000500000000000000" pitchFamily="2" charset="0"/>
              </a:rPr>
              <a:t>Anmeldung und Termine</a:t>
            </a:r>
          </a:p>
        </p:txBody>
      </p:sp>
      <p:sp>
        <p:nvSpPr>
          <p:cNvPr id="297996" name="AutoShape 12"/>
          <p:cNvSpPr>
            <a:spLocks noChangeArrowheads="1"/>
          </p:cNvSpPr>
          <p:nvPr/>
        </p:nvSpPr>
        <p:spPr bwMode="auto">
          <a:xfrm>
            <a:off x="588963" y="1096963"/>
            <a:ext cx="2879725" cy="2519362"/>
          </a:xfrm>
          <a:prstGeom prst="roundRect">
            <a:avLst>
              <a:gd name="adj" fmla="val 16667"/>
            </a:avLst>
          </a:prstGeom>
          <a:solidFill>
            <a:schemeClr val="bg1"/>
          </a:solidFill>
          <a:ln w="9525" algn="ctr">
            <a:solidFill>
              <a:schemeClr val="tx1"/>
            </a:solidFill>
            <a:round/>
            <a:headEnd/>
            <a:tailEnd/>
          </a:ln>
        </p:spPr>
        <p:txBody>
          <a:bodyPr lIns="36000" tIns="360000" rIns="36000" bIns="360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800" b="1" dirty="0">
                <a:latin typeface="Saar" panose="00000500000000000000" pitchFamily="2" charset="0"/>
              </a:rPr>
              <a:t>Halbjahres-zeugnis</a:t>
            </a:r>
          </a:p>
          <a:p>
            <a:pPr algn="ctr" eaLnBrk="1" hangingPunct="1"/>
            <a:r>
              <a:rPr lang="de-DE" altLang="de-DE" sz="1800" dirty="0">
                <a:latin typeface="Saar" panose="00000500000000000000" pitchFamily="2" charset="0"/>
              </a:rPr>
              <a:t>mit </a:t>
            </a:r>
            <a:br>
              <a:rPr lang="de-DE" altLang="de-DE" sz="1800" dirty="0">
                <a:latin typeface="Saar" panose="00000500000000000000" pitchFamily="2" charset="0"/>
              </a:rPr>
            </a:br>
            <a:r>
              <a:rPr lang="de-DE" altLang="de-DE" sz="1800" dirty="0">
                <a:latin typeface="Saar" panose="00000500000000000000" pitchFamily="2" charset="0"/>
              </a:rPr>
              <a:t>Entwicklungsbericht</a:t>
            </a:r>
            <a:br>
              <a:rPr lang="de-DE" altLang="de-DE" sz="1800" dirty="0">
                <a:latin typeface="Saar" panose="00000500000000000000" pitchFamily="2" charset="0"/>
              </a:rPr>
            </a:br>
            <a:r>
              <a:rPr lang="de-DE" altLang="de-DE" sz="1800" dirty="0">
                <a:latin typeface="Saar" panose="00000500000000000000" pitchFamily="2" charset="0"/>
              </a:rPr>
              <a:t>und zusammenfassender Beurteilung</a:t>
            </a:r>
          </a:p>
        </p:txBody>
      </p:sp>
      <p:sp>
        <p:nvSpPr>
          <p:cNvPr id="297997" name="Rectangle 13"/>
          <p:cNvSpPr>
            <a:spLocks noChangeArrowheads="1"/>
          </p:cNvSpPr>
          <p:nvPr/>
        </p:nvSpPr>
        <p:spPr bwMode="auto">
          <a:xfrm>
            <a:off x="3829050" y="1708150"/>
            <a:ext cx="4668838" cy="900113"/>
          </a:xfrm>
          <a:prstGeom prst="rect">
            <a:avLst/>
          </a:prstGeom>
          <a:solidFill>
            <a:srgbClr val="FFFFFF"/>
          </a:solidFill>
          <a:ln w="9525" algn="ctr">
            <a:solidFill>
              <a:schemeClr val="tx1"/>
            </a:solidFill>
            <a:miter lim="800000"/>
            <a:headEnd/>
            <a:tailEnd/>
          </a:ln>
        </p:spPr>
        <p:txBody>
          <a:bodyPr lIns="72000" tIns="72000" rIns="72000" bIns="72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i="1" dirty="0">
                <a:latin typeface="Saar" panose="00000500000000000000" pitchFamily="2" charset="0"/>
              </a:rPr>
              <a:t>„Der Schülerin/Dem Schüler wird aufgrund ihrer/seiner bisherigen Leistungsentwicklung der Besuch eines Gymnasiums oder einer Gemeinschaftsschule empfohlen.“</a:t>
            </a:r>
          </a:p>
        </p:txBody>
      </p:sp>
      <p:sp>
        <p:nvSpPr>
          <p:cNvPr id="297998" name="Rectangle 14"/>
          <p:cNvSpPr>
            <a:spLocks noChangeArrowheads="1"/>
          </p:cNvSpPr>
          <p:nvPr/>
        </p:nvSpPr>
        <p:spPr bwMode="auto">
          <a:xfrm>
            <a:off x="3829050" y="1099279"/>
            <a:ext cx="3756972" cy="422405"/>
          </a:xfrm>
          <a:prstGeom prst="rect">
            <a:avLst/>
          </a:prstGeom>
          <a:solidFill>
            <a:srgbClr val="FFFFFF"/>
          </a:solidFill>
          <a:ln w="9525" algn="ctr">
            <a:solidFill>
              <a:schemeClr val="tx1"/>
            </a:solidFill>
            <a:miter lim="800000"/>
            <a:headEnd/>
            <a:tailEnd/>
          </a:ln>
        </p:spPr>
        <p:txBody>
          <a:bodyPr wrap="none" lIns="72000" tIns="72000" rIns="72000" bIns="72000" anchor="ct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800" dirty="0">
                <a:latin typeface="Saar" panose="00000500000000000000" pitchFamily="2" charset="0"/>
              </a:rPr>
              <a:t>Ausgabe: </a:t>
            </a:r>
            <a:r>
              <a:rPr lang="de-DE" altLang="de-DE" sz="1800" b="1" dirty="0">
                <a:latin typeface="Saar" panose="00000500000000000000" pitchFamily="2" charset="0"/>
              </a:rPr>
              <a:t>Freitag, </a:t>
            </a:r>
            <a:r>
              <a:rPr lang="de-DE" altLang="de-DE" sz="1800" b="1" dirty="0" smtClean="0">
                <a:latin typeface="Saar" panose="00000500000000000000" pitchFamily="2" charset="0"/>
              </a:rPr>
              <a:t>25. </a:t>
            </a:r>
            <a:r>
              <a:rPr lang="de-DE" altLang="de-DE" sz="1800" b="1" dirty="0">
                <a:latin typeface="Saar" panose="00000500000000000000" pitchFamily="2" charset="0"/>
              </a:rPr>
              <a:t>Januar </a:t>
            </a:r>
            <a:r>
              <a:rPr lang="de-DE" altLang="de-DE" sz="1800" b="1" dirty="0" smtClean="0">
                <a:latin typeface="Saar" panose="00000500000000000000" pitchFamily="2" charset="0"/>
              </a:rPr>
              <a:t>2019</a:t>
            </a:r>
            <a:endParaRPr lang="de-DE" altLang="de-DE" sz="1800" b="1" dirty="0">
              <a:latin typeface="Saar" panose="00000500000000000000" pitchFamily="2" charset="0"/>
            </a:endParaRPr>
          </a:p>
        </p:txBody>
      </p:sp>
      <p:sp>
        <p:nvSpPr>
          <p:cNvPr id="297999" name="Rectangle 15"/>
          <p:cNvSpPr>
            <a:spLocks noChangeArrowheads="1"/>
          </p:cNvSpPr>
          <p:nvPr/>
        </p:nvSpPr>
        <p:spPr bwMode="auto">
          <a:xfrm>
            <a:off x="3829050" y="2698750"/>
            <a:ext cx="4668838" cy="900113"/>
          </a:xfrm>
          <a:prstGeom prst="rect">
            <a:avLst/>
          </a:prstGeom>
          <a:solidFill>
            <a:srgbClr val="FFFFFF"/>
          </a:solidFill>
          <a:ln w="9525" algn="ctr">
            <a:solidFill>
              <a:schemeClr val="tx1"/>
            </a:solidFill>
            <a:miter lim="800000"/>
            <a:headEnd/>
            <a:tailEnd/>
          </a:ln>
        </p:spPr>
        <p:txBody>
          <a:bodyPr lIns="72000" tIns="72000" rIns="72000" bIns="72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i="1" dirty="0">
                <a:latin typeface="Saar" panose="00000500000000000000" pitchFamily="2" charset="0"/>
              </a:rPr>
              <a:t>„Der Schülerin/Dem Schüler wird aufgrund ihrer/seiner bisherigen Leistungsentwicklung der Besuch einer Gemeinschaftsschule empfohlen.“</a:t>
            </a:r>
          </a:p>
        </p:txBody>
      </p:sp>
      <p:sp>
        <p:nvSpPr>
          <p:cNvPr id="298001" name="AutoShape 17"/>
          <p:cNvSpPr>
            <a:spLocks noChangeArrowheads="1"/>
          </p:cNvSpPr>
          <p:nvPr/>
        </p:nvSpPr>
        <p:spPr bwMode="auto">
          <a:xfrm>
            <a:off x="588963" y="4005079"/>
            <a:ext cx="2879725" cy="1630362"/>
          </a:xfrm>
          <a:prstGeom prst="roundRect">
            <a:avLst>
              <a:gd name="adj" fmla="val 16667"/>
            </a:avLst>
          </a:prstGeom>
          <a:solidFill>
            <a:schemeClr val="bg1"/>
          </a:solidFill>
          <a:ln w="9525" algn="ctr">
            <a:solidFill>
              <a:schemeClr val="tx1"/>
            </a:solidFill>
            <a:round/>
            <a:headEnd/>
            <a:tailEnd/>
          </a:ln>
        </p:spPr>
        <p:txBody>
          <a:bodyPr lIns="36000" tIns="180000" rIns="36000" bIns="180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800" b="1" dirty="0">
                <a:latin typeface="Saar" panose="00000500000000000000" pitchFamily="2" charset="0"/>
              </a:rPr>
              <a:t>Beratungs-gespräche</a:t>
            </a:r>
          </a:p>
          <a:p>
            <a:pPr algn="ctr" eaLnBrk="1" hangingPunct="1"/>
            <a:r>
              <a:rPr lang="de-DE" altLang="de-DE" sz="1800" dirty="0">
                <a:latin typeface="Saar" panose="00000500000000000000" pitchFamily="2" charset="0"/>
              </a:rPr>
              <a:t>für die Erziehungsberechtigten</a:t>
            </a:r>
          </a:p>
        </p:txBody>
      </p:sp>
      <p:sp>
        <p:nvSpPr>
          <p:cNvPr id="298002" name="Rectangle 18"/>
          <p:cNvSpPr>
            <a:spLocks noChangeArrowheads="1"/>
          </p:cNvSpPr>
          <p:nvPr/>
        </p:nvSpPr>
        <p:spPr bwMode="auto">
          <a:xfrm>
            <a:off x="3845233" y="4689816"/>
            <a:ext cx="3625526" cy="945625"/>
          </a:xfrm>
          <a:prstGeom prst="rect">
            <a:avLst/>
          </a:prstGeom>
          <a:solidFill>
            <a:srgbClr val="FFFFFF"/>
          </a:solidFill>
          <a:ln w="9525" algn="ctr">
            <a:solidFill>
              <a:schemeClr val="tx1"/>
            </a:solidFill>
            <a:miter lim="800000"/>
            <a:headEnd/>
            <a:tailEnd/>
          </a:ln>
        </p:spPr>
        <p:txBody>
          <a:bodyPr wrap="none" lIns="72000" tIns="72000" rIns="72000" bIns="72000" anchor="ctr">
            <a:spAutoFit/>
          </a:bodyPr>
          <a:lstStyle>
            <a:lvl1pPr eaLnBrk="0" hangingPunct="0">
              <a:tabLst>
                <a:tab pos="533400" algn="l"/>
              </a:tabLst>
              <a:defRPr sz="900">
                <a:solidFill>
                  <a:schemeClr val="tx1"/>
                </a:solidFill>
                <a:latin typeface="Frutiger 45 Light" pitchFamily="34" charset="0"/>
                <a:ea typeface="Geneva" pitchFamily="47" charset="-128"/>
              </a:defRPr>
            </a:lvl1pPr>
            <a:lvl2pPr marL="742950" indent="-285750" eaLnBrk="0" hangingPunct="0">
              <a:tabLst>
                <a:tab pos="533400" algn="l"/>
              </a:tabLst>
              <a:defRPr sz="900">
                <a:solidFill>
                  <a:schemeClr val="tx1"/>
                </a:solidFill>
                <a:latin typeface="Frutiger 45 Light" pitchFamily="34" charset="0"/>
                <a:ea typeface="Geneva" pitchFamily="47" charset="-128"/>
              </a:defRPr>
            </a:lvl2pPr>
            <a:lvl3pPr marL="1143000" indent="-228600" eaLnBrk="0" hangingPunct="0">
              <a:tabLst>
                <a:tab pos="533400" algn="l"/>
              </a:tabLst>
              <a:defRPr sz="900">
                <a:solidFill>
                  <a:schemeClr val="tx1"/>
                </a:solidFill>
                <a:latin typeface="Frutiger 45 Light" pitchFamily="34" charset="0"/>
                <a:ea typeface="Geneva" pitchFamily="47" charset="-128"/>
              </a:defRPr>
            </a:lvl3pPr>
            <a:lvl4pPr marL="1600200" indent="-228600" eaLnBrk="0" hangingPunct="0">
              <a:tabLst>
                <a:tab pos="533400" algn="l"/>
              </a:tabLst>
              <a:defRPr sz="900">
                <a:solidFill>
                  <a:schemeClr val="tx1"/>
                </a:solidFill>
                <a:latin typeface="Frutiger 45 Light" pitchFamily="34" charset="0"/>
                <a:ea typeface="Geneva" pitchFamily="47" charset="-128"/>
              </a:defRPr>
            </a:lvl4pPr>
            <a:lvl5pPr marL="2057400" indent="-228600" eaLnBrk="0" hangingPunct="0">
              <a:tabLst>
                <a:tab pos="533400" algn="l"/>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9pPr>
          </a:lstStyle>
          <a:p>
            <a:pPr eaLnBrk="1" hangingPunct="1"/>
            <a:r>
              <a:rPr lang="de-DE" altLang="de-DE" sz="1800" dirty="0">
                <a:latin typeface="Saar" panose="00000500000000000000" pitchFamily="2" charset="0"/>
              </a:rPr>
              <a:t>von: 	</a:t>
            </a:r>
            <a:r>
              <a:rPr lang="de-DE" altLang="de-DE" sz="1800" b="1" dirty="0">
                <a:latin typeface="Saar" panose="00000500000000000000" pitchFamily="2" charset="0"/>
              </a:rPr>
              <a:t>Samstag, </a:t>
            </a:r>
            <a:r>
              <a:rPr lang="de-DE" altLang="de-DE" sz="1800" b="1" dirty="0" smtClean="0">
                <a:latin typeface="Saar" panose="00000500000000000000" pitchFamily="2" charset="0"/>
              </a:rPr>
              <a:t>26. </a:t>
            </a:r>
            <a:r>
              <a:rPr lang="de-DE" altLang="de-DE" sz="1800" b="1" dirty="0">
                <a:latin typeface="Saar" panose="00000500000000000000" pitchFamily="2" charset="0"/>
              </a:rPr>
              <a:t>Januar </a:t>
            </a:r>
            <a:r>
              <a:rPr lang="de-DE" altLang="de-DE" sz="1800" b="1" dirty="0" smtClean="0">
                <a:latin typeface="Saar" panose="00000500000000000000" pitchFamily="2" charset="0"/>
              </a:rPr>
              <a:t>2019</a:t>
            </a:r>
            <a:r>
              <a:rPr lang="de-DE" altLang="de-DE" sz="1800" dirty="0">
                <a:latin typeface="Saar" panose="00000500000000000000" pitchFamily="2" charset="0"/>
              </a:rPr>
              <a:t/>
            </a:r>
            <a:br>
              <a:rPr lang="de-DE" altLang="de-DE" sz="1800" dirty="0">
                <a:latin typeface="Saar" panose="00000500000000000000" pitchFamily="2" charset="0"/>
              </a:rPr>
            </a:br>
            <a:r>
              <a:rPr lang="de-DE" altLang="de-DE" sz="1800" dirty="0">
                <a:latin typeface="Saar" panose="00000500000000000000" pitchFamily="2" charset="0"/>
              </a:rPr>
              <a:t>bis:	</a:t>
            </a:r>
            <a:r>
              <a:rPr lang="de-DE" altLang="de-DE" sz="1800" b="1" dirty="0">
                <a:latin typeface="Saar" panose="00000500000000000000" pitchFamily="2" charset="0"/>
              </a:rPr>
              <a:t>Dienstag, </a:t>
            </a:r>
            <a:r>
              <a:rPr lang="de-DE" altLang="de-DE" sz="1800" b="1" dirty="0" smtClean="0">
                <a:latin typeface="Saar" panose="00000500000000000000" pitchFamily="2" charset="0"/>
              </a:rPr>
              <a:t>05. </a:t>
            </a:r>
            <a:r>
              <a:rPr lang="de-DE" altLang="de-DE" sz="1800" b="1" dirty="0">
                <a:latin typeface="Saar" panose="00000500000000000000" pitchFamily="2" charset="0"/>
              </a:rPr>
              <a:t>Februar </a:t>
            </a:r>
            <a:r>
              <a:rPr lang="de-DE" altLang="de-DE" sz="1800" b="1" dirty="0" smtClean="0">
                <a:latin typeface="Saar" panose="00000500000000000000" pitchFamily="2" charset="0"/>
              </a:rPr>
              <a:t>2019</a:t>
            </a:r>
            <a:endParaRPr lang="de-DE" altLang="de-DE" sz="1800" b="1" dirty="0">
              <a:latin typeface="Saar" panose="00000500000000000000" pitchFamily="2" charset="0"/>
            </a:endParaRPr>
          </a:p>
          <a:p>
            <a:pPr eaLnBrk="1" hangingPunct="1"/>
            <a:endParaRPr lang="de-DE" altLang="de-DE" sz="1600" b="1" dirty="0">
              <a:latin typeface="Saar" panose="00000500000000000000" pitchFamily="2" charset="0"/>
            </a:endParaRPr>
          </a:p>
        </p:txBody>
      </p:sp>
      <p:sp>
        <p:nvSpPr>
          <p:cNvPr id="55328" name="AutoShape 32"/>
          <p:cNvSpPr>
            <a:spLocks noChangeArrowheads="1"/>
          </p:cNvSpPr>
          <p:nvPr/>
        </p:nvSpPr>
        <p:spPr bwMode="auto">
          <a:xfrm flipV="1">
            <a:off x="1852613" y="3652836"/>
            <a:ext cx="360362" cy="352243"/>
          </a:xfrm>
          <a:prstGeom prst="upArrow">
            <a:avLst>
              <a:gd name="adj1" fmla="val 55750"/>
              <a:gd name="adj2" fmla="val 63991"/>
            </a:avLst>
          </a:prstGeom>
          <a:solidFill>
            <a:srgbClr val="FFFFFF"/>
          </a:solidFill>
          <a:ln w="9525">
            <a:solidFill>
              <a:schemeClr val="tx1"/>
            </a:solidFill>
            <a:miter lim="800000"/>
            <a:headEnd/>
            <a:tailEnd/>
          </a:ln>
        </p:spPr>
        <p:txBody>
          <a:bodyPr rot="10800000"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 name="AutoShape 32"/>
          <p:cNvSpPr>
            <a:spLocks noChangeArrowheads="1"/>
          </p:cNvSpPr>
          <p:nvPr/>
        </p:nvSpPr>
        <p:spPr bwMode="auto">
          <a:xfrm flipV="1">
            <a:off x="1852613" y="5635441"/>
            <a:ext cx="360362" cy="401028"/>
          </a:xfrm>
          <a:prstGeom prst="upArrow">
            <a:avLst>
              <a:gd name="adj1" fmla="val 55750"/>
              <a:gd name="adj2" fmla="val 63991"/>
            </a:avLst>
          </a:prstGeom>
          <a:solidFill>
            <a:srgbClr val="FFFFFF"/>
          </a:solidFill>
          <a:ln w="9525">
            <a:solidFill>
              <a:schemeClr val="tx1"/>
            </a:solidFill>
            <a:miter lim="800000"/>
            <a:headEnd/>
            <a:tailEnd/>
          </a:ln>
        </p:spPr>
        <p:txBody>
          <a:bodyPr rot="10800000"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17"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4181613251"/>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7996"/>
                                        </p:tgtEl>
                                        <p:attrNameLst>
                                          <p:attrName>style.visibility</p:attrName>
                                        </p:attrNameLst>
                                      </p:cBhvr>
                                      <p:to>
                                        <p:strVal val="visible"/>
                                      </p:to>
                                    </p:set>
                                    <p:animEffect transition="in" filter="wipe(up)">
                                      <p:cBhvr>
                                        <p:cTn id="7" dur="1000"/>
                                        <p:tgtEl>
                                          <p:spTgt spid="2979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7998"/>
                                        </p:tgtEl>
                                        <p:attrNameLst>
                                          <p:attrName>style.visibility</p:attrName>
                                        </p:attrNameLst>
                                      </p:cBhvr>
                                      <p:to>
                                        <p:strVal val="visible"/>
                                      </p:to>
                                    </p:set>
                                    <p:animEffect transition="in" filter="wipe(left)">
                                      <p:cBhvr>
                                        <p:cTn id="12" dur="1000"/>
                                        <p:tgtEl>
                                          <p:spTgt spid="2979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7997"/>
                                        </p:tgtEl>
                                        <p:attrNameLst>
                                          <p:attrName>style.visibility</p:attrName>
                                        </p:attrNameLst>
                                      </p:cBhvr>
                                      <p:to>
                                        <p:strVal val="visible"/>
                                      </p:to>
                                    </p:set>
                                    <p:animEffect transition="in" filter="wipe(left)">
                                      <p:cBhvr>
                                        <p:cTn id="17" dur="1000"/>
                                        <p:tgtEl>
                                          <p:spTgt spid="29799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7999"/>
                                        </p:tgtEl>
                                        <p:attrNameLst>
                                          <p:attrName>style.visibility</p:attrName>
                                        </p:attrNameLst>
                                      </p:cBhvr>
                                      <p:to>
                                        <p:strVal val="visible"/>
                                      </p:to>
                                    </p:set>
                                    <p:animEffect transition="in" filter="wipe(left)">
                                      <p:cBhvr>
                                        <p:cTn id="22" dur="1000"/>
                                        <p:tgtEl>
                                          <p:spTgt spid="29799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5328"/>
                                        </p:tgtEl>
                                        <p:attrNameLst>
                                          <p:attrName>style.visibility</p:attrName>
                                        </p:attrNameLst>
                                      </p:cBhvr>
                                      <p:to>
                                        <p:strVal val="visible"/>
                                      </p:to>
                                    </p:set>
                                    <p:animEffect transition="in" filter="wipe(up)">
                                      <p:cBhvr>
                                        <p:cTn id="27" dur="500"/>
                                        <p:tgtEl>
                                          <p:spTgt spid="5532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98001"/>
                                        </p:tgtEl>
                                        <p:attrNameLst>
                                          <p:attrName>style.visibility</p:attrName>
                                        </p:attrNameLst>
                                      </p:cBhvr>
                                      <p:to>
                                        <p:strVal val="visible"/>
                                      </p:to>
                                    </p:set>
                                    <p:animEffect transition="in" filter="wipe(up)">
                                      <p:cBhvr>
                                        <p:cTn id="32" dur="1000"/>
                                        <p:tgtEl>
                                          <p:spTgt spid="29800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98002"/>
                                        </p:tgtEl>
                                        <p:attrNameLst>
                                          <p:attrName>style.visibility</p:attrName>
                                        </p:attrNameLst>
                                      </p:cBhvr>
                                      <p:to>
                                        <p:strVal val="visible"/>
                                      </p:to>
                                    </p:set>
                                    <p:animEffect transition="in" filter="wipe(left)">
                                      <p:cBhvr>
                                        <p:cTn id="37" dur="1000"/>
                                        <p:tgtEl>
                                          <p:spTgt spid="29800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up)">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96" grpId="0" animBg="1"/>
      <p:bldP spid="297997" grpId="0" animBg="1"/>
      <p:bldP spid="297998" grpId="0" animBg="1"/>
      <p:bldP spid="297999" grpId="0" animBg="1"/>
      <p:bldP spid="298001" grpId="0" animBg="1"/>
      <p:bldP spid="298002" grpId="0" animBg="1"/>
      <p:bldP spid="55328"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5" name="Text Box 11"/>
          <p:cNvSpPr txBox="1">
            <a:spLocks noChangeArrowheads="1"/>
          </p:cNvSpPr>
          <p:nvPr/>
        </p:nvSpPr>
        <p:spPr bwMode="auto">
          <a:xfrm>
            <a:off x="366676" y="188458"/>
            <a:ext cx="2956556" cy="7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4000" b="1" dirty="0">
                <a:latin typeface="+mn-lt"/>
              </a:rPr>
              <a:t>Abschlüsse</a:t>
            </a:r>
          </a:p>
        </p:txBody>
      </p:sp>
      <p:sp>
        <p:nvSpPr>
          <p:cNvPr id="5124" name="Rectangle 25"/>
          <p:cNvSpPr>
            <a:spLocks noChangeArrowheads="1"/>
          </p:cNvSpPr>
          <p:nvPr/>
        </p:nvSpPr>
        <p:spPr bwMode="auto">
          <a:xfrm>
            <a:off x="4727575" y="898525"/>
            <a:ext cx="3744000" cy="5122763"/>
          </a:xfrm>
          <a:prstGeom prst="rect">
            <a:avLst/>
          </a:prstGeom>
          <a:solidFill>
            <a:srgbClr val="FFBA97">
              <a:alpha val="59999"/>
            </a:srgbClr>
          </a:solidFill>
          <a:ln w="9525">
            <a:solidFill>
              <a:srgbClr val="000000"/>
            </a:solidFill>
            <a:miter lim="800000"/>
            <a:headEnd/>
            <a:tailEnd/>
          </a:ln>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125" name="Rectangle 23"/>
          <p:cNvSpPr>
            <a:spLocks noChangeArrowheads="1"/>
          </p:cNvSpPr>
          <p:nvPr/>
        </p:nvSpPr>
        <p:spPr bwMode="auto">
          <a:xfrm>
            <a:off x="409575" y="898525"/>
            <a:ext cx="3744000" cy="5122763"/>
          </a:xfrm>
          <a:prstGeom prst="rect">
            <a:avLst/>
          </a:prstGeom>
          <a:solidFill>
            <a:srgbClr val="FFFF99">
              <a:alpha val="59999"/>
            </a:srgbClr>
          </a:solidFill>
          <a:ln w="9525">
            <a:solidFill>
              <a:srgbClr val="000000"/>
            </a:solidFill>
            <a:miter lim="800000"/>
            <a:headEnd/>
            <a:tailEnd/>
          </a:ln>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5306" name="AutoShape 10"/>
          <p:cNvSpPr>
            <a:spLocks noChangeArrowheads="1"/>
          </p:cNvSpPr>
          <p:nvPr/>
        </p:nvSpPr>
        <p:spPr bwMode="auto">
          <a:xfrm>
            <a:off x="2554288" y="2187575"/>
            <a:ext cx="719137" cy="2159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latin typeface="+mn-lt"/>
              </a:rPr>
              <a:t>3 Jahre</a:t>
            </a:r>
          </a:p>
        </p:txBody>
      </p:sp>
      <p:sp>
        <p:nvSpPr>
          <p:cNvPr id="55313" name="AutoShape 17"/>
          <p:cNvSpPr>
            <a:spLocks noChangeArrowheads="1"/>
          </p:cNvSpPr>
          <p:nvPr/>
        </p:nvSpPr>
        <p:spPr bwMode="auto">
          <a:xfrm>
            <a:off x="898525" y="3903663"/>
            <a:ext cx="2879725" cy="900112"/>
          </a:xfrm>
          <a:prstGeom prst="flowChartAlternateProcess">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dirty="0">
                <a:latin typeface="+mn-lt"/>
              </a:rPr>
              <a:t>Hauptschulabschluss</a:t>
            </a:r>
          </a:p>
        </p:txBody>
      </p:sp>
      <p:sp>
        <p:nvSpPr>
          <p:cNvPr id="55314" name="AutoShape 18"/>
          <p:cNvSpPr>
            <a:spLocks noChangeArrowheads="1"/>
          </p:cNvSpPr>
          <p:nvPr/>
        </p:nvSpPr>
        <p:spPr bwMode="auto">
          <a:xfrm>
            <a:off x="898525" y="1168400"/>
            <a:ext cx="2879725" cy="900113"/>
          </a:xfrm>
          <a:prstGeom prst="flowChartAlternateProcess">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dirty="0">
                <a:latin typeface="+mn-lt"/>
              </a:rPr>
              <a:t>Abitur</a:t>
            </a:r>
            <a:br>
              <a:rPr lang="de-DE" altLang="de-DE" sz="1800" dirty="0">
                <a:latin typeface="+mn-lt"/>
              </a:rPr>
            </a:br>
            <a:r>
              <a:rPr lang="de-DE" altLang="de-DE" sz="1400" dirty="0">
                <a:latin typeface="+mn-lt"/>
              </a:rPr>
              <a:t>in 9 Jahren</a:t>
            </a:r>
            <a:endParaRPr lang="de-DE" altLang="de-DE" sz="1400" b="1" dirty="0">
              <a:latin typeface="+mn-lt"/>
            </a:endParaRPr>
          </a:p>
        </p:txBody>
      </p:sp>
      <p:sp>
        <p:nvSpPr>
          <p:cNvPr id="55315" name="AutoShape 19"/>
          <p:cNvSpPr>
            <a:spLocks noChangeArrowheads="1"/>
          </p:cNvSpPr>
          <p:nvPr/>
        </p:nvSpPr>
        <p:spPr bwMode="auto">
          <a:xfrm>
            <a:off x="898525" y="2536825"/>
            <a:ext cx="2879725" cy="900113"/>
          </a:xfrm>
          <a:prstGeom prst="flowChartAlternateProcess">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dirty="0">
                <a:latin typeface="+mn-lt"/>
              </a:rPr>
              <a:t>Mittlerer Bildungsabschluss</a:t>
            </a:r>
          </a:p>
        </p:txBody>
      </p:sp>
      <p:sp>
        <p:nvSpPr>
          <p:cNvPr id="55325" name="AutoShape 29"/>
          <p:cNvSpPr>
            <a:spLocks noChangeArrowheads="1"/>
          </p:cNvSpPr>
          <p:nvPr/>
        </p:nvSpPr>
        <p:spPr bwMode="auto">
          <a:xfrm>
            <a:off x="2159000" y="4814888"/>
            <a:ext cx="360363" cy="449262"/>
          </a:xfrm>
          <a:prstGeom prst="upArrow">
            <a:avLst>
              <a:gd name="adj1" fmla="val 55750"/>
              <a:gd name="adj2" fmla="val 63991"/>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5327" name="AutoShape 31"/>
          <p:cNvSpPr>
            <a:spLocks noChangeArrowheads="1"/>
          </p:cNvSpPr>
          <p:nvPr/>
        </p:nvSpPr>
        <p:spPr bwMode="auto">
          <a:xfrm>
            <a:off x="2159000" y="3429000"/>
            <a:ext cx="360363" cy="457200"/>
          </a:xfrm>
          <a:prstGeom prst="upArrow">
            <a:avLst>
              <a:gd name="adj1" fmla="val 55750"/>
              <a:gd name="adj2" fmla="val 63991"/>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5328" name="AutoShape 32"/>
          <p:cNvSpPr>
            <a:spLocks noChangeArrowheads="1"/>
          </p:cNvSpPr>
          <p:nvPr/>
        </p:nvSpPr>
        <p:spPr bwMode="auto">
          <a:xfrm>
            <a:off x="2159000" y="2068347"/>
            <a:ext cx="360363" cy="454025"/>
          </a:xfrm>
          <a:prstGeom prst="upArrow">
            <a:avLst>
              <a:gd name="adj1" fmla="val 55750"/>
              <a:gd name="adj2" fmla="val 63991"/>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5330" name="AutoShape 34"/>
          <p:cNvSpPr>
            <a:spLocks noChangeArrowheads="1"/>
          </p:cNvSpPr>
          <p:nvPr/>
        </p:nvSpPr>
        <p:spPr bwMode="auto">
          <a:xfrm>
            <a:off x="2554288" y="3554413"/>
            <a:ext cx="719137" cy="2159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latin typeface="+mn-lt"/>
              </a:rPr>
              <a:t>1 Jahr</a:t>
            </a:r>
          </a:p>
        </p:txBody>
      </p:sp>
      <p:sp>
        <p:nvSpPr>
          <p:cNvPr id="55331" name="AutoShape 35"/>
          <p:cNvSpPr>
            <a:spLocks noChangeArrowheads="1"/>
          </p:cNvSpPr>
          <p:nvPr/>
        </p:nvSpPr>
        <p:spPr bwMode="auto">
          <a:xfrm>
            <a:off x="2554288" y="4922838"/>
            <a:ext cx="719137" cy="2159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latin typeface="+mn-lt"/>
              </a:rPr>
              <a:t>5 Jahre</a:t>
            </a:r>
          </a:p>
        </p:txBody>
      </p:sp>
      <p:sp>
        <p:nvSpPr>
          <p:cNvPr id="55333" name="AutoShape 37"/>
          <p:cNvSpPr>
            <a:spLocks noChangeArrowheads="1"/>
          </p:cNvSpPr>
          <p:nvPr/>
        </p:nvSpPr>
        <p:spPr bwMode="auto">
          <a:xfrm>
            <a:off x="5253038" y="1546225"/>
            <a:ext cx="2879725" cy="900113"/>
          </a:xfrm>
          <a:prstGeom prst="flowChartAlternateProcess">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dirty="0">
                <a:latin typeface="+mn-lt"/>
              </a:rPr>
              <a:t>Abitur</a:t>
            </a:r>
            <a:br>
              <a:rPr lang="de-DE" altLang="de-DE" sz="1800" dirty="0">
                <a:latin typeface="+mn-lt"/>
              </a:rPr>
            </a:br>
            <a:r>
              <a:rPr lang="de-DE" altLang="de-DE" sz="1400" dirty="0">
                <a:latin typeface="+mn-lt"/>
              </a:rPr>
              <a:t>in 8 Jahren</a:t>
            </a:r>
            <a:endParaRPr lang="de-DE" altLang="de-DE" sz="1400" b="1" dirty="0">
              <a:latin typeface="+mn-lt"/>
            </a:endParaRPr>
          </a:p>
        </p:txBody>
      </p:sp>
      <p:sp>
        <p:nvSpPr>
          <p:cNvPr id="55334" name="AutoShape 38"/>
          <p:cNvSpPr>
            <a:spLocks noChangeArrowheads="1"/>
          </p:cNvSpPr>
          <p:nvPr/>
        </p:nvSpPr>
        <p:spPr bwMode="auto">
          <a:xfrm>
            <a:off x="6444208" y="2463800"/>
            <a:ext cx="431255" cy="2806700"/>
          </a:xfrm>
          <a:prstGeom prst="upArrow">
            <a:avLst>
              <a:gd name="adj1" fmla="val 53306"/>
              <a:gd name="adj2" fmla="val 71877"/>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5336" name="AutoShape 40"/>
          <p:cNvSpPr>
            <a:spLocks noChangeArrowheads="1"/>
          </p:cNvSpPr>
          <p:nvPr/>
        </p:nvSpPr>
        <p:spPr bwMode="auto">
          <a:xfrm>
            <a:off x="6908800" y="3706813"/>
            <a:ext cx="719138" cy="2159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latin typeface="+mn-lt"/>
              </a:rPr>
              <a:t>8 Jahre</a:t>
            </a:r>
          </a:p>
        </p:txBody>
      </p:sp>
      <p:sp>
        <p:nvSpPr>
          <p:cNvPr id="5142" name="Rectangle 7"/>
          <p:cNvSpPr>
            <a:spLocks noChangeArrowheads="1"/>
          </p:cNvSpPr>
          <p:nvPr/>
        </p:nvSpPr>
        <p:spPr bwMode="auto">
          <a:xfrm>
            <a:off x="411163" y="5253038"/>
            <a:ext cx="8060412" cy="768250"/>
          </a:xfrm>
          <a:prstGeom prst="rect">
            <a:avLst/>
          </a:prstGeom>
          <a:solidFill>
            <a:srgbClr val="CCFFCC"/>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defTabSz="914400" eaLnBrk="1" hangingPunct="1"/>
            <a:r>
              <a:rPr lang="de-DE" altLang="de-DE" sz="2800" b="1" dirty="0">
                <a:latin typeface="+mn-lt"/>
              </a:rPr>
              <a:t>Grundschule</a:t>
            </a:r>
          </a:p>
        </p:txBody>
      </p:sp>
      <p:sp>
        <p:nvSpPr>
          <p:cNvPr id="5143" name="Text Box 8"/>
          <p:cNvSpPr txBox="1">
            <a:spLocks noChangeArrowheads="1"/>
          </p:cNvSpPr>
          <p:nvPr/>
        </p:nvSpPr>
        <p:spPr bwMode="auto">
          <a:xfrm>
            <a:off x="411163" y="898525"/>
            <a:ext cx="1733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200" b="1" dirty="0">
                <a:latin typeface="+mn-lt"/>
              </a:rPr>
              <a:t>Gemeinschaftsschule</a:t>
            </a:r>
          </a:p>
        </p:txBody>
      </p:sp>
      <p:sp>
        <p:nvSpPr>
          <p:cNvPr id="5144" name="Text Box 8"/>
          <p:cNvSpPr txBox="1">
            <a:spLocks noChangeArrowheads="1"/>
          </p:cNvSpPr>
          <p:nvPr/>
        </p:nvSpPr>
        <p:spPr bwMode="auto">
          <a:xfrm>
            <a:off x="4727575" y="898525"/>
            <a:ext cx="10509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200" b="1" dirty="0">
                <a:latin typeface="+mn-lt"/>
              </a:rPr>
              <a:t>Gymnasium</a:t>
            </a:r>
          </a:p>
        </p:txBody>
      </p:sp>
      <p:sp>
        <p:nvSpPr>
          <p:cNvPr id="22"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02.11.2018</a:t>
            </a:fld>
            <a:endParaRPr lang="de-DE" sz="1000" dirty="0"/>
          </a:p>
        </p:txBody>
      </p:sp>
    </p:spTree>
    <p:extLst>
      <p:ext uri="{BB962C8B-B14F-4D97-AF65-F5344CB8AC3E}">
        <p14:creationId xmlns:p14="http://schemas.microsoft.com/office/powerpoint/2010/main" val="171537867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16"/>
          <p:cNvSpPr>
            <a:spLocks noChangeArrowheads="1"/>
          </p:cNvSpPr>
          <p:nvPr/>
        </p:nvSpPr>
        <p:spPr bwMode="auto">
          <a:xfrm>
            <a:off x="409575" y="917575"/>
            <a:ext cx="8088313" cy="5175250"/>
          </a:xfrm>
          <a:prstGeom prst="rect">
            <a:avLst/>
          </a:prstGeom>
          <a:solidFill>
            <a:srgbClr val="CCFFCC">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31749" name="Text Box 3"/>
          <p:cNvSpPr txBox="1">
            <a:spLocks noChangeArrowheads="1"/>
          </p:cNvSpPr>
          <p:nvPr/>
        </p:nvSpPr>
        <p:spPr bwMode="auto">
          <a:xfrm>
            <a:off x="358775" y="179388"/>
            <a:ext cx="61173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4000" b="1" dirty="0">
                <a:latin typeface="Saar" panose="00000500000000000000" pitchFamily="2" charset="0"/>
              </a:rPr>
              <a:t>Anmeldung und Termine</a:t>
            </a:r>
          </a:p>
        </p:txBody>
      </p:sp>
      <p:sp>
        <p:nvSpPr>
          <p:cNvPr id="300038" name="AutoShape 6"/>
          <p:cNvSpPr>
            <a:spLocks noChangeArrowheads="1"/>
          </p:cNvSpPr>
          <p:nvPr/>
        </p:nvSpPr>
        <p:spPr bwMode="auto">
          <a:xfrm>
            <a:off x="588963" y="1403350"/>
            <a:ext cx="2879725" cy="4437063"/>
          </a:xfrm>
          <a:prstGeom prst="roundRect">
            <a:avLst>
              <a:gd name="adj" fmla="val 16667"/>
            </a:avLst>
          </a:prstGeom>
          <a:solidFill>
            <a:schemeClr val="bg1"/>
          </a:solidFill>
          <a:ln w="9525" algn="ctr">
            <a:solidFill>
              <a:schemeClr val="tx1"/>
            </a:solidFill>
            <a:round/>
            <a:headEnd/>
            <a:tailEnd/>
          </a:ln>
        </p:spPr>
        <p:txBody>
          <a:bodyPr lIns="36000" tIns="360000" rIns="36000" bIns="360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3200" b="1" dirty="0">
                <a:latin typeface="Saar" panose="00000500000000000000" pitchFamily="2" charset="0"/>
              </a:rPr>
              <a:t>Anmeldung</a:t>
            </a:r>
          </a:p>
          <a:p>
            <a:pPr algn="ctr" eaLnBrk="1" hangingPunct="1"/>
            <a:endParaRPr lang="de-DE" altLang="de-DE" sz="1800" dirty="0">
              <a:latin typeface="Saar" panose="00000500000000000000" pitchFamily="2" charset="0"/>
            </a:endParaRPr>
          </a:p>
        </p:txBody>
      </p:sp>
      <p:sp>
        <p:nvSpPr>
          <p:cNvPr id="300039" name="Rectangle 7"/>
          <p:cNvSpPr>
            <a:spLocks noChangeArrowheads="1"/>
          </p:cNvSpPr>
          <p:nvPr/>
        </p:nvSpPr>
        <p:spPr bwMode="auto">
          <a:xfrm>
            <a:off x="3707880" y="3544911"/>
            <a:ext cx="4668838" cy="1684289"/>
          </a:xfrm>
          <a:prstGeom prst="rect">
            <a:avLst/>
          </a:prstGeom>
          <a:solidFill>
            <a:srgbClr val="FFFFFF"/>
          </a:solidFill>
          <a:ln w="9525" algn="ctr">
            <a:solidFill>
              <a:schemeClr val="tx1"/>
            </a:solidFill>
            <a:miter lim="800000"/>
            <a:headEnd/>
            <a:tailEnd/>
          </a:ln>
        </p:spPr>
        <p:txBody>
          <a:bodyPr lIns="72000" tIns="72000" rIns="72000" bIns="72000" anchor="ct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2000" dirty="0">
                <a:solidFill>
                  <a:srgbClr val="000000"/>
                </a:solidFill>
                <a:latin typeface="Saar" panose="00000500000000000000" pitchFamily="2" charset="0"/>
              </a:rPr>
              <a:t>Das </a:t>
            </a:r>
            <a:r>
              <a:rPr lang="de-DE" altLang="de-DE" sz="2000" b="1" dirty="0">
                <a:solidFill>
                  <a:srgbClr val="000000"/>
                </a:solidFill>
                <a:latin typeface="Saar" panose="00000500000000000000" pitchFamily="2" charset="0"/>
              </a:rPr>
              <a:t>Halbjahreszeugnis</a:t>
            </a:r>
            <a:r>
              <a:rPr lang="de-DE" altLang="de-DE" sz="2000" dirty="0">
                <a:solidFill>
                  <a:srgbClr val="000000"/>
                </a:solidFill>
                <a:latin typeface="Saar" panose="00000500000000000000" pitchFamily="2" charset="0"/>
              </a:rPr>
              <a:t> der Klassenstufe 4 ist mit dem </a:t>
            </a:r>
            <a:r>
              <a:rPr lang="de-DE" altLang="de-DE" sz="2000" b="1" dirty="0">
                <a:solidFill>
                  <a:srgbClr val="000000"/>
                </a:solidFill>
                <a:latin typeface="Saar" panose="00000500000000000000" pitchFamily="2" charset="0"/>
              </a:rPr>
              <a:t>Entwicklungsbericht</a:t>
            </a:r>
            <a:r>
              <a:rPr lang="de-DE" altLang="de-DE" sz="2000" dirty="0">
                <a:solidFill>
                  <a:srgbClr val="000000"/>
                </a:solidFill>
                <a:latin typeface="Saar" panose="00000500000000000000" pitchFamily="2" charset="0"/>
              </a:rPr>
              <a:t> im </a:t>
            </a:r>
            <a:r>
              <a:rPr lang="de-DE" altLang="de-DE" sz="2000" b="1" dirty="0">
                <a:solidFill>
                  <a:srgbClr val="000000"/>
                </a:solidFill>
                <a:latin typeface="Saar" panose="00000500000000000000" pitchFamily="2" charset="0"/>
              </a:rPr>
              <a:t>Original</a:t>
            </a:r>
            <a:r>
              <a:rPr lang="de-DE" altLang="de-DE" sz="2000" dirty="0">
                <a:solidFill>
                  <a:srgbClr val="000000"/>
                </a:solidFill>
                <a:latin typeface="Saar" panose="00000500000000000000" pitchFamily="2" charset="0"/>
              </a:rPr>
              <a:t> mitzubringen. Das Original </a:t>
            </a:r>
            <a:r>
              <a:rPr lang="de-DE" altLang="de-DE" sz="2000" b="1" dirty="0">
                <a:solidFill>
                  <a:srgbClr val="000000"/>
                </a:solidFill>
                <a:latin typeface="Saar" panose="00000500000000000000" pitchFamily="2" charset="0"/>
              </a:rPr>
              <a:t>verbleibt</a:t>
            </a:r>
            <a:r>
              <a:rPr lang="de-DE" altLang="de-DE" sz="2000" dirty="0">
                <a:solidFill>
                  <a:srgbClr val="000000"/>
                </a:solidFill>
                <a:latin typeface="Saar" panose="00000500000000000000" pitchFamily="2" charset="0"/>
              </a:rPr>
              <a:t> an der weiterführenden Schule.</a:t>
            </a:r>
          </a:p>
        </p:txBody>
      </p:sp>
      <p:sp>
        <p:nvSpPr>
          <p:cNvPr id="300043" name="Rectangle 11"/>
          <p:cNvSpPr>
            <a:spLocks noChangeArrowheads="1"/>
          </p:cNvSpPr>
          <p:nvPr/>
        </p:nvSpPr>
        <p:spPr bwMode="auto">
          <a:xfrm>
            <a:off x="3722914" y="1856208"/>
            <a:ext cx="4428630" cy="1068736"/>
          </a:xfrm>
          <a:prstGeom prst="rect">
            <a:avLst/>
          </a:prstGeom>
          <a:solidFill>
            <a:srgbClr val="FFFFFF"/>
          </a:solidFill>
          <a:ln w="9525" algn="ctr">
            <a:solidFill>
              <a:schemeClr val="tx1"/>
            </a:solidFill>
            <a:miter lim="800000"/>
            <a:headEnd/>
            <a:tailEnd/>
          </a:ln>
        </p:spPr>
        <p:txBody>
          <a:bodyPr wrap="none" lIns="72000" tIns="72000" rIns="72000" bIns="72000" anchor="ctr">
            <a:spAutoFit/>
          </a:bodyPr>
          <a:lstStyle>
            <a:lvl1pPr eaLnBrk="0" hangingPunct="0">
              <a:tabLst>
                <a:tab pos="533400" algn="l"/>
              </a:tabLst>
              <a:defRPr sz="900">
                <a:solidFill>
                  <a:schemeClr val="tx1"/>
                </a:solidFill>
                <a:latin typeface="Frutiger 45 Light" pitchFamily="34" charset="0"/>
                <a:ea typeface="Geneva" pitchFamily="47" charset="-128"/>
              </a:defRPr>
            </a:lvl1pPr>
            <a:lvl2pPr marL="742950" indent="-285750" eaLnBrk="0" hangingPunct="0">
              <a:tabLst>
                <a:tab pos="533400" algn="l"/>
              </a:tabLst>
              <a:defRPr sz="900">
                <a:solidFill>
                  <a:schemeClr val="tx1"/>
                </a:solidFill>
                <a:latin typeface="Frutiger 45 Light" pitchFamily="34" charset="0"/>
                <a:ea typeface="Geneva" pitchFamily="47" charset="-128"/>
              </a:defRPr>
            </a:lvl2pPr>
            <a:lvl3pPr marL="1143000" indent="-228600" eaLnBrk="0" hangingPunct="0">
              <a:tabLst>
                <a:tab pos="533400" algn="l"/>
              </a:tabLst>
              <a:defRPr sz="900">
                <a:solidFill>
                  <a:schemeClr val="tx1"/>
                </a:solidFill>
                <a:latin typeface="Frutiger 45 Light" pitchFamily="34" charset="0"/>
                <a:ea typeface="Geneva" pitchFamily="47" charset="-128"/>
              </a:defRPr>
            </a:lvl3pPr>
            <a:lvl4pPr marL="1600200" indent="-228600" eaLnBrk="0" hangingPunct="0">
              <a:tabLst>
                <a:tab pos="533400" algn="l"/>
              </a:tabLst>
              <a:defRPr sz="900">
                <a:solidFill>
                  <a:schemeClr val="tx1"/>
                </a:solidFill>
                <a:latin typeface="Frutiger 45 Light" pitchFamily="34" charset="0"/>
                <a:ea typeface="Geneva" pitchFamily="47" charset="-128"/>
              </a:defRPr>
            </a:lvl4pPr>
            <a:lvl5pPr marL="2057400" indent="-228600" eaLnBrk="0" hangingPunct="0">
              <a:tabLst>
                <a:tab pos="533400" algn="l"/>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9pPr>
          </a:lstStyle>
          <a:p>
            <a:pPr eaLnBrk="1" hangingPunct="1"/>
            <a:r>
              <a:rPr lang="de-DE" altLang="de-DE" sz="2000" dirty="0">
                <a:latin typeface="Saar" panose="00000500000000000000" pitchFamily="2" charset="0"/>
              </a:rPr>
              <a:t>Von	 	</a:t>
            </a:r>
            <a:r>
              <a:rPr lang="de-DE" altLang="de-DE" sz="2000" b="1" dirty="0">
                <a:latin typeface="Saar" panose="00000500000000000000" pitchFamily="2" charset="0"/>
              </a:rPr>
              <a:t>Mittwoch, </a:t>
            </a:r>
            <a:r>
              <a:rPr lang="de-DE" altLang="de-DE" sz="2000" b="1" dirty="0" smtClean="0">
                <a:latin typeface="Saar" panose="00000500000000000000" pitchFamily="2" charset="0"/>
              </a:rPr>
              <a:t>06. </a:t>
            </a:r>
            <a:r>
              <a:rPr lang="de-DE" altLang="de-DE" sz="2000" b="1" dirty="0">
                <a:latin typeface="Saar" panose="00000500000000000000" pitchFamily="2" charset="0"/>
              </a:rPr>
              <a:t>Februar </a:t>
            </a:r>
            <a:r>
              <a:rPr lang="de-DE" altLang="de-DE" sz="2000" b="1" dirty="0" smtClean="0">
                <a:latin typeface="Saar" panose="00000500000000000000" pitchFamily="2" charset="0"/>
              </a:rPr>
              <a:t>2019</a:t>
            </a:r>
            <a:r>
              <a:rPr lang="de-DE" altLang="de-DE" sz="2000" dirty="0">
                <a:latin typeface="Saar" panose="00000500000000000000" pitchFamily="2" charset="0"/>
              </a:rPr>
              <a:t/>
            </a:r>
            <a:br>
              <a:rPr lang="de-DE" altLang="de-DE" sz="2000" dirty="0">
                <a:latin typeface="Saar" panose="00000500000000000000" pitchFamily="2" charset="0"/>
              </a:rPr>
            </a:br>
            <a:r>
              <a:rPr lang="de-DE" altLang="de-DE" sz="2000" dirty="0">
                <a:latin typeface="Saar" panose="00000500000000000000" pitchFamily="2" charset="0"/>
              </a:rPr>
              <a:t>bis		</a:t>
            </a:r>
            <a:r>
              <a:rPr lang="de-DE" altLang="de-DE" sz="2000" b="1" dirty="0">
                <a:latin typeface="Saar" panose="00000500000000000000" pitchFamily="2" charset="0"/>
              </a:rPr>
              <a:t>Dienstag, </a:t>
            </a:r>
            <a:r>
              <a:rPr lang="de-DE" altLang="de-DE" sz="2000" b="1" dirty="0" smtClean="0">
                <a:latin typeface="Saar" panose="00000500000000000000" pitchFamily="2" charset="0"/>
              </a:rPr>
              <a:t>12. </a:t>
            </a:r>
            <a:r>
              <a:rPr lang="de-DE" altLang="de-DE" sz="2000" b="1" dirty="0">
                <a:latin typeface="Saar" panose="00000500000000000000" pitchFamily="2" charset="0"/>
              </a:rPr>
              <a:t>Februar </a:t>
            </a:r>
            <a:r>
              <a:rPr lang="de-DE" altLang="de-DE" sz="2000" b="1" dirty="0" smtClean="0">
                <a:latin typeface="Saar" panose="00000500000000000000" pitchFamily="2" charset="0"/>
              </a:rPr>
              <a:t>2019</a:t>
            </a:r>
            <a:endParaRPr lang="de-DE" altLang="de-DE" sz="2000" b="1" dirty="0">
              <a:latin typeface="Saar" panose="00000500000000000000" pitchFamily="2" charset="0"/>
            </a:endParaRPr>
          </a:p>
          <a:p>
            <a:pPr eaLnBrk="1" hangingPunct="1"/>
            <a:r>
              <a:rPr lang="de-DE" altLang="de-DE" sz="2000" b="1" dirty="0">
                <a:latin typeface="Saar" panose="00000500000000000000" pitchFamily="2" charset="0"/>
              </a:rPr>
              <a:t>			 </a:t>
            </a:r>
            <a:r>
              <a:rPr lang="de-DE" altLang="de-DE" sz="2000" dirty="0">
                <a:latin typeface="Saar" panose="00000500000000000000" pitchFamily="2" charset="0"/>
              </a:rPr>
              <a:t>(auch samstags)</a:t>
            </a:r>
          </a:p>
        </p:txBody>
      </p:sp>
      <p:sp>
        <p:nvSpPr>
          <p:cNvPr id="55328" name="AutoShape 32"/>
          <p:cNvSpPr>
            <a:spLocks noChangeArrowheads="1"/>
          </p:cNvSpPr>
          <p:nvPr/>
        </p:nvSpPr>
        <p:spPr bwMode="auto">
          <a:xfrm flipV="1">
            <a:off x="1852613" y="917575"/>
            <a:ext cx="360362" cy="449263"/>
          </a:xfrm>
          <a:prstGeom prst="upArrow">
            <a:avLst>
              <a:gd name="adj1" fmla="val 55750"/>
              <a:gd name="adj2" fmla="val 63991"/>
            </a:avLst>
          </a:prstGeom>
          <a:solidFill>
            <a:srgbClr val="FFFFFF"/>
          </a:solidFill>
          <a:ln w="9525">
            <a:solidFill>
              <a:schemeClr val="tx1"/>
            </a:solidFill>
            <a:miter lim="800000"/>
            <a:headEnd/>
            <a:tailEnd/>
          </a:ln>
        </p:spPr>
        <p:txBody>
          <a:bodyPr rot="10800000"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14"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40526161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5328"/>
                                        </p:tgtEl>
                                        <p:attrNameLst>
                                          <p:attrName>style.visibility</p:attrName>
                                        </p:attrNameLst>
                                      </p:cBhvr>
                                      <p:to>
                                        <p:strVal val="visible"/>
                                      </p:to>
                                    </p:set>
                                    <p:animEffect transition="in" filter="wipe(up)">
                                      <p:cBhvr>
                                        <p:cTn id="7" dur="500"/>
                                        <p:tgtEl>
                                          <p:spTgt spid="55328"/>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00038">
                                            <p:bg/>
                                          </p:spTgt>
                                        </p:tgtEl>
                                        <p:attrNameLst>
                                          <p:attrName>style.visibility</p:attrName>
                                        </p:attrNameLst>
                                      </p:cBhvr>
                                      <p:to>
                                        <p:strVal val="visible"/>
                                      </p:to>
                                    </p:set>
                                    <p:animEffect transition="in" filter="wipe(up)">
                                      <p:cBhvr>
                                        <p:cTn id="11" dur="1000"/>
                                        <p:tgtEl>
                                          <p:spTgt spid="300038">
                                            <p:bg/>
                                          </p:spTgt>
                                        </p:tgtEl>
                                      </p:cBhvr>
                                    </p:animEffect>
                                  </p:childTnLst>
                                </p:cTn>
                              </p:par>
                            </p:childTnLst>
                          </p:cTn>
                        </p:par>
                        <p:par>
                          <p:cTn id="12" fill="hold" nodeType="afterGroup">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00038">
                                            <p:txEl>
                                              <p:pRg st="0" end="0"/>
                                            </p:txEl>
                                          </p:spTgt>
                                        </p:tgtEl>
                                        <p:attrNameLst>
                                          <p:attrName>style.visibility</p:attrName>
                                        </p:attrNameLst>
                                      </p:cBhvr>
                                      <p:to>
                                        <p:strVal val="visible"/>
                                      </p:to>
                                    </p:set>
                                    <p:animEffect transition="in" filter="wipe(up)">
                                      <p:cBhvr>
                                        <p:cTn id="15" dur="1000"/>
                                        <p:tgtEl>
                                          <p:spTgt spid="300038">
                                            <p:txEl>
                                              <p:pRg st="0" end="0"/>
                                            </p:txEl>
                                          </p:spTgt>
                                        </p:tgtEl>
                                      </p:cBhvr>
                                    </p:animEffect>
                                  </p:childTnLst>
                                </p:cTn>
                              </p:par>
                              <p:par>
                                <p:cTn id="16" presetID="8" presetClass="emph" presetSubtype="0" fill="hold" nodeType="withEffect">
                                  <p:stCondLst>
                                    <p:cond delay="0"/>
                                  </p:stCondLst>
                                  <p:childTnLst>
                                    <p:animRot by="21600000">
                                      <p:cBhvr>
                                        <p:cTn id="17" dur="2000" fill="hold"/>
                                        <p:tgtEl>
                                          <p:spTgt spid="300038">
                                            <p:txEl>
                                              <p:pRg st="0" end="0"/>
                                            </p:txEl>
                                          </p:spTgt>
                                        </p:tgtEl>
                                        <p:attrNameLst>
                                          <p:attrName>r</p:attrName>
                                        </p:attrNameLst>
                                      </p:cBhvr>
                                    </p:animRo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0043"/>
                                        </p:tgtEl>
                                        <p:attrNameLst>
                                          <p:attrName>style.visibility</p:attrName>
                                        </p:attrNameLst>
                                      </p:cBhvr>
                                      <p:to>
                                        <p:strVal val="visible"/>
                                      </p:to>
                                    </p:set>
                                    <p:animEffect transition="in" filter="wipe(left)">
                                      <p:cBhvr>
                                        <p:cTn id="22" dur="1000"/>
                                        <p:tgtEl>
                                          <p:spTgt spid="30004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0039"/>
                                        </p:tgtEl>
                                        <p:attrNameLst>
                                          <p:attrName>style.visibility</p:attrName>
                                        </p:attrNameLst>
                                      </p:cBhvr>
                                      <p:to>
                                        <p:strVal val="visible"/>
                                      </p:to>
                                    </p:set>
                                    <p:animEffect transition="in" filter="wipe(left)">
                                      <p:cBhvr>
                                        <p:cTn id="27" dur="1000"/>
                                        <p:tgtEl>
                                          <p:spTgt spid="300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8" grpId="0" build="allAtOnce" animBg="1"/>
      <p:bldP spid="300039" grpId="0" animBg="1"/>
      <p:bldP spid="300043" grpId="0" animBg="1"/>
      <p:bldP spid="5532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sz="quarter" idx="11"/>
          </p:nvPr>
        </p:nvSpPr>
        <p:spPr bwMode="auto">
          <a:xfrm>
            <a:off x="457200" y="1600200"/>
            <a:ext cx="8229600" cy="3927475"/>
          </a:xfrm>
          <a:prstGeom prst="rect">
            <a:avLst/>
          </a:prstGeom>
          <a:solidFill>
            <a:srgbClr val="CCFFCC">
              <a:alpha val="59999"/>
            </a:srgbClr>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algn="ctr">
              <a:buFont typeface="Arial" panose="020B0604020202020204" pitchFamily="34" charset="0"/>
              <a:buNone/>
            </a:pPr>
            <a:r>
              <a:rPr lang="de-DE" altLang="de-DE" cap="none" spc="0" dirty="0"/>
              <a:t>Diese Präsentation finden Sie im Internet unter der Adresse </a:t>
            </a:r>
            <a:br>
              <a:rPr lang="de-DE" altLang="de-DE" cap="none" spc="0" dirty="0"/>
            </a:br>
            <a:r>
              <a:rPr lang="de-DE" altLang="de-DE" cap="none" spc="0" dirty="0">
                <a:hlinkClick r:id="rId3"/>
              </a:rPr>
              <a:t>www.saarland.de/174697.htm</a:t>
            </a:r>
            <a:endParaRPr lang="de-DE" altLang="de-DE" cap="none" spc="0" dirty="0"/>
          </a:p>
          <a:p>
            <a:pPr marL="0" indent="0" algn="ctr">
              <a:buFont typeface="Arial" panose="020B0604020202020204" pitchFamily="34" charset="0"/>
              <a:buNone/>
            </a:pPr>
            <a:endParaRPr lang="de-DE" altLang="de-DE" cap="none" spc="0" dirty="0"/>
          </a:p>
          <a:p>
            <a:pPr marL="0" indent="0" algn="ctr">
              <a:buFont typeface="Arial" panose="020B0604020202020204" pitchFamily="34" charset="0"/>
              <a:buNone/>
            </a:pPr>
            <a:r>
              <a:rPr lang="de-DE" altLang="de-DE" cap="none" spc="0" dirty="0"/>
              <a:t>Unter derselben Adresse können Sie sich die ausführliche Broschüre</a:t>
            </a:r>
            <a:br>
              <a:rPr lang="de-DE" altLang="de-DE" cap="none" spc="0" dirty="0"/>
            </a:br>
            <a:r>
              <a:rPr lang="de-DE" altLang="de-DE" sz="3200" cap="none" spc="0" dirty="0"/>
              <a:t>„Welche Schule für mein Kind“</a:t>
            </a:r>
            <a:r>
              <a:rPr lang="de-DE" altLang="de-DE" sz="2000" dirty="0"/>
              <a:t/>
            </a:r>
            <a:br>
              <a:rPr lang="de-DE" altLang="de-DE" sz="2000" dirty="0"/>
            </a:br>
            <a:r>
              <a:rPr lang="de-DE" altLang="de-DE" cap="none" spc="0" dirty="0"/>
              <a:t>herunterladen</a:t>
            </a:r>
            <a:r>
              <a:rPr lang="de-DE" altLang="de-DE" sz="2000" dirty="0"/>
              <a:t>.</a:t>
            </a:r>
          </a:p>
          <a:p>
            <a:pPr marL="0" indent="0" algn="ctr">
              <a:buFont typeface="Arial" panose="020B0604020202020204" pitchFamily="34" charset="0"/>
              <a:buNone/>
            </a:pPr>
            <a:endParaRPr lang="de-DE" altLang="de-DE" sz="2600" dirty="0"/>
          </a:p>
          <a:p>
            <a:pPr marL="0" indent="0" algn="r">
              <a:buFont typeface="Arial" panose="020B0604020202020204" pitchFamily="34" charset="0"/>
              <a:buNone/>
            </a:pPr>
            <a:endParaRPr lang="de-DE" altLang="de-DE" sz="2600" dirty="0"/>
          </a:p>
        </p:txBody>
      </p:sp>
      <p:sp>
        <p:nvSpPr>
          <p:cNvPr id="8"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1072615238"/>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16"/>
          <p:cNvSpPr>
            <a:spLocks noChangeArrowheads="1"/>
          </p:cNvSpPr>
          <p:nvPr/>
        </p:nvSpPr>
        <p:spPr bwMode="auto">
          <a:xfrm>
            <a:off x="539441" y="899466"/>
            <a:ext cx="8065120" cy="5175795"/>
          </a:xfrm>
          <a:prstGeom prst="rect">
            <a:avLst/>
          </a:prstGeom>
          <a:solidFill>
            <a:srgbClr val="CCFFCC">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33797" name="Text Box 7"/>
          <p:cNvSpPr txBox="1">
            <a:spLocks noChangeArrowheads="1"/>
          </p:cNvSpPr>
          <p:nvPr/>
        </p:nvSpPr>
        <p:spPr bwMode="auto">
          <a:xfrm>
            <a:off x="358775" y="179388"/>
            <a:ext cx="5400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4000" b="1" dirty="0">
                <a:latin typeface="Saar" panose="00000500000000000000" pitchFamily="2" charset="0"/>
              </a:rPr>
              <a:t>Schlussbemerkungen</a:t>
            </a:r>
          </a:p>
        </p:txBody>
      </p:sp>
      <p:sp>
        <p:nvSpPr>
          <p:cNvPr id="3" name="Rectangle 8"/>
          <p:cNvSpPr>
            <a:spLocks noChangeArrowheads="1"/>
          </p:cNvSpPr>
          <p:nvPr/>
        </p:nvSpPr>
        <p:spPr bwMode="auto">
          <a:xfrm>
            <a:off x="457200" y="1079500"/>
            <a:ext cx="822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Wingdings" panose="05000000000000000000" pitchFamily="2" charset="2"/>
              <a:buChar char="v"/>
            </a:pPr>
            <a:r>
              <a:rPr lang="de-DE" altLang="de-DE" sz="2000" dirty="0">
                <a:solidFill>
                  <a:srgbClr val="000000"/>
                </a:solidFill>
                <a:latin typeface="Saar" panose="00000500000000000000" pitchFamily="2" charset="0"/>
              </a:rPr>
              <a:t>An allen weiterführenden Schulen finden </a:t>
            </a:r>
            <a:r>
              <a:rPr lang="de-DE" altLang="de-DE" sz="2000" b="1" dirty="0">
                <a:solidFill>
                  <a:srgbClr val="000000"/>
                </a:solidFill>
                <a:latin typeface="Saar" panose="00000500000000000000" pitchFamily="2" charset="0"/>
              </a:rPr>
              <a:t>Tage der offenen Tür</a:t>
            </a:r>
            <a:r>
              <a:rPr lang="de-DE" altLang="de-DE" sz="2000" dirty="0">
                <a:solidFill>
                  <a:srgbClr val="000000"/>
                </a:solidFill>
                <a:latin typeface="Saar" panose="00000500000000000000" pitchFamily="2" charset="0"/>
              </a:rPr>
              <a:t> und </a:t>
            </a:r>
            <a:r>
              <a:rPr lang="de-DE" altLang="de-DE" sz="2000" b="1" dirty="0">
                <a:solidFill>
                  <a:srgbClr val="000000"/>
                </a:solidFill>
                <a:latin typeface="Saar" panose="00000500000000000000" pitchFamily="2" charset="0"/>
              </a:rPr>
              <a:t>Informationsabende</a:t>
            </a:r>
            <a:r>
              <a:rPr lang="de-DE" altLang="de-DE" sz="2000" dirty="0">
                <a:solidFill>
                  <a:srgbClr val="000000"/>
                </a:solidFill>
                <a:latin typeface="Saar" panose="00000500000000000000" pitchFamily="2" charset="0"/>
              </a:rPr>
              <a:t> statt.</a:t>
            </a:r>
          </a:p>
        </p:txBody>
      </p:sp>
      <p:sp>
        <p:nvSpPr>
          <p:cNvPr id="2" name="Rectangle 8"/>
          <p:cNvSpPr>
            <a:spLocks noChangeArrowheads="1"/>
          </p:cNvSpPr>
          <p:nvPr/>
        </p:nvSpPr>
        <p:spPr bwMode="auto">
          <a:xfrm>
            <a:off x="457200" y="1852613"/>
            <a:ext cx="8229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Wingdings" panose="05000000000000000000" pitchFamily="2" charset="2"/>
              <a:buChar char="v"/>
            </a:pPr>
            <a:r>
              <a:rPr lang="de-DE" altLang="de-DE" sz="2000" dirty="0">
                <a:solidFill>
                  <a:srgbClr val="000000"/>
                </a:solidFill>
                <a:latin typeface="Saar" panose="00000500000000000000" pitchFamily="2" charset="0"/>
              </a:rPr>
              <a:t>Bitte informieren Sie sich vor Ort. Alle Schulen haben auch eine eigene Seite im Internet und/oder schriftliches Informations-material.</a:t>
            </a:r>
          </a:p>
        </p:txBody>
      </p:sp>
      <p:sp>
        <p:nvSpPr>
          <p:cNvPr id="4" name="Rectangle 8"/>
          <p:cNvSpPr>
            <a:spLocks noChangeArrowheads="1"/>
          </p:cNvSpPr>
          <p:nvPr/>
        </p:nvSpPr>
        <p:spPr bwMode="auto">
          <a:xfrm>
            <a:off x="457200" y="2932113"/>
            <a:ext cx="822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Wingdings" panose="05000000000000000000" pitchFamily="2" charset="2"/>
              <a:buChar char="v"/>
            </a:pPr>
            <a:r>
              <a:rPr lang="de-DE" altLang="de-DE" sz="2000" dirty="0">
                <a:solidFill>
                  <a:srgbClr val="000000"/>
                </a:solidFill>
                <a:latin typeface="Saar" panose="00000500000000000000" pitchFamily="2" charset="0"/>
              </a:rPr>
              <a:t>Viele Schulen bieten eine </a:t>
            </a:r>
            <a:r>
              <a:rPr lang="de-DE" altLang="de-DE" sz="2000" b="1" dirty="0">
                <a:solidFill>
                  <a:srgbClr val="000000"/>
                </a:solidFill>
                <a:latin typeface="Saar" panose="00000500000000000000" pitchFamily="2" charset="0"/>
              </a:rPr>
              <a:t>Nachmittagsbetreuung</a:t>
            </a:r>
            <a:r>
              <a:rPr lang="de-DE" altLang="de-DE" sz="2000" dirty="0">
                <a:solidFill>
                  <a:srgbClr val="000000"/>
                </a:solidFill>
                <a:latin typeface="Saar" panose="00000500000000000000" pitchFamily="2" charset="0"/>
              </a:rPr>
              <a:t> an. Erkundigen Sie sich bitte vor Ort.</a:t>
            </a:r>
          </a:p>
        </p:txBody>
      </p:sp>
      <p:sp>
        <p:nvSpPr>
          <p:cNvPr id="5" name="Rectangle 8"/>
          <p:cNvSpPr>
            <a:spLocks noChangeArrowheads="1"/>
          </p:cNvSpPr>
          <p:nvPr/>
        </p:nvSpPr>
        <p:spPr bwMode="auto">
          <a:xfrm>
            <a:off x="457200" y="3724275"/>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Wingdings" panose="05000000000000000000" pitchFamily="2" charset="2"/>
              <a:buChar char="v"/>
            </a:pPr>
            <a:r>
              <a:rPr lang="de-DE" altLang="de-DE" sz="2000" dirty="0">
                <a:solidFill>
                  <a:srgbClr val="000000"/>
                </a:solidFill>
                <a:latin typeface="+mn-lt"/>
              </a:rPr>
              <a:t>weitere Informationsquellen:</a:t>
            </a:r>
          </a:p>
        </p:txBody>
      </p:sp>
      <p:sp>
        <p:nvSpPr>
          <p:cNvPr id="6" name="Rectangle 8"/>
          <p:cNvSpPr>
            <a:spLocks noChangeArrowheads="1"/>
          </p:cNvSpPr>
          <p:nvPr/>
        </p:nvSpPr>
        <p:spPr bwMode="auto">
          <a:xfrm>
            <a:off x="457200" y="4119563"/>
            <a:ext cx="8229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22313"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Wingdings" panose="05000000000000000000" pitchFamily="2" charset="2"/>
              <a:buChar char="v"/>
            </a:pPr>
            <a:r>
              <a:rPr lang="de-DE" altLang="de-DE" sz="2000" dirty="0">
                <a:solidFill>
                  <a:srgbClr val="000000"/>
                </a:solidFill>
                <a:latin typeface="+mn-lt"/>
              </a:rPr>
              <a:t>Broschüre: „Welche Schule für mein Kind?“</a:t>
            </a:r>
            <a:br>
              <a:rPr lang="de-DE" altLang="de-DE" sz="2000" dirty="0">
                <a:solidFill>
                  <a:srgbClr val="000000"/>
                </a:solidFill>
                <a:latin typeface="+mn-lt"/>
              </a:rPr>
            </a:br>
            <a:r>
              <a:rPr lang="de-DE" altLang="de-DE" sz="2000" dirty="0">
                <a:solidFill>
                  <a:srgbClr val="000000"/>
                </a:solidFill>
                <a:latin typeface="+mn-lt"/>
              </a:rPr>
              <a:t>(</a:t>
            </a:r>
            <a:r>
              <a:rPr lang="de-DE" altLang="de-DE" sz="1900" dirty="0">
                <a:solidFill>
                  <a:srgbClr val="000000"/>
                </a:solidFill>
                <a:latin typeface="+mn-lt"/>
                <a:hlinkClick r:id="rId3"/>
              </a:rPr>
              <a:t>http://www.saarland.de/dokumente/thema_bildung/Welche_Schule_2017_Web.pdf</a:t>
            </a:r>
            <a:r>
              <a:rPr lang="de-DE" altLang="de-DE" sz="1900" dirty="0">
                <a:solidFill>
                  <a:srgbClr val="000000"/>
                </a:solidFill>
                <a:latin typeface="+mn-lt"/>
              </a:rPr>
              <a:t> </a:t>
            </a:r>
            <a:r>
              <a:rPr lang="de-DE" altLang="de-DE" sz="2000" dirty="0">
                <a:solidFill>
                  <a:srgbClr val="000000"/>
                </a:solidFill>
                <a:latin typeface="+mn-lt"/>
              </a:rPr>
              <a:t>)</a:t>
            </a:r>
          </a:p>
        </p:txBody>
      </p:sp>
      <p:sp>
        <p:nvSpPr>
          <p:cNvPr id="7" name="Rectangle 8"/>
          <p:cNvSpPr>
            <a:spLocks noChangeArrowheads="1"/>
          </p:cNvSpPr>
          <p:nvPr/>
        </p:nvSpPr>
        <p:spPr bwMode="auto">
          <a:xfrm>
            <a:off x="457200" y="5126038"/>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22313"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Wingdings" panose="05000000000000000000" pitchFamily="2" charset="2"/>
              <a:buChar char="v"/>
            </a:pPr>
            <a:r>
              <a:rPr lang="de-DE" altLang="de-DE" sz="2000" dirty="0">
                <a:solidFill>
                  <a:srgbClr val="000000"/>
                </a:solidFill>
                <a:latin typeface="+mn-lt"/>
              </a:rPr>
              <a:t>www.bildungsserver.saarland.de</a:t>
            </a:r>
          </a:p>
        </p:txBody>
      </p:sp>
      <p:sp>
        <p:nvSpPr>
          <p:cNvPr id="15"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3487052419"/>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10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10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5" grpId="0"/>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16"/>
          <p:cNvSpPr>
            <a:spLocks noChangeArrowheads="1"/>
          </p:cNvSpPr>
          <p:nvPr/>
        </p:nvSpPr>
        <p:spPr bwMode="auto">
          <a:xfrm>
            <a:off x="539440" y="917575"/>
            <a:ext cx="7993110" cy="5103785"/>
          </a:xfrm>
          <a:prstGeom prst="rect">
            <a:avLst/>
          </a:prstGeom>
          <a:solidFill>
            <a:srgbClr val="CCFFCC">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34821" name="Text Box 5"/>
          <p:cNvSpPr txBox="1">
            <a:spLocks noChangeArrowheads="1"/>
          </p:cNvSpPr>
          <p:nvPr/>
        </p:nvSpPr>
        <p:spPr bwMode="auto">
          <a:xfrm>
            <a:off x="1331913" y="4497388"/>
            <a:ext cx="64801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spcBef>
                <a:spcPct val="50000"/>
              </a:spcBef>
            </a:pPr>
            <a:r>
              <a:rPr lang="de-DE" altLang="de-DE" sz="2400" b="1" dirty="0">
                <a:latin typeface="Saar" panose="00000500000000000000" pitchFamily="2" charset="0"/>
              </a:rPr>
              <a:t>Wir wünschen Ihrem Kind </a:t>
            </a:r>
            <a:br>
              <a:rPr lang="de-DE" altLang="de-DE" sz="2400" b="1" dirty="0">
                <a:latin typeface="Saar" panose="00000500000000000000" pitchFamily="2" charset="0"/>
              </a:rPr>
            </a:br>
            <a:r>
              <a:rPr lang="de-DE" altLang="de-DE" sz="2400" b="1" dirty="0">
                <a:latin typeface="Saar" panose="00000500000000000000" pitchFamily="2" charset="0"/>
              </a:rPr>
              <a:t>alles Gute für seine weitere Schullaufbahn!</a:t>
            </a:r>
          </a:p>
        </p:txBody>
      </p:sp>
      <p:pic>
        <p:nvPicPr>
          <p:cNvPr id="34823" name="Picture 8" descr="Bil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8225" y="1196975"/>
            <a:ext cx="198755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p>
        </p:txBody>
      </p:sp>
    </p:spTree>
    <p:extLst>
      <p:ext uri="{BB962C8B-B14F-4D97-AF65-F5344CB8AC3E}">
        <p14:creationId xmlns:p14="http://schemas.microsoft.com/office/powerpoint/2010/main" val="2332416884"/>
      </p:ext>
    </p:extLst>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25"/>
          <p:cNvSpPr>
            <a:spLocks noChangeArrowheads="1"/>
          </p:cNvSpPr>
          <p:nvPr/>
        </p:nvSpPr>
        <p:spPr bwMode="auto">
          <a:xfrm>
            <a:off x="4727575" y="898525"/>
            <a:ext cx="3959225" cy="5219700"/>
          </a:xfrm>
          <a:prstGeom prst="rect">
            <a:avLst/>
          </a:prstGeom>
          <a:solidFill>
            <a:srgbClr val="FFBA97">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dirty="0">
              <a:latin typeface="+mn-lt"/>
            </a:endParaRPr>
          </a:p>
        </p:txBody>
      </p:sp>
      <p:sp>
        <p:nvSpPr>
          <p:cNvPr id="7173" name="Rectangle 23"/>
          <p:cNvSpPr>
            <a:spLocks noChangeArrowheads="1"/>
          </p:cNvSpPr>
          <p:nvPr/>
        </p:nvSpPr>
        <p:spPr bwMode="auto">
          <a:xfrm>
            <a:off x="409575" y="898525"/>
            <a:ext cx="3959225" cy="5219700"/>
          </a:xfrm>
          <a:prstGeom prst="rect">
            <a:avLst/>
          </a:prstGeom>
          <a:solidFill>
            <a:srgbClr val="FFFF99">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7174" name="Text Box 11"/>
          <p:cNvSpPr txBox="1">
            <a:spLocks noChangeArrowheads="1"/>
          </p:cNvSpPr>
          <p:nvPr/>
        </p:nvSpPr>
        <p:spPr bwMode="auto">
          <a:xfrm>
            <a:off x="358775" y="179388"/>
            <a:ext cx="2169481" cy="7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4000" b="1" dirty="0">
                <a:latin typeface="+mn-lt"/>
              </a:rPr>
              <a:t>Struktur</a:t>
            </a:r>
          </a:p>
        </p:txBody>
      </p:sp>
      <p:sp>
        <p:nvSpPr>
          <p:cNvPr id="2" name="AutoShape 37"/>
          <p:cNvSpPr>
            <a:spLocks noChangeArrowheads="1"/>
          </p:cNvSpPr>
          <p:nvPr/>
        </p:nvSpPr>
        <p:spPr bwMode="auto">
          <a:xfrm>
            <a:off x="949325" y="2879725"/>
            <a:ext cx="2879725" cy="3140443"/>
          </a:xfrm>
          <a:prstGeom prst="flowChartAlternateProcess">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latin typeface="+mn-lt"/>
              </a:rPr>
              <a:t>Klassenstufen</a:t>
            </a:r>
            <a:br>
              <a:rPr lang="de-DE" altLang="de-DE" sz="1800" b="1" dirty="0">
                <a:latin typeface="+mn-lt"/>
              </a:rPr>
            </a:br>
            <a:r>
              <a:rPr lang="de-DE" altLang="de-DE" sz="1800" b="1" dirty="0">
                <a:latin typeface="+mn-lt"/>
              </a:rPr>
              <a:t>5 – 10</a:t>
            </a:r>
          </a:p>
        </p:txBody>
      </p:sp>
      <p:grpSp>
        <p:nvGrpSpPr>
          <p:cNvPr id="3" name="Group 37"/>
          <p:cNvGrpSpPr>
            <a:grpSpLocks/>
          </p:cNvGrpSpPr>
          <p:nvPr/>
        </p:nvGrpSpPr>
        <p:grpSpPr bwMode="auto">
          <a:xfrm>
            <a:off x="949326" y="1258888"/>
            <a:ext cx="2951163" cy="1619250"/>
            <a:chOff x="3323" y="793"/>
            <a:chExt cx="1859" cy="1020"/>
          </a:xfrm>
        </p:grpSpPr>
        <p:sp>
          <p:nvSpPr>
            <p:cNvPr id="7203" name="AutoShape 37"/>
            <p:cNvSpPr>
              <a:spLocks noChangeArrowheads="1"/>
            </p:cNvSpPr>
            <p:nvPr/>
          </p:nvSpPr>
          <p:spPr bwMode="auto">
            <a:xfrm>
              <a:off x="3323" y="793"/>
              <a:ext cx="1814" cy="1020"/>
            </a:xfrm>
            <a:prstGeom prst="flowChartAlternateProcess">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b"/>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latin typeface="+mn-lt"/>
                </a:rPr>
                <a:t>Klassenstufen </a:t>
              </a:r>
              <a:br>
                <a:rPr lang="de-DE" altLang="de-DE" sz="1800" b="1" dirty="0">
                  <a:latin typeface="+mn-lt"/>
                </a:rPr>
              </a:br>
              <a:r>
                <a:rPr lang="de-DE" altLang="de-DE" sz="1800" b="1" dirty="0">
                  <a:latin typeface="+mn-lt"/>
                </a:rPr>
                <a:t>12 und 13</a:t>
              </a:r>
              <a:r>
                <a:rPr lang="de-DE" altLang="de-DE" sz="1800" dirty="0">
                  <a:latin typeface="+mn-lt"/>
                </a:rPr>
                <a:t/>
              </a:r>
              <a:br>
                <a:rPr lang="de-DE" altLang="de-DE" sz="1800" dirty="0">
                  <a:latin typeface="+mn-lt"/>
                </a:rPr>
              </a:br>
              <a:r>
                <a:rPr lang="de-DE" altLang="de-DE" sz="1400" dirty="0">
                  <a:latin typeface="+mn-lt"/>
                </a:rPr>
                <a:t>Hauptphase</a:t>
              </a:r>
              <a:r>
                <a:rPr lang="de-DE" altLang="de-DE" sz="1800" dirty="0">
                  <a:latin typeface="+mn-lt"/>
                </a:rPr>
                <a:t/>
              </a:r>
              <a:br>
                <a:rPr lang="de-DE" altLang="de-DE" sz="1800" dirty="0">
                  <a:latin typeface="+mn-lt"/>
                </a:rPr>
              </a:br>
              <a:r>
                <a:rPr lang="de-DE" altLang="de-DE" sz="1000" dirty="0">
                  <a:latin typeface="Saar" panose="00000500000000000000" pitchFamily="2" charset="0"/>
                </a:rPr>
                <a:t/>
              </a:r>
              <a:br>
                <a:rPr lang="de-DE" altLang="de-DE" sz="1000" dirty="0">
                  <a:latin typeface="Saar" panose="00000500000000000000" pitchFamily="2" charset="0"/>
                </a:rPr>
              </a:br>
              <a:r>
                <a:rPr lang="de-DE" altLang="de-DE" sz="1800" b="1" dirty="0">
                  <a:latin typeface="+mn-lt"/>
                </a:rPr>
                <a:t>Klassenstufe 11</a:t>
              </a:r>
              <a:r>
                <a:rPr lang="de-DE" altLang="de-DE" sz="1400" dirty="0">
                  <a:latin typeface="+mn-lt"/>
                </a:rPr>
                <a:t> Einführungsphase</a:t>
              </a:r>
            </a:p>
          </p:txBody>
        </p:sp>
        <p:sp>
          <p:nvSpPr>
            <p:cNvPr id="7204" name="Line 36"/>
            <p:cNvSpPr>
              <a:spLocks noChangeShapeType="1"/>
            </p:cNvSpPr>
            <p:nvPr/>
          </p:nvSpPr>
          <p:spPr bwMode="auto">
            <a:xfrm>
              <a:off x="3368" y="1389"/>
              <a:ext cx="1814"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de-DE"/>
            </a:p>
          </p:txBody>
        </p:sp>
      </p:grpSp>
      <p:grpSp>
        <p:nvGrpSpPr>
          <p:cNvPr id="4" name="Group 23"/>
          <p:cNvGrpSpPr>
            <a:grpSpLocks/>
          </p:cNvGrpSpPr>
          <p:nvPr/>
        </p:nvGrpSpPr>
        <p:grpSpPr bwMode="auto">
          <a:xfrm>
            <a:off x="3900488" y="1258888"/>
            <a:ext cx="360362" cy="1611312"/>
            <a:chOff x="5182" y="793"/>
            <a:chExt cx="227" cy="1015"/>
          </a:xfrm>
        </p:grpSpPr>
        <p:sp>
          <p:nvSpPr>
            <p:cNvPr id="7200" name="Rectangle 35"/>
            <p:cNvSpPr>
              <a:spLocks noChangeArrowheads="1"/>
            </p:cNvSpPr>
            <p:nvPr/>
          </p:nvSpPr>
          <p:spPr bwMode="auto">
            <a:xfrm rot="-5400000">
              <a:off x="4794" y="1230"/>
              <a:ext cx="997" cy="1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defTabSz="914400" eaLnBrk="1" hangingPunct="1"/>
              <a:r>
                <a:rPr lang="de-DE" altLang="de-DE" sz="1400" b="1" dirty="0">
                  <a:latin typeface="+mn-lt"/>
                </a:rPr>
                <a:t>Sekundarstufe II</a:t>
              </a:r>
            </a:p>
          </p:txBody>
        </p:sp>
        <p:sp>
          <p:nvSpPr>
            <p:cNvPr id="7201" name="Line 25"/>
            <p:cNvSpPr>
              <a:spLocks noChangeShapeType="1"/>
            </p:cNvSpPr>
            <p:nvPr/>
          </p:nvSpPr>
          <p:spPr bwMode="auto">
            <a:xfrm>
              <a:off x="5182" y="793"/>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202" name="Line 26"/>
            <p:cNvSpPr>
              <a:spLocks noChangeShapeType="1"/>
            </p:cNvSpPr>
            <p:nvPr/>
          </p:nvSpPr>
          <p:spPr bwMode="auto">
            <a:xfrm>
              <a:off x="5182" y="1808"/>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grpSp>
      <p:grpSp>
        <p:nvGrpSpPr>
          <p:cNvPr id="5" name="Group 27"/>
          <p:cNvGrpSpPr>
            <a:grpSpLocks/>
          </p:cNvGrpSpPr>
          <p:nvPr/>
        </p:nvGrpSpPr>
        <p:grpSpPr bwMode="auto">
          <a:xfrm>
            <a:off x="517525" y="2870200"/>
            <a:ext cx="360363" cy="3149967"/>
            <a:chOff x="3051" y="1808"/>
            <a:chExt cx="227" cy="2026"/>
          </a:xfrm>
        </p:grpSpPr>
        <p:sp>
          <p:nvSpPr>
            <p:cNvPr id="7197" name="Rectangle 32"/>
            <p:cNvSpPr>
              <a:spLocks noChangeArrowheads="1"/>
            </p:cNvSpPr>
            <p:nvPr/>
          </p:nvSpPr>
          <p:spPr bwMode="auto">
            <a:xfrm rot="16200000">
              <a:off x="2165" y="2754"/>
              <a:ext cx="1995" cy="1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defTabSz="914400" eaLnBrk="1" hangingPunct="1"/>
              <a:r>
                <a:rPr lang="de-DE" altLang="de-DE" sz="1400" b="1" dirty="0">
                  <a:latin typeface="+mn-lt"/>
                </a:rPr>
                <a:t>Sekundarstufe I</a:t>
              </a:r>
            </a:p>
          </p:txBody>
        </p:sp>
        <p:sp>
          <p:nvSpPr>
            <p:cNvPr id="7198" name="Line 29"/>
            <p:cNvSpPr>
              <a:spLocks noChangeShapeType="1"/>
            </p:cNvSpPr>
            <p:nvPr/>
          </p:nvSpPr>
          <p:spPr bwMode="auto">
            <a:xfrm>
              <a:off x="3051" y="3834"/>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199" name="Line 30"/>
            <p:cNvSpPr>
              <a:spLocks noChangeShapeType="1"/>
            </p:cNvSpPr>
            <p:nvPr/>
          </p:nvSpPr>
          <p:spPr bwMode="auto">
            <a:xfrm>
              <a:off x="3051" y="1808"/>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7186" name="Text Box 8"/>
          <p:cNvSpPr txBox="1">
            <a:spLocks noChangeArrowheads="1"/>
          </p:cNvSpPr>
          <p:nvPr/>
        </p:nvSpPr>
        <p:spPr bwMode="auto">
          <a:xfrm>
            <a:off x="411163" y="898525"/>
            <a:ext cx="1733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200" b="1" dirty="0">
                <a:latin typeface="+mn-lt"/>
              </a:rPr>
              <a:t>Gemeinschaftsschule</a:t>
            </a:r>
          </a:p>
        </p:txBody>
      </p:sp>
      <p:sp>
        <p:nvSpPr>
          <p:cNvPr id="7187" name="Text Box 8"/>
          <p:cNvSpPr txBox="1">
            <a:spLocks noChangeArrowheads="1"/>
          </p:cNvSpPr>
          <p:nvPr/>
        </p:nvSpPr>
        <p:spPr bwMode="auto">
          <a:xfrm>
            <a:off x="4727575" y="898525"/>
            <a:ext cx="10509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200" b="1" dirty="0">
                <a:latin typeface="+mn-lt"/>
              </a:rPr>
              <a:t>Gymnasium</a:t>
            </a:r>
          </a:p>
        </p:txBody>
      </p:sp>
      <p:sp>
        <p:nvSpPr>
          <p:cNvPr id="37"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02.11.2018</a:t>
            </a:fld>
            <a:endParaRPr lang="de-DE" sz="1000" dirty="0"/>
          </a:p>
        </p:txBody>
      </p:sp>
      <p:grpSp>
        <p:nvGrpSpPr>
          <p:cNvPr id="50" name="Group 48"/>
          <p:cNvGrpSpPr>
            <a:grpSpLocks/>
          </p:cNvGrpSpPr>
          <p:nvPr/>
        </p:nvGrpSpPr>
        <p:grpSpPr bwMode="auto">
          <a:xfrm>
            <a:off x="4885995" y="2827113"/>
            <a:ext cx="360362" cy="3193822"/>
            <a:chOff x="326" y="1773"/>
            <a:chExt cx="227" cy="2081"/>
          </a:xfrm>
        </p:grpSpPr>
        <p:sp>
          <p:nvSpPr>
            <p:cNvPr id="51" name="Rectangle 31"/>
            <p:cNvSpPr>
              <a:spLocks noChangeArrowheads="1"/>
            </p:cNvSpPr>
            <p:nvPr/>
          </p:nvSpPr>
          <p:spPr bwMode="auto">
            <a:xfrm rot="16200000">
              <a:off x="-596" y="2754"/>
              <a:ext cx="2063" cy="1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defTabSz="914400" eaLnBrk="1" hangingPunct="1"/>
              <a:r>
                <a:rPr lang="de-DE" altLang="de-DE" sz="1400" b="1">
                  <a:latin typeface="+mn-lt"/>
                </a:rPr>
                <a:t>Sekundarstufe I</a:t>
              </a:r>
            </a:p>
          </p:txBody>
        </p:sp>
        <p:sp>
          <p:nvSpPr>
            <p:cNvPr id="52" name="Line 50"/>
            <p:cNvSpPr>
              <a:spLocks noChangeShapeType="1"/>
            </p:cNvSpPr>
            <p:nvPr/>
          </p:nvSpPr>
          <p:spPr bwMode="auto">
            <a:xfrm>
              <a:off x="326" y="1773"/>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 name="Line 51"/>
            <p:cNvSpPr>
              <a:spLocks noChangeShapeType="1"/>
            </p:cNvSpPr>
            <p:nvPr/>
          </p:nvSpPr>
          <p:spPr bwMode="auto">
            <a:xfrm>
              <a:off x="326" y="3854"/>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grpSp>
      <p:grpSp>
        <p:nvGrpSpPr>
          <p:cNvPr id="54" name="Group 52"/>
          <p:cNvGrpSpPr>
            <a:grpSpLocks/>
          </p:cNvGrpSpPr>
          <p:nvPr/>
        </p:nvGrpSpPr>
        <p:grpSpPr bwMode="auto">
          <a:xfrm>
            <a:off x="8181894" y="1784845"/>
            <a:ext cx="360363" cy="1723529"/>
            <a:chOff x="2457" y="1028"/>
            <a:chExt cx="227" cy="1123"/>
          </a:xfrm>
        </p:grpSpPr>
        <p:sp>
          <p:nvSpPr>
            <p:cNvPr id="55" name="Rectangle 33"/>
            <p:cNvSpPr>
              <a:spLocks noChangeArrowheads="1"/>
            </p:cNvSpPr>
            <p:nvPr/>
          </p:nvSpPr>
          <p:spPr bwMode="auto">
            <a:xfrm rot="16200000">
              <a:off x="2019" y="1522"/>
              <a:ext cx="1104" cy="1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defTabSz="914400" eaLnBrk="1" hangingPunct="1"/>
              <a:r>
                <a:rPr lang="de-DE" altLang="de-DE" sz="1400" b="1" dirty="0">
                  <a:latin typeface="+mn-lt"/>
                </a:rPr>
                <a:t>Sekundarstufe II</a:t>
              </a:r>
            </a:p>
          </p:txBody>
        </p:sp>
        <p:sp>
          <p:nvSpPr>
            <p:cNvPr id="56" name="Line 54"/>
            <p:cNvSpPr>
              <a:spLocks noChangeShapeType="1"/>
            </p:cNvSpPr>
            <p:nvPr/>
          </p:nvSpPr>
          <p:spPr bwMode="auto">
            <a:xfrm>
              <a:off x="2457" y="2151"/>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7" name="Line 55"/>
            <p:cNvSpPr>
              <a:spLocks noChangeShapeType="1"/>
            </p:cNvSpPr>
            <p:nvPr/>
          </p:nvSpPr>
          <p:spPr bwMode="auto">
            <a:xfrm>
              <a:off x="2457" y="1028"/>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59" name="AutoShape 37"/>
          <p:cNvSpPr>
            <a:spLocks noChangeArrowheads="1"/>
          </p:cNvSpPr>
          <p:nvPr/>
        </p:nvSpPr>
        <p:spPr bwMode="auto">
          <a:xfrm>
            <a:off x="5273675" y="1800225"/>
            <a:ext cx="2879725" cy="4228332"/>
          </a:xfrm>
          <a:prstGeom prst="flowChartAlternateProcess">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b"/>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sz="1400" dirty="0">
              <a:latin typeface="+mn-lt"/>
            </a:endParaRPr>
          </a:p>
        </p:txBody>
      </p:sp>
      <p:sp>
        <p:nvSpPr>
          <p:cNvPr id="60" name="Line 36"/>
          <p:cNvSpPr>
            <a:spLocks noChangeShapeType="1"/>
          </p:cNvSpPr>
          <p:nvPr/>
        </p:nvSpPr>
        <p:spPr bwMode="auto">
          <a:xfrm>
            <a:off x="5125245" y="2830678"/>
            <a:ext cx="3028155"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de-DE"/>
          </a:p>
        </p:txBody>
      </p:sp>
      <p:sp>
        <p:nvSpPr>
          <p:cNvPr id="6" name="Textfeld 5"/>
          <p:cNvSpPr txBox="1"/>
          <p:nvPr/>
        </p:nvSpPr>
        <p:spPr>
          <a:xfrm>
            <a:off x="5662390" y="1845260"/>
            <a:ext cx="2089593" cy="1631216"/>
          </a:xfrm>
          <a:prstGeom prst="rect">
            <a:avLst/>
          </a:prstGeom>
          <a:noFill/>
        </p:spPr>
        <p:txBody>
          <a:bodyPr wrap="square" rtlCol="0">
            <a:spAutoFit/>
          </a:bodyPr>
          <a:lstStyle/>
          <a:p>
            <a:pPr algn="ctr"/>
            <a:r>
              <a:rPr lang="de-DE" altLang="de-DE" b="1" dirty="0" smtClean="0"/>
              <a:t>Klassenstufen </a:t>
            </a:r>
            <a:r>
              <a:rPr lang="de-DE" altLang="de-DE" b="1" dirty="0"/>
              <a:t/>
            </a:r>
            <a:br>
              <a:rPr lang="de-DE" altLang="de-DE" b="1" dirty="0"/>
            </a:br>
            <a:r>
              <a:rPr lang="de-DE" altLang="de-DE" b="1" dirty="0"/>
              <a:t>11 und 12</a:t>
            </a:r>
            <a:r>
              <a:rPr lang="de-DE" altLang="de-DE" dirty="0"/>
              <a:t/>
            </a:r>
            <a:br>
              <a:rPr lang="de-DE" altLang="de-DE" dirty="0"/>
            </a:br>
            <a:r>
              <a:rPr lang="de-DE" altLang="de-DE" sz="1400" dirty="0"/>
              <a:t>Hauptphase</a:t>
            </a:r>
            <a:r>
              <a:rPr lang="de-DE" altLang="de-DE" dirty="0"/>
              <a:t/>
            </a:r>
            <a:br>
              <a:rPr lang="de-DE" altLang="de-DE" dirty="0"/>
            </a:br>
            <a:r>
              <a:rPr lang="de-DE" altLang="de-DE" dirty="0"/>
              <a:t/>
            </a:r>
            <a:br>
              <a:rPr lang="de-DE" altLang="de-DE" dirty="0"/>
            </a:br>
            <a:r>
              <a:rPr lang="de-DE" altLang="de-DE" b="1" dirty="0"/>
              <a:t>Klassenstufe 10</a:t>
            </a:r>
            <a:r>
              <a:rPr lang="de-DE" altLang="de-DE" dirty="0"/>
              <a:t> </a:t>
            </a:r>
            <a:r>
              <a:rPr lang="de-DE" altLang="de-DE" sz="1400" dirty="0"/>
              <a:t>Einführungsphase</a:t>
            </a:r>
          </a:p>
        </p:txBody>
      </p:sp>
      <p:sp>
        <p:nvSpPr>
          <p:cNvPr id="33" name="Line 36"/>
          <p:cNvSpPr>
            <a:spLocks noChangeShapeType="1"/>
          </p:cNvSpPr>
          <p:nvPr/>
        </p:nvSpPr>
        <p:spPr bwMode="auto">
          <a:xfrm>
            <a:off x="5278067" y="3508375"/>
            <a:ext cx="3042056"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de-DE"/>
          </a:p>
        </p:txBody>
      </p:sp>
      <p:sp>
        <p:nvSpPr>
          <p:cNvPr id="7" name="Textfeld 6"/>
          <p:cNvSpPr txBox="1"/>
          <p:nvPr/>
        </p:nvSpPr>
        <p:spPr>
          <a:xfrm>
            <a:off x="5662390" y="4061637"/>
            <a:ext cx="2089593" cy="646331"/>
          </a:xfrm>
          <a:prstGeom prst="rect">
            <a:avLst/>
          </a:prstGeom>
          <a:noFill/>
        </p:spPr>
        <p:txBody>
          <a:bodyPr wrap="square" rtlCol="0">
            <a:spAutoFit/>
          </a:bodyPr>
          <a:lstStyle/>
          <a:p>
            <a:pPr algn="ctr"/>
            <a:r>
              <a:rPr lang="de-DE" altLang="de-DE" b="1" dirty="0"/>
              <a:t>Klassenstufen</a:t>
            </a:r>
            <a:br>
              <a:rPr lang="de-DE" altLang="de-DE" b="1" dirty="0"/>
            </a:br>
            <a:r>
              <a:rPr lang="de-DE" altLang="de-DE" b="1" dirty="0"/>
              <a:t>5 – </a:t>
            </a:r>
            <a:r>
              <a:rPr lang="de-DE" altLang="de-DE" b="1" dirty="0" smtClean="0"/>
              <a:t>9</a:t>
            </a:r>
            <a:endParaRPr lang="de-DE" altLang="de-DE" b="1" dirty="0"/>
          </a:p>
        </p:txBody>
      </p:sp>
    </p:spTree>
    <p:extLst>
      <p:ext uri="{BB962C8B-B14F-4D97-AF65-F5344CB8AC3E}">
        <p14:creationId xmlns:p14="http://schemas.microsoft.com/office/powerpoint/2010/main" val="78802409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1000"/>
                                        <p:tgtEl>
                                          <p:spTgt spid="6"/>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1000"/>
                                        <p:tgtEl>
                                          <p:spTgt spid="7"/>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down)">
                                      <p:cBhvr>
                                        <p:cTn id="33" dur="1000"/>
                                        <p:tgtEl>
                                          <p:spTgt spid="5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wipe(down)">
                                      <p:cBhvr>
                                        <p:cTn id="36" dur="1000"/>
                                        <p:tgtEl>
                                          <p:spTgt spid="6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down)">
                                      <p:cBhvr>
                                        <p:cTn id="39" dur="10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wipe(down)">
                                      <p:cBhvr>
                                        <p:cTn id="44" dur="1000"/>
                                        <p:tgtEl>
                                          <p:spTgt spid="5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down)">
                                      <p:cBhvr>
                                        <p:cTn id="49"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9" grpId="0" animBg="1"/>
      <p:bldP spid="60" grpId="0" animBg="1"/>
      <p:bldP spid="6" grpId="0"/>
      <p:bldP spid="33"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3"/>
          <p:cNvSpPr>
            <a:spLocks noChangeArrowheads="1"/>
          </p:cNvSpPr>
          <p:nvPr/>
        </p:nvSpPr>
        <p:spPr bwMode="auto">
          <a:xfrm>
            <a:off x="455613" y="657994"/>
            <a:ext cx="2293937" cy="5503380"/>
          </a:xfrm>
          <a:prstGeom prst="rect">
            <a:avLst/>
          </a:prstGeom>
          <a:solidFill>
            <a:srgbClr val="CCFFCC">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8197" name="Rectangle 2"/>
          <p:cNvSpPr>
            <a:spLocks noChangeArrowheads="1"/>
          </p:cNvSpPr>
          <p:nvPr/>
        </p:nvSpPr>
        <p:spPr bwMode="auto">
          <a:xfrm>
            <a:off x="2878139" y="657994"/>
            <a:ext cx="2702002" cy="5503380"/>
          </a:xfrm>
          <a:prstGeom prst="rect">
            <a:avLst/>
          </a:prstGeom>
          <a:solidFill>
            <a:srgbClr val="FFFF99">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37573" name="Text Box 5"/>
          <p:cNvSpPr txBox="1">
            <a:spLocks noChangeArrowheads="1"/>
          </p:cNvSpPr>
          <p:nvPr/>
        </p:nvSpPr>
        <p:spPr bwMode="auto">
          <a:xfrm>
            <a:off x="455613" y="632932"/>
            <a:ext cx="15875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800" b="1" dirty="0">
                <a:latin typeface="+mn-lt"/>
              </a:rPr>
              <a:t>Grundschule</a:t>
            </a:r>
          </a:p>
          <a:p>
            <a:pPr eaLnBrk="1" hangingPunct="1"/>
            <a:r>
              <a:rPr lang="de-DE" altLang="de-DE" sz="1400" b="1" dirty="0">
                <a:latin typeface="+mn-lt"/>
              </a:rPr>
              <a:t>(Klassenstufe 4</a:t>
            </a:r>
            <a:r>
              <a:rPr lang="de-DE" altLang="de-DE" sz="1400" b="1" dirty="0">
                <a:latin typeface="Saar" panose="00000500000000000000" pitchFamily="2" charset="0"/>
              </a:rPr>
              <a:t>)</a:t>
            </a:r>
          </a:p>
        </p:txBody>
      </p:sp>
      <p:sp>
        <p:nvSpPr>
          <p:cNvPr id="237576" name="Text Box 8"/>
          <p:cNvSpPr txBox="1">
            <a:spLocks noChangeArrowheads="1"/>
          </p:cNvSpPr>
          <p:nvPr/>
        </p:nvSpPr>
        <p:spPr bwMode="auto">
          <a:xfrm>
            <a:off x="2925763" y="632932"/>
            <a:ext cx="2514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800" b="1" dirty="0">
                <a:latin typeface="+mn-lt"/>
              </a:rPr>
              <a:t>Gemeinschaftsschule</a:t>
            </a:r>
          </a:p>
          <a:p>
            <a:pPr eaLnBrk="1" hangingPunct="1"/>
            <a:r>
              <a:rPr lang="de-DE" altLang="de-DE" sz="1400" b="1" dirty="0">
                <a:latin typeface="+mn-lt"/>
              </a:rPr>
              <a:t>(Klassenstufe 5)</a:t>
            </a:r>
          </a:p>
        </p:txBody>
      </p:sp>
      <p:sp>
        <p:nvSpPr>
          <p:cNvPr id="237577" name="Text Box 9"/>
          <p:cNvSpPr txBox="1">
            <a:spLocks noChangeArrowheads="1"/>
          </p:cNvSpPr>
          <p:nvPr/>
        </p:nvSpPr>
        <p:spPr bwMode="auto">
          <a:xfrm>
            <a:off x="391815" y="2006567"/>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Deutsch</a:t>
            </a:r>
            <a:r>
              <a:rPr lang="de-DE" altLang="de-DE" sz="1400" dirty="0">
                <a:latin typeface="Saar" panose="00000500000000000000" pitchFamily="2" charset="0"/>
              </a:rPr>
              <a:t>	</a:t>
            </a:r>
          </a:p>
        </p:txBody>
      </p:sp>
      <p:sp>
        <p:nvSpPr>
          <p:cNvPr id="237578" name="Text Box 10"/>
          <p:cNvSpPr txBox="1">
            <a:spLocks noChangeArrowheads="1"/>
          </p:cNvSpPr>
          <p:nvPr/>
        </p:nvSpPr>
        <p:spPr bwMode="auto">
          <a:xfrm>
            <a:off x="391815" y="2277252"/>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Mathematik</a:t>
            </a:r>
            <a:r>
              <a:rPr lang="de-DE" altLang="de-DE" sz="1400" dirty="0">
                <a:latin typeface="Saar" panose="00000500000000000000" pitchFamily="2" charset="0"/>
              </a:rPr>
              <a:t>	</a:t>
            </a:r>
          </a:p>
        </p:txBody>
      </p:sp>
      <p:sp>
        <p:nvSpPr>
          <p:cNvPr id="237579" name="Text Box 11"/>
          <p:cNvSpPr txBox="1">
            <a:spLocks noChangeArrowheads="1"/>
          </p:cNvSpPr>
          <p:nvPr/>
        </p:nvSpPr>
        <p:spPr bwMode="auto">
          <a:xfrm>
            <a:off x="391815" y="2579836"/>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Französisch</a:t>
            </a:r>
            <a:r>
              <a:rPr lang="de-DE" altLang="de-DE" sz="1400" dirty="0">
                <a:latin typeface="Saar" panose="00000500000000000000" pitchFamily="2" charset="0"/>
              </a:rPr>
              <a:t>	</a:t>
            </a:r>
          </a:p>
        </p:txBody>
      </p:sp>
      <p:sp>
        <p:nvSpPr>
          <p:cNvPr id="237580" name="Text Box 12"/>
          <p:cNvSpPr txBox="1">
            <a:spLocks noChangeArrowheads="1"/>
          </p:cNvSpPr>
          <p:nvPr/>
        </p:nvSpPr>
        <p:spPr bwMode="auto">
          <a:xfrm>
            <a:off x="402448" y="3185466"/>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Sachunterricht</a:t>
            </a:r>
            <a:r>
              <a:rPr lang="de-DE" altLang="de-DE" sz="1400" dirty="0">
                <a:latin typeface="Saar" panose="00000500000000000000" pitchFamily="2" charset="0"/>
              </a:rPr>
              <a:t>	</a:t>
            </a:r>
          </a:p>
        </p:txBody>
      </p:sp>
      <p:sp>
        <p:nvSpPr>
          <p:cNvPr id="237581" name="Text Box 13"/>
          <p:cNvSpPr txBox="1">
            <a:spLocks noChangeArrowheads="1"/>
          </p:cNvSpPr>
          <p:nvPr/>
        </p:nvSpPr>
        <p:spPr bwMode="auto">
          <a:xfrm>
            <a:off x="391815" y="4092756"/>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Religion</a:t>
            </a:r>
            <a:r>
              <a:rPr lang="de-DE" altLang="de-DE" sz="1400" dirty="0">
                <a:latin typeface="Saar" panose="00000500000000000000" pitchFamily="2" charset="0"/>
              </a:rPr>
              <a:t>	</a:t>
            </a:r>
          </a:p>
        </p:txBody>
      </p:sp>
      <p:sp>
        <p:nvSpPr>
          <p:cNvPr id="237582" name="Text Box 14"/>
          <p:cNvSpPr txBox="1">
            <a:spLocks noChangeArrowheads="1"/>
          </p:cNvSpPr>
          <p:nvPr/>
        </p:nvSpPr>
        <p:spPr bwMode="auto">
          <a:xfrm>
            <a:off x="2904497" y="4092756"/>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Religion</a:t>
            </a:r>
            <a:r>
              <a:rPr lang="de-DE" altLang="de-DE" sz="1400" dirty="0">
                <a:latin typeface="Saar" panose="00000500000000000000" pitchFamily="2" charset="0"/>
              </a:rPr>
              <a:t>	</a:t>
            </a:r>
          </a:p>
        </p:txBody>
      </p:sp>
      <p:sp>
        <p:nvSpPr>
          <p:cNvPr id="237583" name="Text Box 15"/>
          <p:cNvSpPr txBox="1">
            <a:spLocks noChangeArrowheads="1"/>
          </p:cNvSpPr>
          <p:nvPr/>
        </p:nvSpPr>
        <p:spPr bwMode="auto">
          <a:xfrm>
            <a:off x="382934" y="5258986"/>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Förderunterricht</a:t>
            </a:r>
            <a:r>
              <a:rPr lang="de-DE" altLang="de-DE" sz="1400" dirty="0">
                <a:latin typeface="Saar" panose="00000500000000000000" pitchFamily="2" charset="0"/>
              </a:rPr>
              <a:t>	</a:t>
            </a:r>
          </a:p>
        </p:txBody>
      </p:sp>
      <p:sp>
        <p:nvSpPr>
          <p:cNvPr id="237584" name="Text Box 16"/>
          <p:cNvSpPr txBox="1">
            <a:spLocks noChangeArrowheads="1"/>
          </p:cNvSpPr>
          <p:nvPr/>
        </p:nvSpPr>
        <p:spPr bwMode="auto">
          <a:xfrm>
            <a:off x="382934" y="4954186"/>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Sport</a:t>
            </a:r>
            <a:r>
              <a:rPr lang="de-DE" altLang="de-DE" sz="1400" dirty="0">
                <a:latin typeface="Saar" panose="00000500000000000000" pitchFamily="2" charset="0"/>
              </a:rPr>
              <a:t>	</a:t>
            </a:r>
          </a:p>
        </p:txBody>
      </p:sp>
      <p:sp>
        <p:nvSpPr>
          <p:cNvPr id="237585" name="Text Box 17"/>
          <p:cNvSpPr txBox="1">
            <a:spLocks noChangeArrowheads="1"/>
          </p:cNvSpPr>
          <p:nvPr/>
        </p:nvSpPr>
        <p:spPr bwMode="auto">
          <a:xfrm>
            <a:off x="2904497" y="1263170"/>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Klassenleitungsstunde</a:t>
            </a:r>
            <a:r>
              <a:rPr lang="de-DE" altLang="de-DE" sz="1400" dirty="0">
                <a:latin typeface="Saar" panose="00000500000000000000" pitchFamily="2" charset="0"/>
              </a:rPr>
              <a:t>	</a:t>
            </a:r>
          </a:p>
        </p:txBody>
      </p:sp>
      <p:sp>
        <p:nvSpPr>
          <p:cNvPr id="237586" name="Text Box 18"/>
          <p:cNvSpPr txBox="1">
            <a:spLocks noChangeArrowheads="1"/>
          </p:cNvSpPr>
          <p:nvPr/>
        </p:nvSpPr>
        <p:spPr bwMode="auto">
          <a:xfrm>
            <a:off x="2904497" y="1693350"/>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Lernen </a:t>
            </a:r>
            <a:r>
              <a:rPr lang="de-DE" altLang="de-DE" sz="1400" dirty="0" err="1">
                <a:latin typeface="+mn-lt"/>
              </a:rPr>
              <a:t>lernen</a:t>
            </a:r>
            <a:r>
              <a:rPr lang="de-DE" altLang="de-DE" sz="1400" dirty="0">
                <a:latin typeface="Saar" panose="00000500000000000000" pitchFamily="2" charset="0"/>
              </a:rPr>
              <a:t>	</a:t>
            </a:r>
          </a:p>
        </p:txBody>
      </p:sp>
      <p:sp>
        <p:nvSpPr>
          <p:cNvPr id="237587" name="Text Box 19"/>
          <p:cNvSpPr txBox="1">
            <a:spLocks noChangeArrowheads="1"/>
          </p:cNvSpPr>
          <p:nvPr/>
        </p:nvSpPr>
        <p:spPr bwMode="auto">
          <a:xfrm>
            <a:off x="2904497" y="2006567"/>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Deutsch</a:t>
            </a:r>
            <a:r>
              <a:rPr lang="de-DE" altLang="de-DE" sz="1400" dirty="0">
                <a:latin typeface="Saar" panose="00000500000000000000" pitchFamily="2" charset="0"/>
              </a:rPr>
              <a:t>	</a:t>
            </a:r>
          </a:p>
        </p:txBody>
      </p:sp>
      <p:sp>
        <p:nvSpPr>
          <p:cNvPr id="237588" name="Text Box 20"/>
          <p:cNvSpPr txBox="1">
            <a:spLocks noChangeArrowheads="1"/>
          </p:cNvSpPr>
          <p:nvPr/>
        </p:nvSpPr>
        <p:spPr bwMode="auto">
          <a:xfrm>
            <a:off x="2904497" y="2277252"/>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Mathematik</a:t>
            </a:r>
            <a:r>
              <a:rPr lang="de-DE" altLang="de-DE" sz="1400" dirty="0">
                <a:latin typeface="Saar" panose="00000500000000000000" pitchFamily="2" charset="0"/>
              </a:rPr>
              <a:t>	</a:t>
            </a:r>
          </a:p>
        </p:txBody>
      </p:sp>
      <p:sp>
        <p:nvSpPr>
          <p:cNvPr id="237589" name="Text Box 21"/>
          <p:cNvSpPr txBox="1">
            <a:spLocks noChangeArrowheads="1"/>
          </p:cNvSpPr>
          <p:nvPr/>
        </p:nvSpPr>
        <p:spPr bwMode="auto">
          <a:xfrm>
            <a:off x="2915130" y="2579836"/>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1. Fremdsprache (Fr/En)</a:t>
            </a:r>
            <a:r>
              <a:rPr lang="de-DE" altLang="de-DE" sz="1400" dirty="0">
                <a:latin typeface="Saar" panose="00000500000000000000" pitchFamily="2" charset="0"/>
              </a:rPr>
              <a:t>	</a:t>
            </a:r>
          </a:p>
        </p:txBody>
      </p:sp>
      <p:sp>
        <p:nvSpPr>
          <p:cNvPr id="237590" name="Text Box 22"/>
          <p:cNvSpPr txBox="1">
            <a:spLocks noChangeArrowheads="1"/>
          </p:cNvSpPr>
          <p:nvPr/>
        </p:nvSpPr>
        <p:spPr bwMode="auto">
          <a:xfrm>
            <a:off x="2904497" y="2882420"/>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Sprachkurs (En/Fr)</a:t>
            </a:r>
            <a:r>
              <a:rPr lang="de-DE" altLang="de-DE" sz="1400" dirty="0">
                <a:latin typeface="Saar" panose="00000500000000000000" pitchFamily="2" charset="0"/>
              </a:rPr>
              <a:t>	</a:t>
            </a:r>
          </a:p>
        </p:txBody>
      </p:sp>
      <p:sp>
        <p:nvSpPr>
          <p:cNvPr id="237591" name="Text Box 23"/>
          <p:cNvSpPr txBox="1">
            <a:spLocks noChangeArrowheads="1"/>
          </p:cNvSpPr>
          <p:nvPr/>
        </p:nvSpPr>
        <p:spPr bwMode="auto">
          <a:xfrm>
            <a:off x="2904497" y="3174371"/>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Naturwissenschaften</a:t>
            </a:r>
            <a:r>
              <a:rPr lang="de-DE" altLang="de-DE" sz="1400" dirty="0">
                <a:latin typeface="Saar" panose="00000500000000000000" pitchFamily="2" charset="0"/>
              </a:rPr>
              <a:t>	</a:t>
            </a:r>
          </a:p>
        </p:txBody>
      </p:sp>
      <p:sp>
        <p:nvSpPr>
          <p:cNvPr id="237592" name="Text Box 24"/>
          <p:cNvSpPr txBox="1">
            <a:spLocks noChangeArrowheads="1"/>
          </p:cNvSpPr>
          <p:nvPr/>
        </p:nvSpPr>
        <p:spPr bwMode="auto">
          <a:xfrm>
            <a:off x="2904497" y="3476955"/>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Gesellschaftswissenschaften	</a:t>
            </a:r>
          </a:p>
        </p:txBody>
      </p:sp>
      <p:sp>
        <p:nvSpPr>
          <p:cNvPr id="237593" name="Text Box 25"/>
          <p:cNvSpPr txBox="1">
            <a:spLocks noChangeArrowheads="1"/>
          </p:cNvSpPr>
          <p:nvPr/>
        </p:nvSpPr>
        <p:spPr bwMode="auto">
          <a:xfrm>
            <a:off x="2915130" y="3779539"/>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Arbeitslehre</a:t>
            </a:r>
            <a:r>
              <a:rPr lang="de-DE" altLang="de-DE" sz="1400" dirty="0">
                <a:latin typeface="Saar" panose="00000500000000000000" pitchFamily="2" charset="0"/>
              </a:rPr>
              <a:t>	</a:t>
            </a:r>
          </a:p>
        </p:txBody>
      </p:sp>
      <p:sp>
        <p:nvSpPr>
          <p:cNvPr id="237594" name="Text Box 26"/>
          <p:cNvSpPr txBox="1">
            <a:spLocks noChangeArrowheads="1"/>
          </p:cNvSpPr>
          <p:nvPr/>
        </p:nvSpPr>
        <p:spPr bwMode="auto">
          <a:xfrm>
            <a:off x="382934" y="4392979"/>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Bildende Kunst</a:t>
            </a:r>
            <a:r>
              <a:rPr lang="de-DE" altLang="de-DE" sz="1400" dirty="0">
                <a:latin typeface="Saar" panose="00000500000000000000" pitchFamily="2" charset="0"/>
              </a:rPr>
              <a:t>	</a:t>
            </a:r>
          </a:p>
        </p:txBody>
      </p:sp>
      <p:sp>
        <p:nvSpPr>
          <p:cNvPr id="237595" name="Text Box 27"/>
          <p:cNvSpPr txBox="1">
            <a:spLocks noChangeArrowheads="1"/>
          </p:cNvSpPr>
          <p:nvPr/>
        </p:nvSpPr>
        <p:spPr bwMode="auto">
          <a:xfrm>
            <a:off x="2904497" y="4386705"/>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Bildende Kunst</a:t>
            </a:r>
            <a:r>
              <a:rPr lang="de-DE" altLang="de-DE" sz="1400" dirty="0">
                <a:latin typeface="Saar" panose="00000500000000000000" pitchFamily="2" charset="0"/>
              </a:rPr>
              <a:t>	</a:t>
            </a:r>
          </a:p>
        </p:txBody>
      </p:sp>
      <p:sp>
        <p:nvSpPr>
          <p:cNvPr id="237596" name="Text Box 28"/>
          <p:cNvSpPr txBox="1">
            <a:spLocks noChangeArrowheads="1"/>
          </p:cNvSpPr>
          <p:nvPr/>
        </p:nvSpPr>
        <p:spPr bwMode="auto">
          <a:xfrm>
            <a:off x="387896" y="4686036"/>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Musik</a:t>
            </a:r>
            <a:r>
              <a:rPr lang="de-DE" altLang="de-DE" sz="1400" dirty="0">
                <a:latin typeface="Saar" panose="00000500000000000000" pitchFamily="2" charset="0"/>
              </a:rPr>
              <a:t>	</a:t>
            </a:r>
          </a:p>
        </p:txBody>
      </p:sp>
      <p:sp>
        <p:nvSpPr>
          <p:cNvPr id="237597" name="Text Box 29"/>
          <p:cNvSpPr txBox="1">
            <a:spLocks noChangeArrowheads="1"/>
          </p:cNvSpPr>
          <p:nvPr/>
        </p:nvSpPr>
        <p:spPr bwMode="auto">
          <a:xfrm>
            <a:off x="2904497" y="4946765"/>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Sport</a:t>
            </a:r>
            <a:r>
              <a:rPr lang="de-DE" altLang="de-DE" sz="1400" dirty="0">
                <a:latin typeface="Saar" panose="00000500000000000000" pitchFamily="2" charset="0"/>
              </a:rPr>
              <a:t>	</a:t>
            </a:r>
          </a:p>
        </p:txBody>
      </p:sp>
      <p:sp>
        <p:nvSpPr>
          <p:cNvPr id="237598" name="Text Box 30"/>
          <p:cNvSpPr txBox="1">
            <a:spLocks noChangeArrowheads="1"/>
          </p:cNvSpPr>
          <p:nvPr/>
        </p:nvSpPr>
        <p:spPr bwMode="auto">
          <a:xfrm>
            <a:off x="2904497" y="4697924"/>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Musik</a:t>
            </a:r>
            <a:r>
              <a:rPr lang="de-DE" altLang="de-DE" sz="1400" dirty="0">
                <a:latin typeface="Saar" panose="00000500000000000000" pitchFamily="2" charset="0"/>
              </a:rPr>
              <a:t>	</a:t>
            </a:r>
          </a:p>
        </p:txBody>
      </p:sp>
      <p:sp>
        <p:nvSpPr>
          <p:cNvPr id="237599" name="Text Box 31"/>
          <p:cNvSpPr txBox="1">
            <a:spLocks noChangeArrowheads="1"/>
          </p:cNvSpPr>
          <p:nvPr/>
        </p:nvSpPr>
        <p:spPr bwMode="auto">
          <a:xfrm>
            <a:off x="2909118" y="5251565"/>
            <a:ext cx="25479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Schuleigene Förderkonzepte</a:t>
            </a:r>
          </a:p>
        </p:txBody>
      </p:sp>
      <p:sp>
        <p:nvSpPr>
          <p:cNvPr id="8225" name="Rectangle 2"/>
          <p:cNvSpPr>
            <a:spLocks noChangeArrowheads="1"/>
          </p:cNvSpPr>
          <p:nvPr/>
        </p:nvSpPr>
        <p:spPr bwMode="auto">
          <a:xfrm>
            <a:off x="5711825" y="657994"/>
            <a:ext cx="2934759" cy="5466074"/>
          </a:xfrm>
          <a:prstGeom prst="rect">
            <a:avLst/>
          </a:prstGeom>
          <a:solidFill>
            <a:srgbClr val="FFBA97">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37603" name="Text Box 35"/>
          <p:cNvSpPr txBox="1">
            <a:spLocks noChangeArrowheads="1"/>
          </p:cNvSpPr>
          <p:nvPr/>
        </p:nvSpPr>
        <p:spPr bwMode="auto">
          <a:xfrm>
            <a:off x="5822156" y="620688"/>
            <a:ext cx="15541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800" b="1" dirty="0">
                <a:latin typeface="+mn-lt"/>
              </a:rPr>
              <a:t>Gymnasium</a:t>
            </a:r>
          </a:p>
          <a:p>
            <a:pPr eaLnBrk="1" hangingPunct="1"/>
            <a:r>
              <a:rPr lang="de-DE" altLang="de-DE" sz="1400" b="1" dirty="0">
                <a:latin typeface="+mn-lt"/>
              </a:rPr>
              <a:t>(Klassenstufe 5)</a:t>
            </a:r>
          </a:p>
        </p:txBody>
      </p:sp>
      <p:sp>
        <p:nvSpPr>
          <p:cNvPr id="237604" name="Text Box 36"/>
          <p:cNvSpPr txBox="1">
            <a:spLocks noChangeArrowheads="1"/>
          </p:cNvSpPr>
          <p:nvPr/>
        </p:nvSpPr>
        <p:spPr bwMode="auto">
          <a:xfrm>
            <a:off x="5665868" y="1263170"/>
            <a:ext cx="38779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Zusatzstunde für das Fach </a:t>
            </a:r>
            <a:r>
              <a:rPr lang="de-DE" altLang="de-DE" sz="1400" dirty="0" smtClean="0">
                <a:latin typeface="+mn-lt"/>
              </a:rPr>
              <a:t>der</a:t>
            </a:r>
            <a:r>
              <a:rPr lang="de-DE" altLang="de-DE" sz="1400" dirty="0">
                <a:latin typeface="+mn-lt"/>
              </a:rPr>
              <a:t/>
            </a:r>
            <a:br>
              <a:rPr lang="de-DE" altLang="de-DE" sz="1400" dirty="0">
                <a:latin typeface="+mn-lt"/>
              </a:rPr>
            </a:br>
            <a:r>
              <a:rPr lang="de-DE" altLang="de-DE" sz="1400" dirty="0" smtClean="0">
                <a:latin typeface="+mn-lt"/>
              </a:rPr>
              <a:t>Klassenlehrerin/ des Klassenlehrers</a:t>
            </a:r>
            <a:r>
              <a:rPr lang="de-DE" altLang="de-DE" sz="1400" dirty="0">
                <a:latin typeface="Saar" panose="00000500000000000000" pitchFamily="2" charset="0"/>
              </a:rPr>
              <a:t>	</a:t>
            </a:r>
          </a:p>
        </p:txBody>
      </p:sp>
      <p:sp>
        <p:nvSpPr>
          <p:cNvPr id="237605" name="Text Box 37"/>
          <p:cNvSpPr txBox="1">
            <a:spLocks noChangeArrowheads="1"/>
          </p:cNvSpPr>
          <p:nvPr/>
        </p:nvSpPr>
        <p:spPr bwMode="auto">
          <a:xfrm>
            <a:off x="5657729" y="2008861"/>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Deutsch</a:t>
            </a:r>
            <a:r>
              <a:rPr lang="de-DE" altLang="de-DE" sz="1400" dirty="0">
                <a:latin typeface="Saar" panose="00000500000000000000" pitchFamily="2" charset="0"/>
              </a:rPr>
              <a:t>	</a:t>
            </a:r>
          </a:p>
        </p:txBody>
      </p:sp>
      <p:sp>
        <p:nvSpPr>
          <p:cNvPr id="8229" name="Text Box 11"/>
          <p:cNvSpPr txBox="1">
            <a:spLocks noChangeArrowheads="1"/>
          </p:cNvSpPr>
          <p:nvPr/>
        </p:nvSpPr>
        <p:spPr bwMode="auto">
          <a:xfrm>
            <a:off x="455613" y="179388"/>
            <a:ext cx="2243981"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2800" b="1" dirty="0">
                <a:latin typeface="+mn-lt"/>
              </a:rPr>
              <a:t>Fächer</a:t>
            </a:r>
          </a:p>
        </p:txBody>
      </p:sp>
      <p:sp>
        <p:nvSpPr>
          <p:cNvPr id="237607" name="Text Box 39"/>
          <p:cNvSpPr txBox="1">
            <a:spLocks noChangeArrowheads="1"/>
          </p:cNvSpPr>
          <p:nvPr/>
        </p:nvSpPr>
        <p:spPr bwMode="auto">
          <a:xfrm>
            <a:off x="5674816" y="2277252"/>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Mathematik</a:t>
            </a:r>
            <a:r>
              <a:rPr lang="de-DE" altLang="de-DE" sz="1400" dirty="0">
                <a:latin typeface="Saar" panose="00000500000000000000" pitchFamily="2" charset="0"/>
              </a:rPr>
              <a:t>	</a:t>
            </a:r>
          </a:p>
        </p:txBody>
      </p:sp>
      <p:sp>
        <p:nvSpPr>
          <p:cNvPr id="237608" name="Text Box 40"/>
          <p:cNvSpPr txBox="1">
            <a:spLocks noChangeArrowheads="1"/>
          </p:cNvSpPr>
          <p:nvPr/>
        </p:nvSpPr>
        <p:spPr bwMode="auto">
          <a:xfrm>
            <a:off x="5669635" y="2576435"/>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1. Fremdsprache (Fr/En/La)	</a:t>
            </a:r>
          </a:p>
        </p:txBody>
      </p:sp>
      <p:sp>
        <p:nvSpPr>
          <p:cNvPr id="237615" name="Text Box 47"/>
          <p:cNvSpPr txBox="1">
            <a:spLocks noChangeArrowheads="1"/>
          </p:cNvSpPr>
          <p:nvPr/>
        </p:nvSpPr>
        <p:spPr bwMode="auto">
          <a:xfrm>
            <a:off x="5674815" y="3171739"/>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Naturwissenschaften</a:t>
            </a:r>
            <a:r>
              <a:rPr lang="de-DE" altLang="de-DE" sz="1400" dirty="0">
                <a:latin typeface="Saar" panose="00000500000000000000" pitchFamily="2" charset="0"/>
              </a:rPr>
              <a:t>	</a:t>
            </a:r>
          </a:p>
        </p:txBody>
      </p:sp>
      <p:sp>
        <p:nvSpPr>
          <p:cNvPr id="237616" name="Text Box 48"/>
          <p:cNvSpPr txBox="1">
            <a:spLocks noChangeArrowheads="1"/>
          </p:cNvSpPr>
          <p:nvPr/>
        </p:nvSpPr>
        <p:spPr bwMode="auto">
          <a:xfrm>
            <a:off x="5669127" y="3476955"/>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Erdkunde</a:t>
            </a:r>
            <a:r>
              <a:rPr lang="de-DE" altLang="de-DE" sz="1400" dirty="0">
                <a:latin typeface="Saar" panose="00000500000000000000" pitchFamily="2" charset="0"/>
              </a:rPr>
              <a:t>	</a:t>
            </a:r>
          </a:p>
        </p:txBody>
      </p:sp>
      <p:sp>
        <p:nvSpPr>
          <p:cNvPr id="237617" name="Text Box 49"/>
          <p:cNvSpPr txBox="1">
            <a:spLocks noChangeArrowheads="1"/>
          </p:cNvSpPr>
          <p:nvPr/>
        </p:nvSpPr>
        <p:spPr bwMode="auto">
          <a:xfrm>
            <a:off x="5671109" y="4089218"/>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Religion</a:t>
            </a:r>
            <a:r>
              <a:rPr lang="de-DE" altLang="de-DE" sz="1400" dirty="0">
                <a:latin typeface="Saar" panose="00000500000000000000" pitchFamily="2" charset="0"/>
              </a:rPr>
              <a:t>	</a:t>
            </a:r>
          </a:p>
        </p:txBody>
      </p:sp>
      <p:sp>
        <p:nvSpPr>
          <p:cNvPr id="237618" name="Text Box 50"/>
          <p:cNvSpPr txBox="1">
            <a:spLocks noChangeArrowheads="1"/>
          </p:cNvSpPr>
          <p:nvPr/>
        </p:nvSpPr>
        <p:spPr bwMode="auto">
          <a:xfrm>
            <a:off x="5669293" y="4382898"/>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Bildende Kunst</a:t>
            </a:r>
            <a:r>
              <a:rPr lang="de-DE" altLang="de-DE" sz="1400" dirty="0">
                <a:latin typeface="Saar" panose="00000500000000000000" pitchFamily="2" charset="0"/>
              </a:rPr>
              <a:t>	</a:t>
            </a:r>
          </a:p>
        </p:txBody>
      </p:sp>
      <p:sp>
        <p:nvSpPr>
          <p:cNvPr id="237619" name="Text Box 51"/>
          <p:cNvSpPr txBox="1">
            <a:spLocks noChangeArrowheads="1"/>
          </p:cNvSpPr>
          <p:nvPr/>
        </p:nvSpPr>
        <p:spPr bwMode="auto">
          <a:xfrm>
            <a:off x="5674816" y="4954186"/>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Sport</a:t>
            </a:r>
            <a:r>
              <a:rPr lang="de-DE" altLang="de-DE" sz="1400" dirty="0">
                <a:latin typeface="Saar" panose="00000500000000000000" pitchFamily="2" charset="0"/>
              </a:rPr>
              <a:t>	</a:t>
            </a:r>
          </a:p>
        </p:txBody>
      </p:sp>
      <p:sp>
        <p:nvSpPr>
          <p:cNvPr id="237620" name="Text Box 52"/>
          <p:cNvSpPr txBox="1">
            <a:spLocks noChangeArrowheads="1"/>
          </p:cNvSpPr>
          <p:nvPr/>
        </p:nvSpPr>
        <p:spPr bwMode="auto">
          <a:xfrm>
            <a:off x="5670856" y="4687408"/>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Musik</a:t>
            </a:r>
            <a:r>
              <a:rPr lang="de-DE" altLang="de-DE" sz="1400" dirty="0">
                <a:latin typeface="Saar" panose="00000500000000000000" pitchFamily="2" charset="0"/>
              </a:rPr>
              <a:t>	</a:t>
            </a:r>
          </a:p>
        </p:txBody>
      </p:sp>
      <p:sp>
        <p:nvSpPr>
          <p:cNvPr id="237625" name="Text Box 57"/>
          <p:cNvSpPr txBox="1">
            <a:spLocks noChangeArrowheads="1"/>
          </p:cNvSpPr>
          <p:nvPr/>
        </p:nvSpPr>
        <p:spPr bwMode="auto">
          <a:xfrm>
            <a:off x="5674318" y="5260354"/>
            <a:ext cx="24673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Schuleigene </a:t>
            </a:r>
            <a:r>
              <a:rPr lang="de-DE" altLang="de-DE" sz="1400" dirty="0" smtClean="0">
                <a:latin typeface="+mn-lt"/>
              </a:rPr>
              <a:t>Förderkonzepte</a:t>
            </a:r>
            <a:endParaRPr lang="de-DE" altLang="de-DE" sz="1400" dirty="0">
              <a:latin typeface="Saar" panose="00000500000000000000" pitchFamily="2" charset="0"/>
            </a:endParaRPr>
          </a:p>
        </p:txBody>
      </p:sp>
      <p:sp>
        <p:nvSpPr>
          <p:cNvPr id="48"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02.11.2018</a:t>
            </a:fld>
            <a:endParaRPr lang="de-DE" sz="1000" dirty="0"/>
          </a:p>
        </p:txBody>
      </p:sp>
      <p:sp>
        <p:nvSpPr>
          <p:cNvPr id="44" name="Text Box 31"/>
          <p:cNvSpPr txBox="1">
            <a:spLocks noChangeArrowheads="1"/>
          </p:cNvSpPr>
          <p:nvPr/>
        </p:nvSpPr>
        <p:spPr bwMode="auto">
          <a:xfrm>
            <a:off x="2914690" y="5544517"/>
            <a:ext cx="14679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Wahlpflichtfach</a:t>
            </a:r>
          </a:p>
        </p:txBody>
      </p:sp>
    </p:spTree>
    <p:extLst>
      <p:ext uri="{BB962C8B-B14F-4D97-AF65-F5344CB8AC3E}">
        <p14:creationId xmlns:p14="http://schemas.microsoft.com/office/powerpoint/2010/main" val="17717697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37573"/>
                                        </p:tgtEl>
                                        <p:attrNameLst>
                                          <p:attrName>style.visibility</p:attrName>
                                        </p:attrNameLst>
                                      </p:cBhvr>
                                      <p:to>
                                        <p:strVal val="visible"/>
                                      </p:to>
                                    </p:set>
                                    <p:animEffect transition="in" filter="wipe(left)">
                                      <p:cBhvr>
                                        <p:cTn id="7" dur="500"/>
                                        <p:tgtEl>
                                          <p:spTgt spid="2375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37577"/>
                                        </p:tgtEl>
                                        <p:attrNameLst>
                                          <p:attrName>style.visibility</p:attrName>
                                        </p:attrNameLst>
                                      </p:cBhvr>
                                      <p:to>
                                        <p:strVal val="visible"/>
                                      </p:to>
                                    </p:set>
                                    <p:anim calcmode="lin" valueType="num">
                                      <p:cBhvr additive="base">
                                        <p:cTn id="12" dur="500" fill="hold"/>
                                        <p:tgtEl>
                                          <p:spTgt spid="237577"/>
                                        </p:tgtEl>
                                        <p:attrNameLst>
                                          <p:attrName>ppt_x</p:attrName>
                                        </p:attrNameLst>
                                      </p:cBhvr>
                                      <p:tavLst>
                                        <p:tav tm="0">
                                          <p:val>
                                            <p:strVal val="0-#ppt_w/2"/>
                                          </p:val>
                                        </p:tav>
                                        <p:tav tm="100000">
                                          <p:val>
                                            <p:strVal val="#ppt_x"/>
                                          </p:val>
                                        </p:tav>
                                      </p:tavLst>
                                    </p:anim>
                                    <p:anim calcmode="lin" valueType="num">
                                      <p:cBhvr additive="base">
                                        <p:cTn id="13" dur="500" fill="hold"/>
                                        <p:tgtEl>
                                          <p:spTgt spid="237577"/>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237578"/>
                                        </p:tgtEl>
                                        <p:attrNameLst>
                                          <p:attrName>style.visibility</p:attrName>
                                        </p:attrNameLst>
                                      </p:cBhvr>
                                      <p:to>
                                        <p:strVal val="visible"/>
                                      </p:to>
                                    </p:set>
                                    <p:anim calcmode="lin" valueType="num">
                                      <p:cBhvr additive="base">
                                        <p:cTn id="16" dur="500" fill="hold"/>
                                        <p:tgtEl>
                                          <p:spTgt spid="237578"/>
                                        </p:tgtEl>
                                        <p:attrNameLst>
                                          <p:attrName>ppt_x</p:attrName>
                                        </p:attrNameLst>
                                      </p:cBhvr>
                                      <p:tavLst>
                                        <p:tav tm="0">
                                          <p:val>
                                            <p:strVal val="0-#ppt_w/2"/>
                                          </p:val>
                                        </p:tav>
                                        <p:tav tm="100000">
                                          <p:val>
                                            <p:strVal val="#ppt_x"/>
                                          </p:val>
                                        </p:tav>
                                      </p:tavLst>
                                    </p:anim>
                                    <p:anim calcmode="lin" valueType="num">
                                      <p:cBhvr additive="base">
                                        <p:cTn id="17" dur="500" fill="hold"/>
                                        <p:tgtEl>
                                          <p:spTgt spid="237578"/>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237579"/>
                                        </p:tgtEl>
                                        <p:attrNameLst>
                                          <p:attrName>style.visibility</p:attrName>
                                        </p:attrNameLst>
                                      </p:cBhvr>
                                      <p:to>
                                        <p:strVal val="visible"/>
                                      </p:to>
                                    </p:set>
                                    <p:anim calcmode="lin" valueType="num">
                                      <p:cBhvr additive="base">
                                        <p:cTn id="20" dur="500" fill="hold"/>
                                        <p:tgtEl>
                                          <p:spTgt spid="237579"/>
                                        </p:tgtEl>
                                        <p:attrNameLst>
                                          <p:attrName>ppt_x</p:attrName>
                                        </p:attrNameLst>
                                      </p:cBhvr>
                                      <p:tavLst>
                                        <p:tav tm="0">
                                          <p:val>
                                            <p:strVal val="0-#ppt_w/2"/>
                                          </p:val>
                                        </p:tav>
                                        <p:tav tm="100000">
                                          <p:val>
                                            <p:strVal val="#ppt_x"/>
                                          </p:val>
                                        </p:tav>
                                      </p:tavLst>
                                    </p:anim>
                                    <p:anim calcmode="lin" valueType="num">
                                      <p:cBhvr additive="base">
                                        <p:cTn id="21" dur="500" fill="hold"/>
                                        <p:tgtEl>
                                          <p:spTgt spid="237579"/>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237580"/>
                                        </p:tgtEl>
                                        <p:attrNameLst>
                                          <p:attrName>style.visibility</p:attrName>
                                        </p:attrNameLst>
                                      </p:cBhvr>
                                      <p:to>
                                        <p:strVal val="visible"/>
                                      </p:to>
                                    </p:set>
                                    <p:anim calcmode="lin" valueType="num">
                                      <p:cBhvr additive="base">
                                        <p:cTn id="24" dur="500" fill="hold"/>
                                        <p:tgtEl>
                                          <p:spTgt spid="237580"/>
                                        </p:tgtEl>
                                        <p:attrNameLst>
                                          <p:attrName>ppt_x</p:attrName>
                                        </p:attrNameLst>
                                      </p:cBhvr>
                                      <p:tavLst>
                                        <p:tav tm="0">
                                          <p:val>
                                            <p:strVal val="0-#ppt_w/2"/>
                                          </p:val>
                                        </p:tav>
                                        <p:tav tm="100000">
                                          <p:val>
                                            <p:strVal val="#ppt_x"/>
                                          </p:val>
                                        </p:tav>
                                      </p:tavLst>
                                    </p:anim>
                                    <p:anim calcmode="lin" valueType="num">
                                      <p:cBhvr additive="base">
                                        <p:cTn id="25" dur="500" fill="hold"/>
                                        <p:tgtEl>
                                          <p:spTgt spid="237580"/>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237581"/>
                                        </p:tgtEl>
                                        <p:attrNameLst>
                                          <p:attrName>style.visibility</p:attrName>
                                        </p:attrNameLst>
                                      </p:cBhvr>
                                      <p:to>
                                        <p:strVal val="visible"/>
                                      </p:to>
                                    </p:set>
                                    <p:anim calcmode="lin" valueType="num">
                                      <p:cBhvr additive="base">
                                        <p:cTn id="28" dur="500" fill="hold"/>
                                        <p:tgtEl>
                                          <p:spTgt spid="237581"/>
                                        </p:tgtEl>
                                        <p:attrNameLst>
                                          <p:attrName>ppt_x</p:attrName>
                                        </p:attrNameLst>
                                      </p:cBhvr>
                                      <p:tavLst>
                                        <p:tav tm="0">
                                          <p:val>
                                            <p:strVal val="0-#ppt_w/2"/>
                                          </p:val>
                                        </p:tav>
                                        <p:tav tm="100000">
                                          <p:val>
                                            <p:strVal val="#ppt_x"/>
                                          </p:val>
                                        </p:tav>
                                      </p:tavLst>
                                    </p:anim>
                                    <p:anim calcmode="lin" valueType="num">
                                      <p:cBhvr additive="base">
                                        <p:cTn id="29" dur="500" fill="hold"/>
                                        <p:tgtEl>
                                          <p:spTgt spid="2375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237594"/>
                                        </p:tgtEl>
                                        <p:attrNameLst>
                                          <p:attrName>style.visibility</p:attrName>
                                        </p:attrNameLst>
                                      </p:cBhvr>
                                      <p:to>
                                        <p:strVal val="visible"/>
                                      </p:to>
                                    </p:set>
                                    <p:anim calcmode="lin" valueType="num">
                                      <p:cBhvr additive="base">
                                        <p:cTn id="32" dur="500" fill="hold"/>
                                        <p:tgtEl>
                                          <p:spTgt spid="237594"/>
                                        </p:tgtEl>
                                        <p:attrNameLst>
                                          <p:attrName>ppt_x</p:attrName>
                                        </p:attrNameLst>
                                      </p:cBhvr>
                                      <p:tavLst>
                                        <p:tav tm="0">
                                          <p:val>
                                            <p:strVal val="0-#ppt_w/2"/>
                                          </p:val>
                                        </p:tav>
                                        <p:tav tm="100000">
                                          <p:val>
                                            <p:strVal val="#ppt_x"/>
                                          </p:val>
                                        </p:tav>
                                      </p:tavLst>
                                    </p:anim>
                                    <p:anim calcmode="lin" valueType="num">
                                      <p:cBhvr additive="base">
                                        <p:cTn id="33" dur="500" fill="hold"/>
                                        <p:tgtEl>
                                          <p:spTgt spid="237594"/>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237596"/>
                                        </p:tgtEl>
                                        <p:attrNameLst>
                                          <p:attrName>style.visibility</p:attrName>
                                        </p:attrNameLst>
                                      </p:cBhvr>
                                      <p:to>
                                        <p:strVal val="visible"/>
                                      </p:to>
                                    </p:set>
                                    <p:anim calcmode="lin" valueType="num">
                                      <p:cBhvr additive="base">
                                        <p:cTn id="36" dur="500" fill="hold"/>
                                        <p:tgtEl>
                                          <p:spTgt spid="237596"/>
                                        </p:tgtEl>
                                        <p:attrNameLst>
                                          <p:attrName>ppt_x</p:attrName>
                                        </p:attrNameLst>
                                      </p:cBhvr>
                                      <p:tavLst>
                                        <p:tav tm="0">
                                          <p:val>
                                            <p:strVal val="0-#ppt_w/2"/>
                                          </p:val>
                                        </p:tav>
                                        <p:tav tm="100000">
                                          <p:val>
                                            <p:strVal val="#ppt_x"/>
                                          </p:val>
                                        </p:tav>
                                      </p:tavLst>
                                    </p:anim>
                                    <p:anim calcmode="lin" valueType="num">
                                      <p:cBhvr additive="base">
                                        <p:cTn id="37" dur="500" fill="hold"/>
                                        <p:tgtEl>
                                          <p:spTgt spid="237596"/>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237584"/>
                                        </p:tgtEl>
                                        <p:attrNameLst>
                                          <p:attrName>style.visibility</p:attrName>
                                        </p:attrNameLst>
                                      </p:cBhvr>
                                      <p:to>
                                        <p:strVal val="visible"/>
                                      </p:to>
                                    </p:set>
                                    <p:anim calcmode="lin" valueType="num">
                                      <p:cBhvr additive="base">
                                        <p:cTn id="40" dur="500" fill="hold"/>
                                        <p:tgtEl>
                                          <p:spTgt spid="237584"/>
                                        </p:tgtEl>
                                        <p:attrNameLst>
                                          <p:attrName>ppt_x</p:attrName>
                                        </p:attrNameLst>
                                      </p:cBhvr>
                                      <p:tavLst>
                                        <p:tav tm="0">
                                          <p:val>
                                            <p:strVal val="0-#ppt_w/2"/>
                                          </p:val>
                                        </p:tav>
                                        <p:tav tm="100000">
                                          <p:val>
                                            <p:strVal val="#ppt_x"/>
                                          </p:val>
                                        </p:tav>
                                      </p:tavLst>
                                    </p:anim>
                                    <p:anim calcmode="lin" valueType="num">
                                      <p:cBhvr additive="base">
                                        <p:cTn id="41" dur="500" fill="hold"/>
                                        <p:tgtEl>
                                          <p:spTgt spid="237584"/>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237583"/>
                                        </p:tgtEl>
                                        <p:attrNameLst>
                                          <p:attrName>style.visibility</p:attrName>
                                        </p:attrNameLst>
                                      </p:cBhvr>
                                      <p:to>
                                        <p:strVal val="visible"/>
                                      </p:to>
                                    </p:set>
                                    <p:anim calcmode="lin" valueType="num">
                                      <p:cBhvr additive="base">
                                        <p:cTn id="44" dur="500" fill="hold"/>
                                        <p:tgtEl>
                                          <p:spTgt spid="237583"/>
                                        </p:tgtEl>
                                        <p:attrNameLst>
                                          <p:attrName>ppt_x</p:attrName>
                                        </p:attrNameLst>
                                      </p:cBhvr>
                                      <p:tavLst>
                                        <p:tav tm="0">
                                          <p:val>
                                            <p:strVal val="0-#ppt_w/2"/>
                                          </p:val>
                                        </p:tav>
                                        <p:tav tm="100000">
                                          <p:val>
                                            <p:strVal val="#ppt_x"/>
                                          </p:val>
                                        </p:tav>
                                      </p:tavLst>
                                    </p:anim>
                                    <p:anim calcmode="lin" valueType="num">
                                      <p:cBhvr additive="base">
                                        <p:cTn id="45" dur="500" fill="hold"/>
                                        <p:tgtEl>
                                          <p:spTgt spid="237583"/>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37576"/>
                                        </p:tgtEl>
                                        <p:attrNameLst>
                                          <p:attrName>style.visibility</p:attrName>
                                        </p:attrNameLst>
                                      </p:cBhvr>
                                      <p:to>
                                        <p:strVal val="visible"/>
                                      </p:to>
                                    </p:set>
                                    <p:animEffect transition="in" filter="wipe(left)">
                                      <p:cBhvr>
                                        <p:cTn id="50" dur="1000"/>
                                        <p:tgtEl>
                                          <p:spTgt spid="237576"/>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37603"/>
                                        </p:tgtEl>
                                        <p:attrNameLst>
                                          <p:attrName>style.visibility</p:attrName>
                                        </p:attrNameLst>
                                      </p:cBhvr>
                                      <p:to>
                                        <p:strVal val="visible"/>
                                      </p:to>
                                    </p:set>
                                    <p:animEffect transition="in" filter="wipe(left)">
                                      <p:cBhvr>
                                        <p:cTn id="53" dur="1000"/>
                                        <p:tgtEl>
                                          <p:spTgt spid="23760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237585"/>
                                        </p:tgtEl>
                                        <p:attrNameLst>
                                          <p:attrName>style.visibility</p:attrName>
                                        </p:attrNameLst>
                                      </p:cBhvr>
                                      <p:to>
                                        <p:strVal val="visible"/>
                                      </p:to>
                                    </p:set>
                                    <p:anim calcmode="lin" valueType="num">
                                      <p:cBhvr additive="base">
                                        <p:cTn id="58" dur="1000" fill="hold"/>
                                        <p:tgtEl>
                                          <p:spTgt spid="237585"/>
                                        </p:tgtEl>
                                        <p:attrNameLst>
                                          <p:attrName>ppt_x</p:attrName>
                                        </p:attrNameLst>
                                      </p:cBhvr>
                                      <p:tavLst>
                                        <p:tav tm="0">
                                          <p:val>
                                            <p:strVal val="1+#ppt_w/2"/>
                                          </p:val>
                                        </p:tav>
                                        <p:tav tm="100000">
                                          <p:val>
                                            <p:strVal val="#ppt_x"/>
                                          </p:val>
                                        </p:tav>
                                      </p:tavLst>
                                    </p:anim>
                                    <p:anim calcmode="lin" valueType="num">
                                      <p:cBhvr additive="base">
                                        <p:cTn id="59" dur="1000" fill="hold"/>
                                        <p:tgtEl>
                                          <p:spTgt spid="23758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237604"/>
                                        </p:tgtEl>
                                        <p:attrNameLst>
                                          <p:attrName>style.visibility</p:attrName>
                                        </p:attrNameLst>
                                      </p:cBhvr>
                                      <p:to>
                                        <p:strVal val="visible"/>
                                      </p:to>
                                    </p:set>
                                    <p:anim calcmode="lin" valueType="num">
                                      <p:cBhvr additive="base">
                                        <p:cTn id="62" dur="1000" fill="hold"/>
                                        <p:tgtEl>
                                          <p:spTgt spid="237604"/>
                                        </p:tgtEl>
                                        <p:attrNameLst>
                                          <p:attrName>ppt_x</p:attrName>
                                        </p:attrNameLst>
                                      </p:cBhvr>
                                      <p:tavLst>
                                        <p:tav tm="0">
                                          <p:val>
                                            <p:strVal val="1+#ppt_w/2"/>
                                          </p:val>
                                        </p:tav>
                                        <p:tav tm="100000">
                                          <p:val>
                                            <p:strVal val="#ppt_x"/>
                                          </p:val>
                                        </p:tav>
                                      </p:tavLst>
                                    </p:anim>
                                    <p:anim calcmode="lin" valueType="num">
                                      <p:cBhvr additive="base">
                                        <p:cTn id="63" dur="1000" fill="hold"/>
                                        <p:tgtEl>
                                          <p:spTgt spid="237604"/>
                                        </p:tgtEl>
                                        <p:attrNameLst>
                                          <p:attrName>ppt_y</p:attrName>
                                        </p:attrNameLst>
                                      </p:cBhvr>
                                      <p:tavLst>
                                        <p:tav tm="0">
                                          <p:val>
                                            <p:strVal val="#ppt_y"/>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2" fill="hold" grpId="0" nodeType="clickEffect">
                                  <p:stCondLst>
                                    <p:cond delay="0"/>
                                  </p:stCondLst>
                                  <p:childTnLst>
                                    <p:set>
                                      <p:cBhvr>
                                        <p:cTn id="67" dur="1" fill="hold">
                                          <p:stCondLst>
                                            <p:cond delay="0"/>
                                          </p:stCondLst>
                                        </p:cTn>
                                        <p:tgtEl>
                                          <p:spTgt spid="237586"/>
                                        </p:tgtEl>
                                        <p:attrNameLst>
                                          <p:attrName>style.visibility</p:attrName>
                                        </p:attrNameLst>
                                      </p:cBhvr>
                                      <p:to>
                                        <p:strVal val="visible"/>
                                      </p:to>
                                    </p:set>
                                    <p:anim calcmode="lin" valueType="num">
                                      <p:cBhvr additive="base">
                                        <p:cTn id="68" dur="1000" fill="hold"/>
                                        <p:tgtEl>
                                          <p:spTgt spid="237586"/>
                                        </p:tgtEl>
                                        <p:attrNameLst>
                                          <p:attrName>ppt_x</p:attrName>
                                        </p:attrNameLst>
                                      </p:cBhvr>
                                      <p:tavLst>
                                        <p:tav tm="0">
                                          <p:val>
                                            <p:strVal val="1+#ppt_w/2"/>
                                          </p:val>
                                        </p:tav>
                                        <p:tav tm="100000">
                                          <p:val>
                                            <p:strVal val="#ppt_x"/>
                                          </p:val>
                                        </p:tav>
                                      </p:tavLst>
                                    </p:anim>
                                    <p:anim calcmode="lin" valueType="num">
                                      <p:cBhvr additive="base">
                                        <p:cTn id="69" dur="1000" fill="hold"/>
                                        <p:tgtEl>
                                          <p:spTgt spid="237586"/>
                                        </p:tgtEl>
                                        <p:attrNameLst>
                                          <p:attrName>ppt_y</p:attrName>
                                        </p:attrNameLst>
                                      </p:cBhvr>
                                      <p:tavLst>
                                        <p:tav tm="0">
                                          <p:val>
                                            <p:strVal val="#ppt_y"/>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8" fill="hold" grpId="0" nodeType="clickEffect">
                                  <p:stCondLst>
                                    <p:cond delay="0"/>
                                  </p:stCondLst>
                                  <p:childTnLst>
                                    <p:set>
                                      <p:cBhvr>
                                        <p:cTn id="73" dur="1" fill="hold">
                                          <p:stCondLst>
                                            <p:cond delay="0"/>
                                          </p:stCondLst>
                                        </p:cTn>
                                        <p:tgtEl>
                                          <p:spTgt spid="237587"/>
                                        </p:tgtEl>
                                        <p:attrNameLst>
                                          <p:attrName>style.visibility</p:attrName>
                                        </p:attrNameLst>
                                      </p:cBhvr>
                                      <p:to>
                                        <p:strVal val="visible"/>
                                      </p:to>
                                    </p:set>
                                    <p:anim calcmode="lin" valueType="num">
                                      <p:cBhvr additive="base">
                                        <p:cTn id="74" dur="1000" fill="hold"/>
                                        <p:tgtEl>
                                          <p:spTgt spid="237587"/>
                                        </p:tgtEl>
                                        <p:attrNameLst>
                                          <p:attrName>ppt_x</p:attrName>
                                        </p:attrNameLst>
                                      </p:cBhvr>
                                      <p:tavLst>
                                        <p:tav tm="0">
                                          <p:val>
                                            <p:strVal val="0-#ppt_w/2"/>
                                          </p:val>
                                        </p:tav>
                                        <p:tav tm="100000">
                                          <p:val>
                                            <p:strVal val="#ppt_x"/>
                                          </p:val>
                                        </p:tav>
                                      </p:tavLst>
                                    </p:anim>
                                    <p:anim calcmode="lin" valueType="num">
                                      <p:cBhvr additive="base">
                                        <p:cTn id="75" dur="1000" fill="hold"/>
                                        <p:tgtEl>
                                          <p:spTgt spid="23758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237605"/>
                                        </p:tgtEl>
                                        <p:attrNameLst>
                                          <p:attrName>style.visibility</p:attrName>
                                        </p:attrNameLst>
                                      </p:cBhvr>
                                      <p:to>
                                        <p:strVal val="visible"/>
                                      </p:to>
                                    </p:set>
                                    <p:anim calcmode="lin" valueType="num">
                                      <p:cBhvr additive="base">
                                        <p:cTn id="78" dur="1000" fill="hold"/>
                                        <p:tgtEl>
                                          <p:spTgt spid="237605"/>
                                        </p:tgtEl>
                                        <p:attrNameLst>
                                          <p:attrName>ppt_x</p:attrName>
                                        </p:attrNameLst>
                                      </p:cBhvr>
                                      <p:tavLst>
                                        <p:tav tm="0">
                                          <p:val>
                                            <p:strVal val="0-#ppt_w/2"/>
                                          </p:val>
                                        </p:tav>
                                        <p:tav tm="100000">
                                          <p:val>
                                            <p:strVal val="#ppt_x"/>
                                          </p:val>
                                        </p:tav>
                                      </p:tavLst>
                                    </p:anim>
                                    <p:anim calcmode="lin" valueType="num">
                                      <p:cBhvr additive="base">
                                        <p:cTn id="79" dur="1000" fill="hold"/>
                                        <p:tgtEl>
                                          <p:spTgt spid="237605"/>
                                        </p:tgtEl>
                                        <p:attrNameLst>
                                          <p:attrName>ppt_y</p:attrName>
                                        </p:attrNameLst>
                                      </p:cBhvr>
                                      <p:tavLst>
                                        <p:tav tm="0">
                                          <p:val>
                                            <p:strVal val="#ppt_y"/>
                                          </p:val>
                                        </p:tav>
                                        <p:tav tm="100000">
                                          <p:val>
                                            <p:strVal val="#ppt_y"/>
                                          </p:val>
                                        </p:tav>
                                      </p:tavLst>
                                    </p:anim>
                                  </p:childTnLst>
                                </p:cTn>
                              </p:par>
                              <p:par>
                                <p:cTn id="80" presetID="9" presetClass="emph" presetSubtype="0" grpId="1" nodeType="withEffect">
                                  <p:stCondLst>
                                    <p:cond delay="0"/>
                                  </p:stCondLst>
                                  <p:childTnLst>
                                    <p:set>
                                      <p:cBhvr rctx="PPT">
                                        <p:cTn id="81" dur="indefinite"/>
                                        <p:tgtEl>
                                          <p:spTgt spid="237577"/>
                                        </p:tgtEl>
                                        <p:attrNameLst>
                                          <p:attrName>style.opacity</p:attrName>
                                        </p:attrNameLst>
                                      </p:cBhvr>
                                      <p:to>
                                        <p:strVal val="0.25"/>
                                      </p:to>
                                    </p:set>
                                    <p:animEffect filter="image" prLst="opacity: 0.25">
                                      <p:cBhvr rctx="IE">
                                        <p:cTn id="82" dur="indefinite"/>
                                        <p:tgtEl>
                                          <p:spTgt spid="23757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8" fill="hold" grpId="0" nodeType="clickEffect">
                                  <p:stCondLst>
                                    <p:cond delay="0"/>
                                  </p:stCondLst>
                                  <p:childTnLst>
                                    <p:set>
                                      <p:cBhvr>
                                        <p:cTn id="86" dur="1" fill="hold">
                                          <p:stCondLst>
                                            <p:cond delay="0"/>
                                          </p:stCondLst>
                                        </p:cTn>
                                        <p:tgtEl>
                                          <p:spTgt spid="237588"/>
                                        </p:tgtEl>
                                        <p:attrNameLst>
                                          <p:attrName>style.visibility</p:attrName>
                                        </p:attrNameLst>
                                      </p:cBhvr>
                                      <p:to>
                                        <p:strVal val="visible"/>
                                      </p:to>
                                    </p:set>
                                    <p:anim calcmode="lin" valueType="num">
                                      <p:cBhvr additive="base">
                                        <p:cTn id="87" dur="1000" fill="hold"/>
                                        <p:tgtEl>
                                          <p:spTgt spid="237588"/>
                                        </p:tgtEl>
                                        <p:attrNameLst>
                                          <p:attrName>ppt_x</p:attrName>
                                        </p:attrNameLst>
                                      </p:cBhvr>
                                      <p:tavLst>
                                        <p:tav tm="0">
                                          <p:val>
                                            <p:strVal val="0-#ppt_w/2"/>
                                          </p:val>
                                        </p:tav>
                                        <p:tav tm="100000">
                                          <p:val>
                                            <p:strVal val="#ppt_x"/>
                                          </p:val>
                                        </p:tav>
                                      </p:tavLst>
                                    </p:anim>
                                    <p:anim calcmode="lin" valueType="num">
                                      <p:cBhvr additive="base">
                                        <p:cTn id="88" dur="1000" fill="hold"/>
                                        <p:tgtEl>
                                          <p:spTgt spid="237588"/>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237607"/>
                                        </p:tgtEl>
                                        <p:attrNameLst>
                                          <p:attrName>style.visibility</p:attrName>
                                        </p:attrNameLst>
                                      </p:cBhvr>
                                      <p:to>
                                        <p:strVal val="visible"/>
                                      </p:to>
                                    </p:set>
                                    <p:anim calcmode="lin" valueType="num">
                                      <p:cBhvr additive="base">
                                        <p:cTn id="91" dur="1000" fill="hold"/>
                                        <p:tgtEl>
                                          <p:spTgt spid="237607"/>
                                        </p:tgtEl>
                                        <p:attrNameLst>
                                          <p:attrName>ppt_x</p:attrName>
                                        </p:attrNameLst>
                                      </p:cBhvr>
                                      <p:tavLst>
                                        <p:tav tm="0">
                                          <p:val>
                                            <p:strVal val="0-#ppt_w/2"/>
                                          </p:val>
                                        </p:tav>
                                        <p:tav tm="100000">
                                          <p:val>
                                            <p:strVal val="#ppt_x"/>
                                          </p:val>
                                        </p:tav>
                                      </p:tavLst>
                                    </p:anim>
                                    <p:anim calcmode="lin" valueType="num">
                                      <p:cBhvr additive="base">
                                        <p:cTn id="92" dur="1000" fill="hold"/>
                                        <p:tgtEl>
                                          <p:spTgt spid="237607"/>
                                        </p:tgtEl>
                                        <p:attrNameLst>
                                          <p:attrName>ppt_y</p:attrName>
                                        </p:attrNameLst>
                                      </p:cBhvr>
                                      <p:tavLst>
                                        <p:tav tm="0">
                                          <p:val>
                                            <p:strVal val="#ppt_y"/>
                                          </p:val>
                                        </p:tav>
                                        <p:tav tm="100000">
                                          <p:val>
                                            <p:strVal val="#ppt_y"/>
                                          </p:val>
                                        </p:tav>
                                      </p:tavLst>
                                    </p:anim>
                                  </p:childTnLst>
                                </p:cTn>
                              </p:par>
                              <p:par>
                                <p:cTn id="93" presetID="9" presetClass="emph" presetSubtype="0" grpId="1" nodeType="withEffect">
                                  <p:stCondLst>
                                    <p:cond delay="0"/>
                                  </p:stCondLst>
                                  <p:childTnLst>
                                    <p:set>
                                      <p:cBhvr rctx="PPT">
                                        <p:cTn id="94" dur="indefinite"/>
                                        <p:tgtEl>
                                          <p:spTgt spid="237578"/>
                                        </p:tgtEl>
                                        <p:attrNameLst>
                                          <p:attrName>style.opacity</p:attrName>
                                        </p:attrNameLst>
                                      </p:cBhvr>
                                      <p:to>
                                        <p:strVal val="0.25"/>
                                      </p:to>
                                    </p:set>
                                    <p:animEffect filter="image" prLst="opacity: 0.25">
                                      <p:cBhvr rctx="IE">
                                        <p:cTn id="95" dur="indefinite"/>
                                        <p:tgtEl>
                                          <p:spTgt spid="237578"/>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 presetClass="entr" presetSubtype="8" fill="hold" grpId="0" nodeType="clickEffect">
                                  <p:stCondLst>
                                    <p:cond delay="0"/>
                                  </p:stCondLst>
                                  <p:childTnLst>
                                    <p:set>
                                      <p:cBhvr>
                                        <p:cTn id="99" dur="1" fill="hold">
                                          <p:stCondLst>
                                            <p:cond delay="0"/>
                                          </p:stCondLst>
                                        </p:cTn>
                                        <p:tgtEl>
                                          <p:spTgt spid="237589"/>
                                        </p:tgtEl>
                                        <p:attrNameLst>
                                          <p:attrName>style.visibility</p:attrName>
                                        </p:attrNameLst>
                                      </p:cBhvr>
                                      <p:to>
                                        <p:strVal val="visible"/>
                                      </p:to>
                                    </p:set>
                                    <p:anim calcmode="lin" valueType="num">
                                      <p:cBhvr additive="base">
                                        <p:cTn id="100" dur="1000" fill="hold"/>
                                        <p:tgtEl>
                                          <p:spTgt spid="237589"/>
                                        </p:tgtEl>
                                        <p:attrNameLst>
                                          <p:attrName>ppt_x</p:attrName>
                                        </p:attrNameLst>
                                      </p:cBhvr>
                                      <p:tavLst>
                                        <p:tav tm="0">
                                          <p:val>
                                            <p:strVal val="0-#ppt_w/2"/>
                                          </p:val>
                                        </p:tav>
                                        <p:tav tm="100000">
                                          <p:val>
                                            <p:strVal val="#ppt_x"/>
                                          </p:val>
                                        </p:tav>
                                      </p:tavLst>
                                    </p:anim>
                                    <p:anim calcmode="lin" valueType="num">
                                      <p:cBhvr additive="base">
                                        <p:cTn id="101" dur="1000" fill="hold"/>
                                        <p:tgtEl>
                                          <p:spTgt spid="237589"/>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237590"/>
                                        </p:tgtEl>
                                        <p:attrNameLst>
                                          <p:attrName>style.visibility</p:attrName>
                                        </p:attrNameLst>
                                      </p:cBhvr>
                                      <p:to>
                                        <p:strVal val="visible"/>
                                      </p:to>
                                    </p:set>
                                    <p:anim calcmode="lin" valueType="num">
                                      <p:cBhvr additive="base">
                                        <p:cTn id="104" dur="1000" fill="hold"/>
                                        <p:tgtEl>
                                          <p:spTgt spid="237590"/>
                                        </p:tgtEl>
                                        <p:attrNameLst>
                                          <p:attrName>ppt_x</p:attrName>
                                        </p:attrNameLst>
                                      </p:cBhvr>
                                      <p:tavLst>
                                        <p:tav tm="0">
                                          <p:val>
                                            <p:strVal val="0-#ppt_w/2"/>
                                          </p:val>
                                        </p:tav>
                                        <p:tav tm="100000">
                                          <p:val>
                                            <p:strVal val="#ppt_x"/>
                                          </p:val>
                                        </p:tav>
                                      </p:tavLst>
                                    </p:anim>
                                    <p:anim calcmode="lin" valueType="num">
                                      <p:cBhvr additive="base">
                                        <p:cTn id="105" dur="1000" fill="hold"/>
                                        <p:tgtEl>
                                          <p:spTgt spid="237590"/>
                                        </p:tgtEl>
                                        <p:attrNameLst>
                                          <p:attrName>ppt_y</p:attrName>
                                        </p:attrNameLst>
                                      </p:cBhvr>
                                      <p:tavLst>
                                        <p:tav tm="0">
                                          <p:val>
                                            <p:strVal val="#ppt_y"/>
                                          </p:val>
                                        </p:tav>
                                        <p:tav tm="100000">
                                          <p:val>
                                            <p:strVal val="#ppt_y"/>
                                          </p:val>
                                        </p:tav>
                                      </p:tavLst>
                                    </p:anim>
                                  </p:childTnLst>
                                </p:cTn>
                              </p:par>
                              <p:par>
                                <p:cTn id="106" presetID="2" presetClass="entr" presetSubtype="8" fill="hold" grpId="0" nodeType="withEffect">
                                  <p:stCondLst>
                                    <p:cond delay="0"/>
                                  </p:stCondLst>
                                  <p:childTnLst>
                                    <p:set>
                                      <p:cBhvr>
                                        <p:cTn id="107" dur="1" fill="hold">
                                          <p:stCondLst>
                                            <p:cond delay="0"/>
                                          </p:stCondLst>
                                        </p:cTn>
                                        <p:tgtEl>
                                          <p:spTgt spid="237608"/>
                                        </p:tgtEl>
                                        <p:attrNameLst>
                                          <p:attrName>style.visibility</p:attrName>
                                        </p:attrNameLst>
                                      </p:cBhvr>
                                      <p:to>
                                        <p:strVal val="visible"/>
                                      </p:to>
                                    </p:set>
                                    <p:anim calcmode="lin" valueType="num">
                                      <p:cBhvr additive="base">
                                        <p:cTn id="108" dur="1000" fill="hold"/>
                                        <p:tgtEl>
                                          <p:spTgt spid="237608"/>
                                        </p:tgtEl>
                                        <p:attrNameLst>
                                          <p:attrName>ppt_x</p:attrName>
                                        </p:attrNameLst>
                                      </p:cBhvr>
                                      <p:tavLst>
                                        <p:tav tm="0">
                                          <p:val>
                                            <p:strVal val="0-#ppt_w/2"/>
                                          </p:val>
                                        </p:tav>
                                        <p:tav tm="100000">
                                          <p:val>
                                            <p:strVal val="#ppt_x"/>
                                          </p:val>
                                        </p:tav>
                                      </p:tavLst>
                                    </p:anim>
                                    <p:anim calcmode="lin" valueType="num">
                                      <p:cBhvr additive="base">
                                        <p:cTn id="109" dur="1000" fill="hold"/>
                                        <p:tgtEl>
                                          <p:spTgt spid="237608"/>
                                        </p:tgtEl>
                                        <p:attrNameLst>
                                          <p:attrName>ppt_y</p:attrName>
                                        </p:attrNameLst>
                                      </p:cBhvr>
                                      <p:tavLst>
                                        <p:tav tm="0">
                                          <p:val>
                                            <p:strVal val="#ppt_y"/>
                                          </p:val>
                                        </p:tav>
                                        <p:tav tm="100000">
                                          <p:val>
                                            <p:strVal val="#ppt_y"/>
                                          </p:val>
                                        </p:tav>
                                      </p:tavLst>
                                    </p:anim>
                                  </p:childTnLst>
                                </p:cTn>
                              </p:par>
                              <p:par>
                                <p:cTn id="110" presetID="9" presetClass="emph" presetSubtype="0" grpId="1" nodeType="withEffect">
                                  <p:stCondLst>
                                    <p:cond delay="0"/>
                                  </p:stCondLst>
                                  <p:childTnLst>
                                    <p:set>
                                      <p:cBhvr rctx="PPT">
                                        <p:cTn id="111" dur="indefinite"/>
                                        <p:tgtEl>
                                          <p:spTgt spid="237579"/>
                                        </p:tgtEl>
                                        <p:attrNameLst>
                                          <p:attrName>style.opacity</p:attrName>
                                        </p:attrNameLst>
                                      </p:cBhvr>
                                      <p:to>
                                        <p:strVal val="0.25"/>
                                      </p:to>
                                    </p:set>
                                    <p:animEffect filter="image" prLst="opacity: 0.25">
                                      <p:cBhvr rctx="IE">
                                        <p:cTn id="112" dur="indefinite"/>
                                        <p:tgtEl>
                                          <p:spTgt spid="237579"/>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 presetClass="entr" presetSubtype="8" fill="hold" grpId="0" nodeType="clickEffect">
                                  <p:stCondLst>
                                    <p:cond delay="0"/>
                                  </p:stCondLst>
                                  <p:childTnLst>
                                    <p:set>
                                      <p:cBhvr>
                                        <p:cTn id="116" dur="1" fill="hold">
                                          <p:stCondLst>
                                            <p:cond delay="0"/>
                                          </p:stCondLst>
                                        </p:cTn>
                                        <p:tgtEl>
                                          <p:spTgt spid="237591"/>
                                        </p:tgtEl>
                                        <p:attrNameLst>
                                          <p:attrName>style.visibility</p:attrName>
                                        </p:attrNameLst>
                                      </p:cBhvr>
                                      <p:to>
                                        <p:strVal val="visible"/>
                                      </p:to>
                                    </p:set>
                                    <p:anim calcmode="lin" valueType="num">
                                      <p:cBhvr additive="base">
                                        <p:cTn id="117" dur="1000" fill="hold"/>
                                        <p:tgtEl>
                                          <p:spTgt spid="237591"/>
                                        </p:tgtEl>
                                        <p:attrNameLst>
                                          <p:attrName>ppt_x</p:attrName>
                                        </p:attrNameLst>
                                      </p:cBhvr>
                                      <p:tavLst>
                                        <p:tav tm="0">
                                          <p:val>
                                            <p:strVal val="0-#ppt_w/2"/>
                                          </p:val>
                                        </p:tav>
                                        <p:tav tm="100000">
                                          <p:val>
                                            <p:strVal val="#ppt_x"/>
                                          </p:val>
                                        </p:tav>
                                      </p:tavLst>
                                    </p:anim>
                                    <p:anim calcmode="lin" valueType="num">
                                      <p:cBhvr additive="base">
                                        <p:cTn id="118" dur="1000" fill="hold"/>
                                        <p:tgtEl>
                                          <p:spTgt spid="237591"/>
                                        </p:tgtEl>
                                        <p:attrNameLst>
                                          <p:attrName>ppt_y</p:attrName>
                                        </p:attrNameLst>
                                      </p:cBhvr>
                                      <p:tavLst>
                                        <p:tav tm="0">
                                          <p:val>
                                            <p:strVal val="#ppt_y"/>
                                          </p:val>
                                        </p:tav>
                                        <p:tav tm="100000">
                                          <p:val>
                                            <p:strVal val="#ppt_y"/>
                                          </p:val>
                                        </p:tav>
                                      </p:tavLst>
                                    </p:anim>
                                  </p:childTnLst>
                                </p:cTn>
                              </p:par>
                              <p:par>
                                <p:cTn id="119" presetID="2" presetClass="entr" presetSubtype="8" fill="hold" grpId="0" nodeType="withEffect">
                                  <p:stCondLst>
                                    <p:cond delay="0"/>
                                  </p:stCondLst>
                                  <p:childTnLst>
                                    <p:set>
                                      <p:cBhvr>
                                        <p:cTn id="120" dur="1" fill="hold">
                                          <p:stCondLst>
                                            <p:cond delay="0"/>
                                          </p:stCondLst>
                                        </p:cTn>
                                        <p:tgtEl>
                                          <p:spTgt spid="237592"/>
                                        </p:tgtEl>
                                        <p:attrNameLst>
                                          <p:attrName>style.visibility</p:attrName>
                                        </p:attrNameLst>
                                      </p:cBhvr>
                                      <p:to>
                                        <p:strVal val="visible"/>
                                      </p:to>
                                    </p:set>
                                    <p:anim calcmode="lin" valueType="num">
                                      <p:cBhvr additive="base">
                                        <p:cTn id="121" dur="1000" fill="hold"/>
                                        <p:tgtEl>
                                          <p:spTgt spid="237592"/>
                                        </p:tgtEl>
                                        <p:attrNameLst>
                                          <p:attrName>ppt_x</p:attrName>
                                        </p:attrNameLst>
                                      </p:cBhvr>
                                      <p:tavLst>
                                        <p:tav tm="0">
                                          <p:val>
                                            <p:strVal val="0-#ppt_w/2"/>
                                          </p:val>
                                        </p:tav>
                                        <p:tav tm="100000">
                                          <p:val>
                                            <p:strVal val="#ppt_x"/>
                                          </p:val>
                                        </p:tav>
                                      </p:tavLst>
                                    </p:anim>
                                    <p:anim calcmode="lin" valueType="num">
                                      <p:cBhvr additive="base">
                                        <p:cTn id="122" dur="1000" fill="hold"/>
                                        <p:tgtEl>
                                          <p:spTgt spid="237592"/>
                                        </p:tgtEl>
                                        <p:attrNameLst>
                                          <p:attrName>ppt_y</p:attrName>
                                        </p:attrNameLst>
                                      </p:cBhvr>
                                      <p:tavLst>
                                        <p:tav tm="0">
                                          <p:val>
                                            <p:strVal val="#ppt_y"/>
                                          </p:val>
                                        </p:tav>
                                        <p:tav tm="100000">
                                          <p:val>
                                            <p:strVal val="#ppt_y"/>
                                          </p:val>
                                        </p:tav>
                                      </p:tavLst>
                                    </p:anim>
                                  </p:childTnLst>
                                </p:cTn>
                              </p:par>
                              <p:par>
                                <p:cTn id="123" presetID="2" presetClass="entr" presetSubtype="8" fill="hold" grpId="0" nodeType="withEffect">
                                  <p:stCondLst>
                                    <p:cond delay="0"/>
                                  </p:stCondLst>
                                  <p:childTnLst>
                                    <p:set>
                                      <p:cBhvr>
                                        <p:cTn id="124" dur="1" fill="hold">
                                          <p:stCondLst>
                                            <p:cond delay="0"/>
                                          </p:stCondLst>
                                        </p:cTn>
                                        <p:tgtEl>
                                          <p:spTgt spid="237615"/>
                                        </p:tgtEl>
                                        <p:attrNameLst>
                                          <p:attrName>style.visibility</p:attrName>
                                        </p:attrNameLst>
                                      </p:cBhvr>
                                      <p:to>
                                        <p:strVal val="visible"/>
                                      </p:to>
                                    </p:set>
                                    <p:anim calcmode="lin" valueType="num">
                                      <p:cBhvr additive="base">
                                        <p:cTn id="125" dur="1000" fill="hold"/>
                                        <p:tgtEl>
                                          <p:spTgt spid="237615"/>
                                        </p:tgtEl>
                                        <p:attrNameLst>
                                          <p:attrName>ppt_x</p:attrName>
                                        </p:attrNameLst>
                                      </p:cBhvr>
                                      <p:tavLst>
                                        <p:tav tm="0">
                                          <p:val>
                                            <p:strVal val="0-#ppt_w/2"/>
                                          </p:val>
                                        </p:tav>
                                        <p:tav tm="100000">
                                          <p:val>
                                            <p:strVal val="#ppt_x"/>
                                          </p:val>
                                        </p:tav>
                                      </p:tavLst>
                                    </p:anim>
                                    <p:anim calcmode="lin" valueType="num">
                                      <p:cBhvr additive="base">
                                        <p:cTn id="126" dur="1000" fill="hold"/>
                                        <p:tgtEl>
                                          <p:spTgt spid="237615"/>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237616"/>
                                        </p:tgtEl>
                                        <p:attrNameLst>
                                          <p:attrName>style.visibility</p:attrName>
                                        </p:attrNameLst>
                                      </p:cBhvr>
                                      <p:to>
                                        <p:strVal val="visible"/>
                                      </p:to>
                                    </p:set>
                                    <p:anim calcmode="lin" valueType="num">
                                      <p:cBhvr additive="base">
                                        <p:cTn id="129" dur="1000" fill="hold"/>
                                        <p:tgtEl>
                                          <p:spTgt spid="237616"/>
                                        </p:tgtEl>
                                        <p:attrNameLst>
                                          <p:attrName>ppt_x</p:attrName>
                                        </p:attrNameLst>
                                      </p:cBhvr>
                                      <p:tavLst>
                                        <p:tav tm="0">
                                          <p:val>
                                            <p:strVal val="0-#ppt_w/2"/>
                                          </p:val>
                                        </p:tav>
                                        <p:tav tm="100000">
                                          <p:val>
                                            <p:strVal val="#ppt_x"/>
                                          </p:val>
                                        </p:tav>
                                      </p:tavLst>
                                    </p:anim>
                                    <p:anim calcmode="lin" valueType="num">
                                      <p:cBhvr additive="base">
                                        <p:cTn id="130" dur="1000" fill="hold"/>
                                        <p:tgtEl>
                                          <p:spTgt spid="237616"/>
                                        </p:tgtEl>
                                        <p:attrNameLst>
                                          <p:attrName>ppt_y</p:attrName>
                                        </p:attrNameLst>
                                      </p:cBhvr>
                                      <p:tavLst>
                                        <p:tav tm="0">
                                          <p:val>
                                            <p:strVal val="#ppt_y"/>
                                          </p:val>
                                        </p:tav>
                                        <p:tav tm="100000">
                                          <p:val>
                                            <p:strVal val="#ppt_y"/>
                                          </p:val>
                                        </p:tav>
                                      </p:tavLst>
                                    </p:anim>
                                  </p:childTnLst>
                                </p:cTn>
                              </p:par>
                              <p:par>
                                <p:cTn id="131" presetID="2" presetClass="entr" presetSubtype="8" fill="hold" grpId="0" nodeType="withEffect">
                                  <p:stCondLst>
                                    <p:cond delay="0"/>
                                  </p:stCondLst>
                                  <p:childTnLst>
                                    <p:set>
                                      <p:cBhvr>
                                        <p:cTn id="132" dur="1" fill="hold">
                                          <p:stCondLst>
                                            <p:cond delay="0"/>
                                          </p:stCondLst>
                                        </p:cTn>
                                        <p:tgtEl>
                                          <p:spTgt spid="237593"/>
                                        </p:tgtEl>
                                        <p:attrNameLst>
                                          <p:attrName>style.visibility</p:attrName>
                                        </p:attrNameLst>
                                      </p:cBhvr>
                                      <p:to>
                                        <p:strVal val="visible"/>
                                      </p:to>
                                    </p:set>
                                    <p:anim calcmode="lin" valueType="num">
                                      <p:cBhvr additive="base">
                                        <p:cTn id="133" dur="1000" fill="hold"/>
                                        <p:tgtEl>
                                          <p:spTgt spid="237593"/>
                                        </p:tgtEl>
                                        <p:attrNameLst>
                                          <p:attrName>ppt_x</p:attrName>
                                        </p:attrNameLst>
                                      </p:cBhvr>
                                      <p:tavLst>
                                        <p:tav tm="0">
                                          <p:val>
                                            <p:strVal val="0-#ppt_w/2"/>
                                          </p:val>
                                        </p:tav>
                                        <p:tav tm="100000">
                                          <p:val>
                                            <p:strVal val="#ppt_x"/>
                                          </p:val>
                                        </p:tav>
                                      </p:tavLst>
                                    </p:anim>
                                    <p:anim calcmode="lin" valueType="num">
                                      <p:cBhvr additive="base">
                                        <p:cTn id="134" dur="1000" fill="hold"/>
                                        <p:tgtEl>
                                          <p:spTgt spid="237593"/>
                                        </p:tgtEl>
                                        <p:attrNameLst>
                                          <p:attrName>ppt_y</p:attrName>
                                        </p:attrNameLst>
                                      </p:cBhvr>
                                      <p:tavLst>
                                        <p:tav tm="0">
                                          <p:val>
                                            <p:strVal val="#ppt_y"/>
                                          </p:val>
                                        </p:tav>
                                        <p:tav tm="100000">
                                          <p:val>
                                            <p:strVal val="#ppt_y"/>
                                          </p:val>
                                        </p:tav>
                                      </p:tavLst>
                                    </p:anim>
                                  </p:childTnLst>
                                </p:cTn>
                              </p:par>
                              <p:par>
                                <p:cTn id="135" presetID="9" presetClass="emph" presetSubtype="0" grpId="1" nodeType="withEffect">
                                  <p:stCondLst>
                                    <p:cond delay="0"/>
                                  </p:stCondLst>
                                  <p:childTnLst>
                                    <p:set>
                                      <p:cBhvr rctx="PPT">
                                        <p:cTn id="136" dur="indefinite"/>
                                        <p:tgtEl>
                                          <p:spTgt spid="237580"/>
                                        </p:tgtEl>
                                        <p:attrNameLst>
                                          <p:attrName>style.opacity</p:attrName>
                                        </p:attrNameLst>
                                      </p:cBhvr>
                                      <p:to>
                                        <p:strVal val="0.25"/>
                                      </p:to>
                                    </p:set>
                                    <p:animEffect filter="image" prLst="opacity: 0.25">
                                      <p:cBhvr rctx="IE">
                                        <p:cTn id="137" dur="indefinite"/>
                                        <p:tgtEl>
                                          <p:spTgt spid="237580"/>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 presetClass="entr" presetSubtype="8" fill="hold" grpId="0" nodeType="clickEffect">
                                  <p:stCondLst>
                                    <p:cond delay="0"/>
                                  </p:stCondLst>
                                  <p:childTnLst>
                                    <p:set>
                                      <p:cBhvr>
                                        <p:cTn id="141" dur="1" fill="hold">
                                          <p:stCondLst>
                                            <p:cond delay="0"/>
                                          </p:stCondLst>
                                        </p:cTn>
                                        <p:tgtEl>
                                          <p:spTgt spid="237617"/>
                                        </p:tgtEl>
                                        <p:attrNameLst>
                                          <p:attrName>style.visibility</p:attrName>
                                        </p:attrNameLst>
                                      </p:cBhvr>
                                      <p:to>
                                        <p:strVal val="visible"/>
                                      </p:to>
                                    </p:set>
                                    <p:anim calcmode="lin" valueType="num">
                                      <p:cBhvr additive="base">
                                        <p:cTn id="142" dur="1000" fill="hold"/>
                                        <p:tgtEl>
                                          <p:spTgt spid="237617"/>
                                        </p:tgtEl>
                                        <p:attrNameLst>
                                          <p:attrName>ppt_x</p:attrName>
                                        </p:attrNameLst>
                                      </p:cBhvr>
                                      <p:tavLst>
                                        <p:tav tm="0">
                                          <p:val>
                                            <p:strVal val="0-#ppt_w/2"/>
                                          </p:val>
                                        </p:tav>
                                        <p:tav tm="100000">
                                          <p:val>
                                            <p:strVal val="#ppt_x"/>
                                          </p:val>
                                        </p:tav>
                                      </p:tavLst>
                                    </p:anim>
                                    <p:anim calcmode="lin" valueType="num">
                                      <p:cBhvr additive="base">
                                        <p:cTn id="143" dur="1000" fill="hold"/>
                                        <p:tgtEl>
                                          <p:spTgt spid="237617"/>
                                        </p:tgtEl>
                                        <p:attrNameLst>
                                          <p:attrName>ppt_y</p:attrName>
                                        </p:attrNameLst>
                                      </p:cBhvr>
                                      <p:tavLst>
                                        <p:tav tm="0">
                                          <p:val>
                                            <p:strVal val="#ppt_y"/>
                                          </p:val>
                                        </p:tav>
                                        <p:tav tm="100000">
                                          <p:val>
                                            <p:strVal val="#ppt_y"/>
                                          </p:val>
                                        </p:tav>
                                      </p:tavLst>
                                    </p:anim>
                                  </p:childTnLst>
                                </p:cTn>
                              </p:par>
                              <p:par>
                                <p:cTn id="144" presetID="2" presetClass="entr" presetSubtype="8" fill="hold" grpId="0" nodeType="withEffect">
                                  <p:stCondLst>
                                    <p:cond delay="0"/>
                                  </p:stCondLst>
                                  <p:childTnLst>
                                    <p:set>
                                      <p:cBhvr>
                                        <p:cTn id="145" dur="1" fill="hold">
                                          <p:stCondLst>
                                            <p:cond delay="0"/>
                                          </p:stCondLst>
                                        </p:cTn>
                                        <p:tgtEl>
                                          <p:spTgt spid="237582"/>
                                        </p:tgtEl>
                                        <p:attrNameLst>
                                          <p:attrName>style.visibility</p:attrName>
                                        </p:attrNameLst>
                                      </p:cBhvr>
                                      <p:to>
                                        <p:strVal val="visible"/>
                                      </p:to>
                                    </p:set>
                                    <p:anim calcmode="lin" valueType="num">
                                      <p:cBhvr additive="base">
                                        <p:cTn id="146" dur="1000" fill="hold"/>
                                        <p:tgtEl>
                                          <p:spTgt spid="237582"/>
                                        </p:tgtEl>
                                        <p:attrNameLst>
                                          <p:attrName>ppt_x</p:attrName>
                                        </p:attrNameLst>
                                      </p:cBhvr>
                                      <p:tavLst>
                                        <p:tav tm="0">
                                          <p:val>
                                            <p:strVal val="0-#ppt_w/2"/>
                                          </p:val>
                                        </p:tav>
                                        <p:tav tm="100000">
                                          <p:val>
                                            <p:strVal val="#ppt_x"/>
                                          </p:val>
                                        </p:tav>
                                      </p:tavLst>
                                    </p:anim>
                                    <p:anim calcmode="lin" valueType="num">
                                      <p:cBhvr additive="base">
                                        <p:cTn id="147" dur="1000" fill="hold"/>
                                        <p:tgtEl>
                                          <p:spTgt spid="237582"/>
                                        </p:tgtEl>
                                        <p:attrNameLst>
                                          <p:attrName>ppt_y</p:attrName>
                                        </p:attrNameLst>
                                      </p:cBhvr>
                                      <p:tavLst>
                                        <p:tav tm="0">
                                          <p:val>
                                            <p:strVal val="#ppt_y"/>
                                          </p:val>
                                        </p:tav>
                                        <p:tav tm="100000">
                                          <p:val>
                                            <p:strVal val="#ppt_y"/>
                                          </p:val>
                                        </p:tav>
                                      </p:tavLst>
                                    </p:anim>
                                  </p:childTnLst>
                                </p:cTn>
                              </p:par>
                              <p:par>
                                <p:cTn id="148" presetID="9" presetClass="emph" presetSubtype="0" grpId="1" nodeType="withEffect">
                                  <p:stCondLst>
                                    <p:cond delay="0"/>
                                  </p:stCondLst>
                                  <p:childTnLst>
                                    <p:set>
                                      <p:cBhvr rctx="PPT">
                                        <p:cTn id="149" dur="indefinite"/>
                                        <p:tgtEl>
                                          <p:spTgt spid="237581"/>
                                        </p:tgtEl>
                                        <p:attrNameLst>
                                          <p:attrName>style.opacity</p:attrName>
                                        </p:attrNameLst>
                                      </p:cBhvr>
                                      <p:to>
                                        <p:strVal val="0.25"/>
                                      </p:to>
                                    </p:set>
                                    <p:animEffect filter="image" prLst="opacity: 0.25">
                                      <p:cBhvr rctx="IE">
                                        <p:cTn id="150" dur="indefinite"/>
                                        <p:tgtEl>
                                          <p:spTgt spid="237581"/>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2" presetClass="entr" presetSubtype="8" fill="hold" grpId="0" nodeType="clickEffect">
                                  <p:stCondLst>
                                    <p:cond delay="0"/>
                                  </p:stCondLst>
                                  <p:childTnLst>
                                    <p:set>
                                      <p:cBhvr>
                                        <p:cTn id="154" dur="1" fill="hold">
                                          <p:stCondLst>
                                            <p:cond delay="0"/>
                                          </p:stCondLst>
                                        </p:cTn>
                                        <p:tgtEl>
                                          <p:spTgt spid="237595"/>
                                        </p:tgtEl>
                                        <p:attrNameLst>
                                          <p:attrName>style.visibility</p:attrName>
                                        </p:attrNameLst>
                                      </p:cBhvr>
                                      <p:to>
                                        <p:strVal val="visible"/>
                                      </p:to>
                                    </p:set>
                                    <p:anim calcmode="lin" valueType="num">
                                      <p:cBhvr additive="base">
                                        <p:cTn id="155" dur="1000" fill="hold"/>
                                        <p:tgtEl>
                                          <p:spTgt spid="237595"/>
                                        </p:tgtEl>
                                        <p:attrNameLst>
                                          <p:attrName>ppt_x</p:attrName>
                                        </p:attrNameLst>
                                      </p:cBhvr>
                                      <p:tavLst>
                                        <p:tav tm="0">
                                          <p:val>
                                            <p:strVal val="0-#ppt_w/2"/>
                                          </p:val>
                                        </p:tav>
                                        <p:tav tm="100000">
                                          <p:val>
                                            <p:strVal val="#ppt_x"/>
                                          </p:val>
                                        </p:tav>
                                      </p:tavLst>
                                    </p:anim>
                                    <p:anim calcmode="lin" valueType="num">
                                      <p:cBhvr additive="base">
                                        <p:cTn id="156" dur="1000" fill="hold"/>
                                        <p:tgtEl>
                                          <p:spTgt spid="237595"/>
                                        </p:tgtEl>
                                        <p:attrNameLst>
                                          <p:attrName>ppt_y</p:attrName>
                                        </p:attrNameLst>
                                      </p:cBhvr>
                                      <p:tavLst>
                                        <p:tav tm="0">
                                          <p:val>
                                            <p:strVal val="#ppt_y"/>
                                          </p:val>
                                        </p:tav>
                                        <p:tav tm="100000">
                                          <p:val>
                                            <p:strVal val="#ppt_y"/>
                                          </p:val>
                                        </p:tav>
                                      </p:tavLst>
                                    </p:anim>
                                  </p:childTnLst>
                                </p:cTn>
                              </p:par>
                              <p:par>
                                <p:cTn id="157" presetID="2" presetClass="entr" presetSubtype="8" fill="hold" grpId="0" nodeType="withEffect">
                                  <p:stCondLst>
                                    <p:cond delay="0"/>
                                  </p:stCondLst>
                                  <p:childTnLst>
                                    <p:set>
                                      <p:cBhvr>
                                        <p:cTn id="158" dur="1" fill="hold">
                                          <p:stCondLst>
                                            <p:cond delay="0"/>
                                          </p:stCondLst>
                                        </p:cTn>
                                        <p:tgtEl>
                                          <p:spTgt spid="237618"/>
                                        </p:tgtEl>
                                        <p:attrNameLst>
                                          <p:attrName>style.visibility</p:attrName>
                                        </p:attrNameLst>
                                      </p:cBhvr>
                                      <p:to>
                                        <p:strVal val="visible"/>
                                      </p:to>
                                    </p:set>
                                    <p:anim calcmode="lin" valueType="num">
                                      <p:cBhvr additive="base">
                                        <p:cTn id="159" dur="1000" fill="hold"/>
                                        <p:tgtEl>
                                          <p:spTgt spid="237618"/>
                                        </p:tgtEl>
                                        <p:attrNameLst>
                                          <p:attrName>ppt_x</p:attrName>
                                        </p:attrNameLst>
                                      </p:cBhvr>
                                      <p:tavLst>
                                        <p:tav tm="0">
                                          <p:val>
                                            <p:strVal val="0-#ppt_w/2"/>
                                          </p:val>
                                        </p:tav>
                                        <p:tav tm="100000">
                                          <p:val>
                                            <p:strVal val="#ppt_x"/>
                                          </p:val>
                                        </p:tav>
                                      </p:tavLst>
                                    </p:anim>
                                    <p:anim calcmode="lin" valueType="num">
                                      <p:cBhvr additive="base">
                                        <p:cTn id="160" dur="1000" fill="hold"/>
                                        <p:tgtEl>
                                          <p:spTgt spid="237618"/>
                                        </p:tgtEl>
                                        <p:attrNameLst>
                                          <p:attrName>ppt_y</p:attrName>
                                        </p:attrNameLst>
                                      </p:cBhvr>
                                      <p:tavLst>
                                        <p:tav tm="0">
                                          <p:val>
                                            <p:strVal val="#ppt_y"/>
                                          </p:val>
                                        </p:tav>
                                        <p:tav tm="100000">
                                          <p:val>
                                            <p:strVal val="#ppt_y"/>
                                          </p:val>
                                        </p:tav>
                                      </p:tavLst>
                                    </p:anim>
                                  </p:childTnLst>
                                </p:cTn>
                              </p:par>
                              <p:par>
                                <p:cTn id="161" presetID="9" presetClass="emph" presetSubtype="0" grpId="1" nodeType="withEffect">
                                  <p:stCondLst>
                                    <p:cond delay="0"/>
                                  </p:stCondLst>
                                  <p:childTnLst>
                                    <p:set>
                                      <p:cBhvr rctx="PPT">
                                        <p:cTn id="162" dur="indefinite"/>
                                        <p:tgtEl>
                                          <p:spTgt spid="237594"/>
                                        </p:tgtEl>
                                        <p:attrNameLst>
                                          <p:attrName>style.opacity</p:attrName>
                                        </p:attrNameLst>
                                      </p:cBhvr>
                                      <p:to>
                                        <p:strVal val="0.25"/>
                                      </p:to>
                                    </p:set>
                                    <p:animEffect filter="image" prLst="opacity: 0.25">
                                      <p:cBhvr rctx="IE">
                                        <p:cTn id="163" dur="indefinite"/>
                                        <p:tgtEl>
                                          <p:spTgt spid="237594"/>
                                        </p:tgtEl>
                                      </p:cBhvr>
                                    </p:animEffect>
                                  </p:childTnLst>
                                </p:cTn>
                              </p:par>
                            </p:childTnLst>
                          </p:cTn>
                        </p:par>
                      </p:childTnLst>
                    </p:cTn>
                  </p:par>
                  <p:par>
                    <p:cTn id="164" fill="hold" nodeType="clickPar">
                      <p:stCondLst>
                        <p:cond delay="indefinite"/>
                      </p:stCondLst>
                      <p:childTnLst>
                        <p:par>
                          <p:cTn id="165" fill="hold" nodeType="withGroup">
                            <p:stCondLst>
                              <p:cond delay="0"/>
                            </p:stCondLst>
                            <p:childTnLst>
                              <p:par>
                                <p:cTn id="166" presetID="2" presetClass="entr" presetSubtype="8" fill="hold" grpId="0" nodeType="clickEffect">
                                  <p:stCondLst>
                                    <p:cond delay="0"/>
                                  </p:stCondLst>
                                  <p:childTnLst>
                                    <p:set>
                                      <p:cBhvr>
                                        <p:cTn id="167" dur="1" fill="hold">
                                          <p:stCondLst>
                                            <p:cond delay="0"/>
                                          </p:stCondLst>
                                        </p:cTn>
                                        <p:tgtEl>
                                          <p:spTgt spid="237598"/>
                                        </p:tgtEl>
                                        <p:attrNameLst>
                                          <p:attrName>style.visibility</p:attrName>
                                        </p:attrNameLst>
                                      </p:cBhvr>
                                      <p:to>
                                        <p:strVal val="visible"/>
                                      </p:to>
                                    </p:set>
                                    <p:anim calcmode="lin" valueType="num">
                                      <p:cBhvr additive="base">
                                        <p:cTn id="168" dur="1000" fill="hold"/>
                                        <p:tgtEl>
                                          <p:spTgt spid="237598"/>
                                        </p:tgtEl>
                                        <p:attrNameLst>
                                          <p:attrName>ppt_x</p:attrName>
                                        </p:attrNameLst>
                                      </p:cBhvr>
                                      <p:tavLst>
                                        <p:tav tm="0">
                                          <p:val>
                                            <p:strVal val="0-#ppt_w/2"/>
                                          </p:val>
                                        </p:tav>
                                        <p:tav tm="100000">
                                          <p:val>
                                            <p:strVal val="#ppt_x"/>
                                          </p:val>
                                        </p:tav>
                                      </p:tavLst>
                                    </p:anim>
                                    <p:anim calcmode="lin" valueType="num">
                                      <p:cBhvr additive="base">
                                        <p:cTn id="169" dur="1000" fill="hold"/>
                                        <p:tgtEl>
                                          <p:spTgt spid="237598"/>
                                        </p:tgtEl>
                                        <p:attrNameLst>
                                          <p:attrName>ppt_y</p:attrName>
                                        </p:attrNameLst>
                                      </p:cBhvr>
                                      <p:tavLst>
                                        <p:tav tm="0">
                                          <p:val>
                                            <p:strVal val="#ppt_y"/>
                                          </p:val>
                                        </p:tav>
                                        <p:tav tm="100000">
                                          <p:val>
                                            <p:strVal val="#ppt_y"/>
                                          </p:val>
                                        </p:tav>
                                      </p:tavLst>
                                    </p:anim>
                                  </p:childTnLst>
                                </p:cTn>
                              </p:par>
                              <p:par>
                                <p:cTn id="170" presetID="2" presetClass="entr" presetSubtype="8" fill="hold" grpId="0" nodeType="withEffect">
                                  <p:stCondLst>
                                    <p:cond delay="0"/>
                                  </p:stCondLst>
                                  <p:childTnLst>
                                    <p:set>
                                      <p:cBhvr>
                                        <p:cTn id="171" dur="1" fill="hold">
                                          <p:stCondLst>
                                            <p:cond delay="0"/>
                                          </p:stCondLst>
                                        </p:cTn>
                                        <p:tgtEl>
                                          <p:spTgt spid="237620"/>
                                        </p:tgtEl>
                                        <p:attrNameLst>
                                          <p:attrName>style.visibility</p:attrName>
                                        </p:attrNameLst>
                                      </p:cBhvr>
                                      <p:to>
                                        <p:strVal val="visible"/>
                                      </p:to>
                                    </p:set>
                                    <p:anim calcmode="lin" valueType="num">
                                      <p:cBhvr additive="base">
                                        <p:cTn id="172" dur="1000" fill="hold"/>
                                        <p:tgtEl>
                                          <p:spTgt spid="237620"/>
                                        </p:tgtEl>
                                        <p:attrNameLst>
                                          <p:attrName>ppt_x</p:attrName>
                                        </p:attrNameLst>
                                      </p:cBhvr>
                                      <p:tavLst>
                                        <p:tav tm="0">
                                          <p:val>
                                            <p:strVal val="0-#ppt_w/2"/>
                                          </p:val>
                                        </p:tav>
                                        <p:tav tm="100000">
                                          <p:val>
                                            <p:strVal val="#ppt_x"/>
                                          </p:val>
                                        </p:tav>
                                      </p:tavLst>
                                    </p:anim>
                                    <p:anim calcmode="lin" valueType="num">
                                      <p:cBhvr additive="base">
                                        <p:cTn id="173" dur="1000" fill="hold"/>
                                        <p:tgtEl>
                                          <p:spTgt spid="237620"/>
                                        </p:tgtEl>
                                        <p:attrNameLst>
                                          <p:attrName>ppt_y</p:attrName>
                                        </p:attrNameLst>
                                      </p:cBhvr>
                                      <p:tavLst>
                                        <p:tav tm="0">
                                          <p:val>
                                            <p:strVal val="#ppt_y"/>
                                          </p:val>
                                        </p:tav>
                                        <p:tav tm="100000">
                                          <p:val>
                                            <p:strVal val="#ppt_y"/>
                                          </p:val>
                                        </p:tav>
                                      </p:tavLst>
                                    </p:anim>
                                  </p:childTnLst>
                                </p:cTn>
                              </p:par>
                              <p:par>
                                <p:cTn id="174" presetID="9" presetClass="emph" presetSubtype="0" grpId="1" nodeType="withEffect">
                                  <p:stCondLst>
                                    <p:cond delay="0"/>
                                  </p:stCondLst>
                                  <p:childTnLst>
                                    <p:set>
                                      <p:cBhvr rctx="PPT">
                                        <p:cTn id="175" dur="indefinite"/>
                                        <p:tgtEl>
                                          <p:spTgt spid="237596"/>
                                        </p:tgtEl>
                                        <p:attrNameLst>
                                          <p:attrName>style.opacity</p:attrName>
                                        </p:attrNameLst>
                                      </p:cBhvr>
                                      <p:to>
                                        <p:strVal val="0.25"/>
                                      </p:to>
                                    </p:set>
                                    <p:animEffect filter="image" prLst="opacity: 0.25">
                                      <p:cBhvr rctx="IE">
                                        <p:cTn id="176" dur="indefinite"/>
                                        <p:tgtEl>
                                          <p:spTgt spid="237596"/>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2" presetClass="entr" presetSubtype="8" fill="hold" grpId="0" nodeType="clickEffect">
                                  <p:stCondLst>
                                    <p:cond delay="0"/>
                                  </p:stCondLst>
                                  <p:childTnLst>
                                    <p:set>
                                      <p:cBhvr>
                                        <p:cTn id="180" dur="1" fill="hold">
                                          <p:stCondLst>
                                            <p:cond delay="0"/>
                                          </p:stCondLst>
                                        </p:cTn>
                                        <p:tgtEl>
                                          <p:spTgt spid="237597"/>
                                        </p:tgtEl>
                                        <p:attrNameLst>
                                          <p:attrName>style.visibility</p:attrName>
                                        </p:attrNameLst>
                                      </p:cBhvr>
                                      <p:to>
                                        <p:strVal val="visible"/>
                                      </p:to>
                                    </p:set>
                                    <p:anim calcmode="lin" valueType="num">
                                      <p:cBhvr additive="base">
                                        <p:cTn id="181" dur="1000" fill="hold"/>
                                        <p:tgtEl>
                                          <p:spTgt spid="237597"/>
                                        </p:tgtEl>
                                        <p:attrNameLst>
                                          <p:attrName>ppt_x</p:attrName>
                                        </p:attrNameLst>
                                      </p:cBhvr>
                                      <p:tavLst>
                                        <p:tav tm="0">
                                          <p:val>
                                            <p:strVal val="0-#ppt_w/2"/>
                                          </p:val>
                                        </p:tav>
                                        <p:tav tm="100000">
                                          <p:val>
                                            <p:strVal val="#ppt_x"/>
                                          </p:val>
                                        </p:tav>
                                      </p:tavLst>
                                    </p:anim>
                                    <p:anim calcmode="lin" valueType="num">
                                      <p:cBhvr additive="base">
                                        <p:cTn id="182" dur="1000" fill="hold"/>
                                        <p:tgtEl>
                                          <p:spTgt spid="237597"/>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237619"/>
                                        </p:tgtEl>
                                        <p:attrNameLst>
                                          <p:attrName>style.visibility</p:attrName>
                                        </p:attrNameLst>
                                      </p:cBhvr>
                                      <p:to>
                                        <p:strVal val="visible"/>
                                      </p:to>
                                    </p:set>
                                    <p:anim calcmode="lin" valueType="num">
                                      <p:cBhvr additive="base">
                                        <p:cTn id="185" dur="1000" fill="hold"/>
                                        <p:tgtEl>
                                          <p:spTgt spid="237619"/>
                                        </p:tgtEl>
                                        <p:attrNameLst>
                                          <p:attrName>ppt_x</p:attrName>
                                        </p:attrNameLst>
                                      </p:cBhvr>
                                      <p:tavLst>
                                        <p:tav tm="0">
                                          <p:val>
                                            <p:strVal val="0-#ppt_w/2"/>
                                          </p:val>
                                        </p:tav>
                                        <p:tav tm="100000">
                                          <p:val>
                                            <p:strVal val="#ppt_x"/>
                                          </p:val>
                                        </p:tav>
                                      </p:tavLst>
                                    </p:anim>
                                    <p:anim calcmode="lin" valueType="num">
                                      <p:cBhvr additive="base">
                                        <p:cTn id="186" dur="1000" fill="hold"/>
                                        <p:tgtEl>
                                          <p:spTgt spid="237619"/>
                                        </p:tgtEl>
                                        <p:attrNameLst>
                                          <p:attrName>ppt_y</p:attrName>
                                        </p:attrNameLst>
                                      </p:cBhvr>
                                      <p:tavLst>
                                        <p:tav tm="0">
                                          <p:val>
                                            <p:strVal val="#ppt_y"/>
                                          </p:val>
                                        </p:tav>
                                        <p:tav tm="100000">
                                          <p:val>
                                            <p:strVal val="#ppt_y"/>
                                          </p:val>
                                        </p:tav>
                                      </p:tavLst>
                                    </p:anim>
                                  </p:childTnLst>
                                </p:cTn>
                              </p:par>
                              <p:par>
                                <p:cTn id="187" presetID="9" presetClass="emph" presetSubtype="0" grpId="1" nodeType="withEffect">
                                  <p:stCondLst>
                                    <p:cond delay="0"/>
                                  </p:stCondLst>
                                  <p:childTnLst>
                                    <p:set>
                                      <p:cBhvr rctx="PPT">
                                        <p:cTn id="188" dur="indefinite"/>
                                        <p:tgtEl>
                                          <p:spTgt spid="237584"/>
                                        </p:tgtEl>
                                        <p:attrNameLst>
                                          <p:attrName>style.opacity</p:attrName>
                                        </p:attrNameLst>
                                      </p:cBhvr>
                                      <p:to>
                                        <p:strVal val="0.25"/>
                                      </p:to>
                                    </p:set>
                                    <p:animEffect filter="image" prLst="opacity: 0.25">
                                      <p:cBhvr rctx="IE">
                                        <p:cTn id="189" dur="indefinite"/>
                                        <p:tgtEl>
                                          <p:spTgt spid="237584"/>
                                        </p:tgtEl>
                                      </p:cBhvr>
                                    </p:animEffect>
                                  </p:childTnLst>
                                </p:cTn>
                              </p:par>
                            </p:childTnLst>
                          </p:cTn>
                        </p:par>
                      </p:childTnLst>
                    </p:cTn>
                  </p:par>
                  <p:par>
                    <p:cTn id="190" fill="hold" nodeType="clickPar">
                      <p:stCondLst>
                        <p:cond delay="indefinite"/>
                      </p:stCondLst>
                      <p:childTnLst>
                        <p:par>
                          <p:cTn id="191" fill="hold" nodeType="withGroup">
                            <p:stCondLst>
                              <p:cond delay="0"/>
                            </p:stCondLst>
                            <p:childTnLst>
                              <p:par>
                                <p:cTn id="192" presetID="2" presetClass="entr" presetSubtype="8" fill="hold" grpId="0" nodeType="clickEffect">
                                  <p:stCondLst>
                                    <p:cond delay="0"/>
                                  </p:stCondLst>
                                  <p:childTnLst>
                                    <p:set>
                                      <p:cBhvr>
                                        <p:cTn id="193" dur="1" fill="hold">
                                          <p:stCondLst>
                                            <p:cond delay="0"/>
                                          </p:stCondLst>
                                        </p:cTn>
                                        <p:tgtEl>
                                          <p:spTgt spid="237599"/>
                                        </p:tgtEl>
                                        <p:attrNameLst>
                                          <p:attrName>style.visibility</p:attrName>
                                        </p:attrNameLst>
                                      </p:cBhvr>
                                      <p:to>
                                        <p:strVal val="visible"/>
                                      </p:to>
                                    </p:set>
                                    <p:anim calcmode="lin" valueType="num">
                                      <p:cBhvr additive="base">
                                        <p:cTn id="194" dur="1000" fill="hold"/>
                                        <p:tgtEl>
                                          <p:spTgt spid="237599"/>
                                        </p:tgtEl>
                                        <p:attrNameLst>
                                          <p:attrName>ppt_x</p:attrName>
                                        </p:attrNameLst>
                                      </p:cBhvr>
                                      <p:tavLst>
                                        <p:tav tm="0">
                                          <p:val>
                                            <p:strVal val="0-#ppt_w/2"/>
                                          </p:val>
                                        </p:tav>
                                        <p:tav tm="100000">
                                          <p:val>
                                            <p:strVal val="#ppt_x"/>
                                          </p:val>
                                        </p:tav>
                                      </p:tavLst>
                                    </p:anim>
                                    <p:anim calcmode="lin" valueType="num">
                                      <p:cBhvr additive="base">
                                        <p:cTn id="195" dur="1000" fill="hold"/>
                                        <p:tgtEl>
                                          <p:spTgt spid="237599"/>
                                        </p:tgtEl>
                                        <p:attrNameLst>
                                          <p:attrName>ppt_y</p:attrName>
                                        </p:attrNameLst>
                                      </p:cBhvr>
                                      <p:tavLst>
                                        <p:tav tm="0">
                                          <p:val>
                                            <p:strVal val="#ppt_y"/>
                                          </p:val>
                                        </p:tav>
                                        <p:tav tm="100000">
                                          <p:val>
                                            <p:strVal val="#ppt_y"/>
                                          </p:val>
                                        </p:tav>
                                      </p:tavLst>
                                    </p:anim>
                                  </p:childTnLst>
                                </p:cTn>
                              </p:par>
                              <p:par>
                                <p:cTn id="196" presetID="2" presetClass="entr" presetSubtype="8" fill="hold" grpId="0" nodeType="withEffect">
                                  <p:stCondLst>
                                    <p:cond delay="0"/>
                                  </p:stCondLst>
                                  <p:childTnLst>
                                    <p:set>
                                      <p:cBhvr>
                                        <p:cTn id="197" dur="1" fill="hold">
                                          <p:stCondLst>
                                            <p:cond delay="0"/>
                                          </p:stCondLst>
                                        </p:cTn>
                                        <p:tgtEl>
                                          <p:spTgt spid="237625"/>
                                        </p:tgtEl>
                                        <p:attrNameLst>
                                          <p:attrName>style.visibility</p:attrName>
                                        </p:attrNameLst>
                                      </p:cBhvr>
                                      <p:to>
                                        <p:strVal val="visible"/>
                                      </p:to>
                                    </p:set>
                                    <p:anim calcmode="lin" valueType="num">
                                      <p:cBhvr additive="base">
                                        <p:cTn id="198" dur="1000" fill="hold"/>
                                        <p:tgtEl>
                                          <p:spTgt spid="237625"/>
                                        </p:tgtEl>
                                        <p:attrNameLst>
                                          <p:attrName>ppt_x</p:attrName>
                                        </p:attrNameLst>
                                      </p:cBhvr>
                                      <p:tavLst>
                                        <p:tav tm="0">
                                          <p:val>
                                            <p:strVal val="0-#ppt_w/2"/>
                                          </p:val>
                                        </p:tav>
                                        <p:tav tm="100000">
                                          <p:val>
                                            <p:strVal val="#ppt_x"/>
                                          </p:val>
                                        </p:tav>
                                      </p:tavLst>
                                    </p:anim>
                                    <p:anim calcmode="lin" valueType="num">
                                      <p:cBhvr additive="base">
                                        <p:cTn id="199" dur="1000" fill="hold"/>
                                        <p:tgtEl>
                                          <p:spTgt spid="237625"/>
                                        </p:tgtEl>
                                        <p:attrNameLst>
                                          <p:attrName>ppt_y</p:attrName>
                                        </p:attrNameLst>
                                      </p:cBhvr>
                                      <p:tavLst>
                                        <p:tav tm="0">
                                          <p:val>
                                            <p:strVal val="#ppt_y"/>
                                          </p:val>
                                        </p:tav>
                                        <p:tav tm="100000">
                                          <p:val>
                                            <p:strVal val="#ppt_y"/>
                                          </p:val>
                                        </p:tav>
                                      </p:tavLst>
                                    </p:anim>
                                  </p:childTnLst>
                                </p:cTn>
                              </p:par>
                              <p:par>
                                <p:cTn id="200" presetID="9" presetClass="emph" presetSubtype="0" grpId="1" nodeType="withEffect">
                                  <p:stCondLst>
                                    <p:cond delay="0"/>
                                  </p:stCondLst>
                                  <p:childTnLst>
                                    <p:set>
                                      <p:cBhvr rctx="PPT">
                                        <p:cTn id="201" dur="indefinite"/>
                                        <p:tgtEl>
                                          <p:spTgt spid="237583"/>
                                        </p:tgtEl>
                                        <p:attrNameLst>
                                          <p:attrName>style.opacity</p:attrName>
                                        </p:attrNameLst>
                                      </p:cBhvr>
                                      <p:to>
                                        <p:strVal val="0.25"/>
                                      </p:to>
                                    </p:set>
                                    <p:animEffect filter="image" prLst="opacity: 0.25">
                                      <p:cBhvr rctx="IE">
                                        <p:cTn id="202" dur="indefinite"/>
                                        <p:tgtEl>
                                          <p:spTgt spid="237583"/>
                                        </p:tgtEl>
                                      </p:cBhvr>
                                    </p:animEffect>
                                  </p:childTnLst>
                                </p:cTn>
                              </p:par>
                            </p:childTnLst>
                          </p:cTn>
                        </p:par>
                      </p:childTnLst>
                    </p:cTn>
                  </p:par>
                  <p:par>
                    <p:cTn id="203" fill="hold">
                      <p:stCondLst>
                        <p:cond delay="indefinite"/>
                      </p:stCondLst>
                      <p:childTnLst>
                        <p:par>
                          <p:cTn id="204" fill="hold">
                            <p:stCondLst>
                              <p:cond delay="0"/>
                            </p:stCondLst>
                            <p:childTnLst>
                              <p:par>
                                <p:cTn id="205" presetID="2" presetClass="entr" presetSubtype="8" fill="hold" grpId="0" nodeType="clickEffect">
                                  <p:stCondLst>
                                    <p:cond delay="0"/>
                                  </p:stCondLst>
                                  <p:childTnLst>
                                    <p:set>
                                      <p:cBhvr>
                                        <p:cTn id="206" dur="1" fill="hold">
                                          <p:stCondLst>
                                            <p:cond delay="0"/>
                                          </p:stCondLst>
                                        </p:cTn>
                                        <p:tgtEl>
                                          <p:spTgt spid="44"/>
                                        </p:tgtEl>
                                        <p:attrNameLst>
                                          <p:attrName>style.visibility</p:attrName>
                                        </p:attrNameLst>
                                      </p:cBhvr>
                                      <p:to>
                                        <p:strVal val="visible"/>
                                      </p:to>
                                    </p:set>
                                    <p:anim calcmode="lin" valueType="num">
                                      <p:cBhvr additive="base">
                                        <p:cTn id="207" dur="1000" fill="hold"/>
                                        <p:tgtEl>
                                          <p:spTgt spid="44"/>
                                        </p:tgtEl>
                                        <p:attrNameLst>
                                          <p:attrName>ppt_x</p:attrName>
                                        </p:attrNameLst>
                                      </p:cBhvr>
                                      <p:tavLst>
                                        <p:tav tm="0">
                                          <p:val>
                                            <p:strVal val="0-#ppt_w/2"/>
                                          </p:val>
                                        </p:tav>
                                        <p:tav tm="100000">
                                          <p:val>
                                            <p:strVal val="#ppt_x"/>
                                          </p:val>
                                        </p:tav>
                                      </p:tavLst>
                                    </p:anim>
                                    <p:anim calcmode="lin" valueType="num">
                                      <p:cBhvr additive="base">
                                        <p:cTn id="208" dur="10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3" grpId="0"/>
      <p:bldP spid="237576" grpId="0"/>
      <p:bldP spid="237577" grpId="0"/>
      <p:bldP spid="237577" grpId="1"/>
      <p:bldP spid="237578" grpId="0"/>
      <p:bldP spid="237578" grpId="1"/>
      <p:bldP spid="237579" grpId="0"/>
      <p:bldP spid="237579" grpId="1"/>
      <p:bldP spid="237580" grpId="0"/>
      <p:bldP spid="237580" grpId="1"/>
      <p:bldP spid="237581" grpId="0"/>
      <p:bldP spid="237581" grpId="1"/>
      <p:bldP spid="237582" grpId="0"/>
      <p:bldP spid="237583" grpId="0"/>
      <p:bldP spid="237583" grpId="1"/>
      <p:bldP spid="237584" grpId="0"/>
      <p:bldP spid="237584" grpId="1"/>
      <p:bldP spid="237585" grpId="0"/>
      <p:bldP spid="237586" grpId="0"/>
      <p:bldP spid="237587" grpId="0"/>
      <p:bldP spid="237588" grpId="0"/>
      <p:bldP spid="237589" grpId="0"/>
      <p:bldP spid="237590" grpId="0"/>
      <p:bldP spid="237591" grpId="0"/>
      <p:bldP spid="237592" grpId="0"/>
      <p:bldP spid="237593" grpId="0"/>
      <p:bldP spid="237594" grpId="0"/>
      <p:bldP spid="237594" grpId="1"/>
      <p:bldP spid="237595" grpId="0"/>
      <p:bldP spid="237596" grpId="0"/>
      <p:bldP spid="237596" grpId="1"/>
      <p:bldP spid="237597" grpId="0"/>
      <p:bldP spid="237598" grpId="0"/>
      <p:bldP spid="237599" grpId="0"/>
      <p:bldP spid="237603" grpId="0"/>
      <p:bldP spid="237604" grpId="0"/>
      <p:bldP spid="237605" grpId="0"/>
      <p:bldP spid="237607" grpId="0"/>
      <p:bldP spid="237608" grpId="0"/>
      <p:bldP spid="237615" grpId="0"/>
      <p:bldP spid="237616" grpId="0"/>
      <p:bldP spid="237617" grpId="0"/>
      <p:bldP spid="237618" grpId="0"/>
      <p:bldP spid="237619" grpId="0"/>
      <p:bldP spid="237620" grpId="0"/>
      <p:bldP spid="237625"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5"/>
          <p:cNvSpPr>
            <a:spLocks noChangeArrowheads="1"/>
          </p:cNvSpPr>
          <p:nvPr/>
        </p:nvSpPr>
        <p:spPr bwMode="auto">
          <a:xfrm>
            <a:off x="4727575" y="898525"/>
            <a:ext cx="3876985" cy="5194845"/>
          </a:xfrm>
          <a:prstGeom prst="rect">
            <a:avLst/>
          </a:prstGeom>
          <a:solidFill>
            <a:srgbClr val="FFBA97">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9221" name="Rectangle 23"/>
          <p:cNvSpPr>
            <a:spLocks noChangeArrowheads="1"/>
          </p:cNvSpPr>
          <p:nvPr/>
        </p:nvSpPr>
        <p:spPr bwMode="auto">
          <a:xfrm>
            <a:off x="409575" y="898525"/>
            <a:ext cx="3959225" cy="5194845"/>
          </a:xfrm>
          <a:prstGeom prst="rect">
            <a:avLst/>
          </a:prstGeom>
          <a:solidFill>
            <a:srgbClr val="FFFF99">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9222" name="Text Box 11"/>
          <p:cNvSpPr txBox="1">
            <a:spLocks noChangeArrowheads="1"/>
          </p:cNvSpPr>
          <p:nvPr/>
        </p:nvSpPr>
        <p:spPr bwMode="auto">
          <a:xfrm>
            <a:off x="358775" y="179388"/>
            <a:ext cx="5599908" cy="7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4000" b="1" dirty="0">
                <a:latin typeface="+mn-lt"/>
              </a:rPr>
              <a:t>Fremdsprachen lernen</a:t>
            </a:r>
          </a:p>
        </p:txBody>
      </p:sp>
      <p:sp>
        <p:nvSpPr>
          <p:cNvPr id="25615" name="Text Box 7"/>
          <p:cNvSpPr txBox="1">
            <a:spLocks noChangeArrowheads="1"/>
          </p:cNvSpPr>
          <p:nvPr/>
        </p:nvSpPr>
        <p:spPr bwMode="auto">
          <a:xfrm>
            <a:off x="409575" y="1346052"/>
            <a:ext cx="3410206"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tabLst>
                <a:tab pos="8074025" algn="r"/>
              </a:tabLst>
              <a:defRPr sz="900">
                <a:solidFill>
                  <a:schemeClr val="tx1"/>
                </a:solidFill>
                <a:latin typeface="Frutiger 45 Light" pitchFamily="34" charset="0"/>
                <a:ea typeface="Geneva" pitchFamily="47" charset="-128"/>
              </a:defRPr>
            </a:lvl1pPr>
            <a:lvl2pPr marL="742950" indent="-285750" eaLnBrk="0" hangingPunct="0">
              <a:tabLst>
                <a:tab pos="8074025" algn="r"/>
              </a:tabLst>
              <a:defRPr sz="900">
                <a:solidFill>
                  <a:schemeClr val="tx1"/>
                </a:solidFill>
                <a:latin typeface="Frutiger 45 Light" pitchFamily="34" charset="0"/>
                <a:ea typeface="Geneva" pitchFamily="47" charset="-128"/>
              </a:defRPr>
            </a:lvl2pPr>
            <a:lvl3pPr marL="1143000" indent="-228600" eaLnBrk="0" hangingPunct="0">
              <a:tabLst>
                <a:tab pos="8074025" algn="r"/>
              </a:tabLst>
              <a:defRPr sz="900">
                <a:solidFill>
                  <a:schemeClr val="tx1"/>
                </a:solidFill>
                <a:latin typeface="Frutiger 45 Light" pitchFamily="34" charset="0"/>
                <a:ea typeface="Geneva" pitchFamily="47" charset="-128"/>
              </a:defRPr>
            </a:lvl3pPr>
            <a:lvl4pPr marL="1600200" indent="-228600" eaLnBrk="0" hangingPunct="0">
              <a:tabLst>
                <a:tab pos="8074025" algn="r"/>
              </a:tabLst>
              <a:defRPr sz="900">
                <a:solidFill>
                  <a:schemeClr val="tx1"/>
                </a:solidFill>
                <a:latin typeface="Frutiger 45 Light" pitchFamily="34" charset="0"/>
                <a:ea typeface="Geneva" pitchFamily="47" charset="-128"/>
              </a:defRPr>
            </a:lvl4pPr>
            <a:lvl5pPr marL="2057400" indent="-228600" eaLnBrk="0" hangingPunct="0">
              <a:tabLst>
                <a:tab pos="8074025" algn="r"/>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9pPr>
          </a:lstStyle>
          <a:p>
            <a:pPr eaLnBrk="1" hangingPunct="1"/>
            <a:r>
              <a:rPr lang="de-DE" altLang="de-DE" sz="2400" b="1" dirty="0">
                <a:latin typeface="+mn-lt"/>
              </a:rPr>
              <a:t>Klassenstufen 5 und 6</a:t>
            </a:r>
          </a:p>
        </p:txBody>
      </p:sp>
      <p:sp>
        <p:nvSpPr>
          <p:cNvPr id="4" name="Text Box 7"/>
          <p:cNvSpPr txBox="1">
            <a:spLocks noChangeArrowheads="1"/>
          </p:cNvSpPr>
          <p:nvPr/>
        </p:nvSpPr>
        <p:spPr bwMode="auto">
          <a:xfrm>
            <a:off x="4727575" y="1346052"/>
            <a:ext cx="274496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tabLst>
                <a:tab pos="8074025" algn="r"/>
              </a:tabLst>
              <a:defRPr sz="900">
                <a:solidFill>
                  <a:schemeClr val="tx1"/>
                </a:solidFill>
                <a:latin typeface="Frutiger 45 Light" pitchFamily="34" charset="0"/>
                <a:ea typeface="Geneva" pitchFamily="47" charset="-128"/>
              </a:defRPr>
            </a:lvl1pPr>
            <a:lvl2pPr marL="742950" indent="-285750" eaLnBrk="0" hangingPunct="0">
              <a:tabLst>
                <a:tab pos="8074025" algn="r"/>
              </a:tabLst>
              <a:defRPr sz="900">
                <a:solidFill>
                  <a:schemeClr val="tx1"/>
                </a:solidFill>
                <a:latin typeface="Frutiger 45 Light" pitchFamily="34" charset="0"/>
                <a:ea typeface="Geneva" pitchFamily="47" charset="-128"/>
              </a:defRPr>
            </a:lvl2pPr>
            <a:lvl3pPr marL="1143000" indent="-228600" eaLnBrk="0" hangingPunct="0">
              <a:tabLst>
                <a:tab pos="8074025" algn="r"/>
              </a:tabLst>
              <a:defRPr sz="900">
                <a:solidFill>
                  <a:schemeClr val="tx1"/>
                </a:solidFill>
                <a:latin typeface="Frutiger 45 Light" pitchFamily="34" charset="0"/>
                <a:ea typeface="Geneva" pitchFamily="47" charset="-128"/>
              </a:defRPr>
            </a:lvl3pPr>
            <a:lvl4pPr marL="1600200" indent="-228600" eaLnBrk="0" hangingPunct="0">
              <a:tabLst>
                <a:tab pos="8074025" algn="r"/>
              </a:tabLst>
              <a:defRPr sz="900">
                <a:solidFill>
                  <a:schemeClr val="tx1"/>
                </a:solidFill>
                <a:latin typeface="Frutiger 45 Light" pitchFamily="34" charset="0"/>
                <a:ea typeface="Geneva" pitchFamily="47" charset="-128"/>
              </a:defRPr>
            </a:lvl4pPr>
            <a:lvl5pPr marL="2057400" indent="-228600" eaLnBrk="0" hangingPunct="0">
              <a:tabLst>
                <a:tab pos="8074025" algn="r"/>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9pPr>
          </a:lstStyle>
          <a:p>
            <a:pPr eaLnBrk="1" hangingPunct="1"/>
            <a:r>
              <a:rPr lang="de-DE" altLang="de-DE" sz="2400" b="1" dirty="0">
                <a:latin typeface="Saar" panose="00000500000000000000" pitchFamily="2" charset="0"/>
              </a:rPr>
              <a:t>ab Klassenstufe 5</a:t>
            </a:r>
          </a:p>
        </p:txBody>
      </p:sp>
      <p:sp>
        <p:nvSpPr>
          <p:cNvPr id="5" name="Text Box 7"/>
          <p:cNvSpPr txBox="1">
            <a:spLocks noChangeArrowheads="1"/>
          </p:cNvSpPr>
          <p:nvPr/>
        </p:nvSpPr>
        <p:spPr bwMode="auto">
          <a:xfrm>
            <a:off x="4727575" y="3954315"/>
            <a:ext cx="274496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tabLst>
                <a:tab pos="8074025" algn="r"/>
              </a:tabLst>
              <a:defRPr sz="900">
                <a:solidFill>
                  <a:schemeClr val="tx1"/>
                </a:solidFill>
                <a:latin typeface="Frutiger 45 Light" pitchFamily="34" charset="0"/>
                <a:ea typeface="Geneva" pitchFamily="47" charset="-128"/>
              </a:defRPr>
            </a:lvl1pPr>
            <a:lvl2pPr marL="742950" indent="-285750" eaLnBrk="0" hangingPunct="0">
              <a:tabLst>
                <a:tab pos="8074025" algn="r"/>
              </a:tabLst>
              <a:defRPr sz="900">
                <a:solidFill>
                  <a:schemeClr val="tx1"/>
                </a:solidFill>
                <a:latin typeface="Frutiger 45 Light" pitchFamily="34" charset="0"/>
                <a:ea typeface="Geneva" pitchFamily="47" charset="-128"/>
              </a:defRPr>
            </a:lvl2pPr>
            <a:lvl3pPr marL="1143000" indent="-228600" eaLnBrk="0" hangingPunct="0">
              <a:tabLst>
                <a:tab pos="8074025" algn="r"/>
              </a:tabLst>
              <a:defRPr sz="900">
                <a:solidFill>
                  <a:schemeClr val="tx1"/>
                </a:solidFill>
                <a:latin typeface="Frutiger 45 Light" pitchFamily="34" charset="0"/>
                <a:ea typeface="Geneva" pitchFamily="47" charset="-128"/>
              </a:defRPr>
            </a:lvl3pPr>
            <a:lvl4pPr marL="1600200" indent="-228600" eaLnBrk="0" hangingPunct="0">
              <a:tabLst>
                <a:tab pos="8074025" algn="r"/>
              </a:tabLst>
              <a:defRPr sz="900">
                <a:solidFill>
                  <a:schemeClr val="tx1"/>
                </a:solidFill>
                <a:latin typeface="Frutiger 45 Light" pitchFamily="34" charset="0"/>
                <a:ea typeface="Geneva" pitchFamily="47" charset="-128"/>
              </a:defRPr>
            </a:lvl4pPr>
            <a:lvl5pPr marL="2057400" indent="-228600" eaLnBrk="0" hangingPunct="0">
              <a:tabLst>
                <a:tab pos="8074025" algn="r"/>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9pPr>
          </a:lstStyle>
          <a:p>
            <a:pPr eaLnBrk="1" hangingPunct="1"/>
            <a:r>
              <a:rPr lang="de-DE" altLang="de-DE" sz="2400" b="1" dirty="0">
                <a:latin typeface="Saar" panose="00000500000000000000" pitchFamily="2" charset="0"/>
              </a:rPr>
              <a:t>ab Klassenstufe 6</a:t>
            </a:r>
          </a:p>
        </p:txBody>
      </p:sp>
      <p:sp>
        <p:nvSpPr>
          <p:cNvPr id="3" name="Rectangle 8"/>
          <p:cNvSpPr>
            <a:spLocks noChangeArrowheads="1"/>
          </p:cNvSpPr>
          <p:nvPr/>
        </p:nvSpPr>
        <p:spPr bwMode="auto">
          <a:xfrm>
            <a:off x="409575" y="1889125"/>
            <a:ext cx="39592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800" dirty="0">
                <a:solidFill>
                  <a:srgbClr val="000000"/>
                </a:solidFill>
                <a:latin typeface="Saar" panose="00000500000000000000" pitchFamily="2" charset="0"/>
              </a:rPr>
              <a:t>Alle Schülerinnen und Schüler lernen</a:t>
            </a:r>
            <a:r>
              <a:rPr lang="de-DE" altLang="de-DE" sz="1800" dirty="0">
                <a:latin typeface="Saar" panose="00000500000000000000" pitchFamily="2" charset="0"/>
              </a:rPr>
              <a:t> </a:t>
            </a:r>
            <a:r>
              <a:rPr lang="de-DE" altLang="de-DE" sz="1800" dirty="0">
                <a:solidFill>
                  <a:srgbClr val="000000"/>
                </a:solidFill>
                <a:latin typeface="Saar" panose="00000500000000000000" pitchFamily="2" charset="0"/>
              </a:rPr>
              <a:t/>
            </a:r>
            <a:br>
              <a:rPr lang="de-DE" altLang="de-DE" sz="1800" dirty="0">
                <a:solidFill>
                  <a:srgbClr val="000000"/>
                </a:solidFill>
                <a:latin typeface="Saar" panose="00000500000000000000" pitchFamily="2" charset="0"/>
              </a:rPr>
            </a:br>
            <a:r>
              <a:rPr lang="de-DE" altLang="de-DE" sz="1800" b="1" dirty="0">
                <a:solidFill>
                  <a:srgbClr val="000000"/>
                </a:solidFill>
                <a:latin typeface="Saar" panose="00000500000000000000" pitchFamily="2" charset="0"/>
              </a:rPr>
              <a:t>zwei Fremdsprachen:</a:t>
            </a:r>
            <a:endParaRPr lang="de-DE" altLang="de-DE" sz="1800" dirty="0">
              <a:solidFill>
                <a:srgbClr val="000000"/>
              </a:solidFill>
              <a:latin typeface="Saar" panose="00000500000000000000" pitchFamily="2" charset="0"/>
            </a:endParaRPr>
          </a:p>
        </p:txBody>
      </p:sp>
      <p:grpSp>
        <p:nvGrpSpPr>
          <p:cNvPr id="2" name="Group 27"/>
          <p:cNvGrpSpPr>
            <a:grpSpLocks/>
          </p:cNvGrpSpPr>
          <p:nvPr/>
        </p:nvGrpSpPr>
        <p:grpSpPr bwMode="auto">
          <a:xfrm>
            <a:off x="1309688" y="2878138"/>
            <a:ext cx="2159000" cy="449262"/>
            <a:chOff x="1813" y="1915"/>
            <a:chExt cx="2124" cy="226"/>
          </a:xfrm>
        </p:grpSpPr>
        <p:sp>
          <p:nvSpPr>
            <p:cNvPr id="9248" name="Line 23"/>
            <p:cNvSpPr>
              <a:spLocks noChangeShapeType="1"/>
            </p:cNvSpPr>
            <p:nvPr/>
          </p:nvSpPr>
          <p:spPr bwMode="auto">
            <a:xfrm flipH="1">
              <a:off x="1813" y="1915"/>
              <a:ext cx="1065" cy="226"/>
            </a:xfrm>
            <a:prstGeom prst="line">
              <a:avLst/>
            </a:prstGeom>
            <a:noFill/>
            <a:ln w="38100">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9249" name="Line 26"/>
            <p:cNvSpPr>
              <a:spLocks noChangeShapeType="1"/>
            </p:cNvSpPr>
            <p:nvPr/>
          </p:nvSpPr>
          <p:spPr bwMode="auto">
            <a:xfrm>
              <a:off x="2872" y="1915"/>
              <a:ext cx="1065" cy="226"/>
            </a:xfrm>
            <a:prstGeom prst="line">
              <a:avLst/>
            </a:prstGeom>
            <a:noFill/>
            <a:ln w="38100">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de-DE"/>
            </a:p>
          </p:txBody>
        </p:sp>
      </p:grpSp>
      <p:sp>
        <p:nvSpPr>
          <p:cNvPr id="7" name="Rectangle 8"/>
          <p:cNvSpPr>
            <a:spLocks noChangeArrowheads="1"/>
          </p:cNvSpPr>
          <p:nvPr/>
        </p:nvSpPr>
        <p:spPr bwMode="auto">
          <a:xfrm>
            <a:off x="4727575" y="1889125"/>
            <a:ext cx="3959225"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600" dirty="0">
                <a:solidFill>
                  <a:srgbClr val="000000"/>
                </a:solidFill>
                <a:latin typeface="Saar" panose="00000500000000000000" pitchFamily="2" charset="0"/>
              </a:rPr>
              <a:t>Alle Schülerinnen und Schüler lernen</a:t>
            </a:r>
            <a:br>
              <a:rPr lang="de-DE" altLang="de-DE" sz="1600" dirty="0">
                <a:solidFill>
                  <a:srgbClr val="000000"/>
                </a:solidFill>
                <a:latin typeface="Saar" panose="00000500000000000000" pitchFamily="2" charset="0"/>
              </a:rPr>
            </a:br>
            <a:r>
              <a:rPr lang="de-DE" altLang="de-DE" sz="1600" dirty="0">
                <a:solidFill>
                  <a:srgbClr val="000000"/>
                </a:solidFill>
                <a:latin typeface="Saar" panose="00000500000000000000" pitchFamily="2" charset="0"/>
              </a:rPr>
              <a:t>entsprechend dem Angebot der Schule </a:t>
            </a:r>
            <a:r>
              <a:rPr lang="de-DE" altLang="de-DE" sz="1600" b="1" dirty="0">
                <a:solidFill>
                  <a:srgbClr val="000000"/>
                </a:solidFill>
                <a:latin typeface="Saar" panose="00000500000000000000" pitchFamily="2" charset="0"/>
              </a:rPr>
              <a:t>eine</a:t>
            </a:r>
            <a:r>
              <a:rPr lang="de-DE" altLang="de-DE" sz="1800" dirty="0">
                <a:solidFill>
                  <a:srgbClr val="000000"/>
                </a:solidFill>
                <a:latin typeface="Saar" panose="00000500000000000000" pitchFamily="2" charset="0"/>
              </a:rPr>
              <a:t> </a:t>
            </a:r>
            <a:br>
              <a:rPr lang="de-DE" altLang="de-DE" sz="1800" dirty="0">
                <a:solidFill>
                  <a:srgbClr val="000000"/>
                </a:solidFill>
                <a:latin typeface="Saar" panose="00000500000000000000" pitchFamily="2" charset="0"/>
              </a:rPr>
            </a:br>
            <a:r>
              <a:rPr lang="de-DE" altLang="de-DE" sz="1800" b="1" dirty="0">
                <a:solidFill>
                  <a:srgbClr val="000000"/>
                </a:solidFill>
                <a:latin typeface="Saar" panose="00000500000000000000" pitchFamily="2" charset="0"/>
              </a:rPr>
              <a:t>erste Fremdsprache</a:t>
            </a:r>
            <a:endParaRPr lang="de-DE" altLang="de-DE" sz="1800" dirty="0">
              <a:solidFill>
                <a:srgbClr val="000000"/>
              </a:solidFill>
              <a:latin typeface="Saar" panose="00000500000000000000" pitchFamily="2" charset="0"/>
            </a:endParaRPr>
          </a:p>
        </p:txBody>
      </p:sp>
      <p:sp>
        <p:nvSpPr>
          <p:cNvPr id="9" name="Rectangle 8"/>
          <p:cNvSpPr>
            <a:spLocks noChangeArrowheads="1"/>
          </p:cNvSpPr>
          <p:nvPr/>
        </p:nvSpPr>
        <p:spPr bwMode="auto">
          <a:xfrm>
            <a:off x="4727575" y="4497388"/>
            <a:ext cx="39592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600" dirty="0">
                <a:solidFill>
                  <a:srgbClr val="000000"/>
                </a:solidFill>
                <a:latin typeface="Saar" panose="00000500000000000000" pitchFamily="2" charset="0"/>
              </a:rPr>
              <a:t>Alle Schülerinnen und Schüler lernen</a:t>
            </a:r>
            <a:br>
              <a:rPr lang="de-DE" altLang="de-DE" sz="1600" dirty="0">
                <a:solidFill>
                  <a:srgbClr val="000000"/>
                </a:solidFill>
                <a:latin typeface="Saar" panose="00000500000000000000" pitchFamily="2" charset="0"/>
              </a:rPr>
            </a:br>
            <a:r>
              <a:rPr lang="de-DE" altLang="de-DE" sz="1600" dirty="0">
                <a:solidFill>
                  <a:srgbClr val="000000"/>
                </a:solidFill>
                <a:latin typeface="Saar" panose="00000500000000000000" pitchFamily="2" charset="0"/>
              </a:rPr>
              <a:t>entsprechend dem Angebot der Schule </a:t>
            </a:r>
            <a:r>
              <a:rPr lang="de-DE" altLang="de-DE" sz="1600" b="1" dirty="0">
                <a:solidFill>
                  <a:srgbClr val="000000"/>
                </a:solidFill>
                <a:latin typeface="Saar" panose="00000500000000000000" pitchFamily="2" charset="0"/>
              </a:rPr>
              <a:t>eine</a:t>
            </a:r>
            <a:r>
              <a:rPr lang="de-DE" altLang="de-DE" sz="1600" dirty="0">
                <a:solidFill>
                  <a:srgbClr val="000000"/>
                </a:solidFill>
                <a:latin typeface="Saar" panose="00000500000000000000" pitchFamily="2" charset="0"/>
              </a:rPr>
              <a:t> </a:t>
            </a:r>
            <a:br>
              <a:rPr lang="de-DE" altLang="de-DE" sz="1600" dirty="0">
                <a:solidFill>
                  <a:srgbClr val="000000"/>
                </a:solidFill>
                <a:latin typeface="Saar" panose="00000500000000000000" pitchFamily="2" charset="0"/>
              </a:rPr>
            </a:br>
            <a:r>
              <a:rPr lang="de-DE" altLang="de-DE" sz="1800" b="1" dirty="0">
                <a:solidFill>
                  <a:srgbClr val="000000"/>
                </a:solidFill>
                <a:latin typeface="Saar" panose="00000500000000000000" pitchFamily="2" charset="0"/>
              </a:rPr>
              <a:t>zweite</a:t>
            </a:r>
            <a:r>
              <a:rPr lang="de-DE" altLang="de-DE" sz="1800" dirty="0">
                <a:solidFill>
                  <a:srgbClr val="000000"/>
                </a:solidFill>
                <a:latin typeface="Saar" panose="00000500000000000000" pitchFamily="2" charset="0"/>
              </a:rPr>
              <a:t> </a:t>
            </a:r>
            <a:r>
              <a:rPr lang="de-DE" altLang="de-DE" sz="1800" b="1" dirty="0">
                <a:solidFill>
                  <a:srgbClr val="000000"/>
                </a:solidFill>
                <a:latin typeface="Saar" panose="00000500000000000000" pitchFamily="2" charset="0"/>
              </a:rPr>
              <a:t>Fremdsprache</a:t>
            </a:r>
          </a:p>
        </p:txBody>
      </p:sp>
      <p:sp>
        <p:nvSpPr>
          <p:cNvPr id="11" name="Rectangle 8"/>
          <p:cNvSpPr>
            <a:spLocks noChangeArrowheads="1"/>
          </p:cNvSpPr>
          <p:nvPr/>
        </p:nvSpPr>
        <p:spPr bwMode="auto">
          <a:xfrm>
            <a:off x="412750" y="4227513"/>
            <a:ext cx="3959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400" dirty="0">
                <a:solidFill>
                  <a:srgbClr val="000000"/>
                </a:solidFill>
                <a:latin typeface="Saar" panose="00000500000000000000" pitchFamily="2" charset="0"/>
              </a:rPr>
              <a:t>entsprechend dem Angebot der Schule</a:t>
            </a:r>
          </a:p>
        </p:txBody>
      </p:sp>
      <p:sp>
        <p:nvSpPr>
          <p:cNvPr id="241726" name="AutoShape 62"/>
          <p:cNvSpPr>
            <a:spLocks noChangeArrowheads="1"/>
          </p:cNvSpPr>
          <p:nvPr/>
        </p:nvSpPr>
        <p:spPr bwMode="auto">
          <a:xfrm>
            <a:off x="455613" y="3417888"/>
            <a:ext cx="1800225" cy="719137"/>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400" b="1" dirty="0">
                <a:solidFill>
                  <a:srgbClr val="000000"/>
                </a:solidFill>
                <a:latin typeface="Saar" panose="00000500000000000000" pitchFamily="2" charset="0"/>
              </a:rPr>
              <a:t>Sprachlehrgang</a:t>
            </a:r>
            <a:br>
              <a:rPr lang="de-DE" altLang="de-DE" sz="1400" b="1" dirty="0">
                <a:solidFill>
                  <a:srgbClr val="000000"/>
                </a:solidFill>
                <a:latin typeface="Saar" panose="00000500000000000000" pitchFamily="2" charset="0"/>
              </a:rPr>
            </a:br>
            <a:r>
              <a:rPr lang="de-DE" altLang="de-DE" sz="1400" dirty="0">
                <a:solidFill>
                  <a:srgbClr val="000000"/>
                </a:solidFill>
                <a:latin typeface="Saar" panose="00000500000000000000" pitchFamily="2" charset="0"/>
              </a:rPr>
              <a:t>1. Fremdsprache</a:t>
            </a:r>
            <a:br>
              <a:rPr lang="de-DE" altLang="de-DE" sz="1400" dirty="0">
                <a:solidFill>
                  <a:srgbClr val="000000"/>
                </a:solidFill>
                <a:latin typeface="Saar" panose="00000500000000000000" pitchFamily="2" charset="0"/>
              </a:rPr>
            </a:br>
            <a:r>
              <a:rPr lang="de-DE" altLang="de-DE" sz="1400" dirty="0">
                <a:solidFill>
                  <a:srgbClr val="000000"/>
                </a:solidFill>
                <a:latin typeface="Saar" panose="00000500000000000000" pitchFamily="2" charset="0"/>
              </a:rPr>
              <a:t>(4 Wochenstunden)</a:t>
            </a:r>
            <a:endParaRPr lang="de-DE" altLang="de-DE" sz="1400" dirty="0">
              <a:latin typeface="Saar" panose="00000500000000000000" pitchFamily="2" charset="0"/>
            </a:endParaRPr>
          </a:p>
        </p:txBody>
      </p:sp>
      <p:sp>
        <p:nvSpPr>
          <p:cNvPr id="241727" name="AutoShape 63"/>
          <p:cNvSpPr>
            <a:spLocks noChangeArrowheads="1"/>
          </p:cNvSpPr>
          <p:nvPr/>
        </p:nvSpPr>
        <p:spPr bwMode="auto">
          <a:xfrm>
            <a:off x="2517775" y="3417888"/>
            <a:ext cx="1800225" cy="719137"/>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400" b="1" dirty="0">
                <a:solidFill>
                  <a:srgbClr val="000000"/>
                </a:solidFill>
                <a:latin typeface="Saar" panose="00000500000000000000" pitchFamily="2" charset="0"/>
              </a:rPr>
              <a:t>Sprachkurs</a:t>
            </a:r>
            <a:r>
              <a:rPr lang="de-DE" altLang="de-DE" sz="1400" dirty="0">
                <a:solidFill>
                  <a:srgbClr val="000000"/>
                </a:solidFill>
                <a:latin typeface="Saar" panose="00000500000000000000" pitchFamily="2" charset="0"/>
              </a:rPr>
              <a:t/>
            </a:r>
            <a:br>
              <a:rPr lang="de-DE" altLang="de-DE" sz="1400" dirty="0">
                <a:solidFill>
                  <a:srgbClr val="000000"/>
                </a:solidFill>
                <a:latin typeface="Saar" panose="00000500000000000000" pitchFamily="2" charset="0"/>
              </a:rPr>
            </a:br>
            <a:r>
              <a:rPr lang="de-DE" altLang="de-DE" sz="1400" dirty="0">
                <a:solidFill>
                  <a:srgbClr val="000000"/>
                </a:solidFill>
                <a:latin typeface="Saar" panose="00000500000000000000" pitchFamily="2" charset="0"/>
              </a:rPr>
              <a:t/>
            </a:r>
            <a:br>
              <a:rPr lang="de-DE" altLang="de-DE" sz="1400" dirty="0">
                <a:solidFill>
                  <a:srgbClr val="000000"/>
                </a:solidFill>
                <a:latin typeface="Saar" panose="00000500000000000000" pitchFamily="2" charset="0"/>
              </a:rPr>
            </a:br>
            <a:r>
              <a:rPr lang="de-DE" altLang="de-DE" sz="1400" dirty="0">
                <a:solidFill>
                  <a:srgbClr val="000000"/>
                </a:solidFill>
                <a:latin typeface="Saar" panose="00000500000000000000" pitchFamily="2" charset="0"/>
              </a:rPr>
              <a:t>(2 Wochenstunden)</a:t>
            </a:r>
            <a:endParaRPr lang="de-DE" altLang="de-DE" sz="1400" dirty="0">
              <a:latin typeface="Saar" panose="00000500000000000000" pitchFamily="2" charset="0"/>
            </a:endParaRPr>
          </a:p>
        </p:txBody>
      </p:sp>
      <p:sp>
        <p:nvSpPr>
          <p:cNvPr id="6" name="Rectangle 8"/>
          <p:cNvSpPr>
            <a:spLocks noChangeArrowheads="1"/>
          </p:cNvSpPr>
          <p:nvPr/>
        </p:nvSpPr>
        <p:spPr bwMode="auto">
          <a:xfrm>
            <a:off x="2159000" y="5073650"/>
            <a:ext cx="4318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400" dirty="0">
                <a:solidFill>
                  <a:srgbClr val="000000"/>
                </a:solidFill>
                <a:latin typeface="Saar" panose="00000500000000000000" pitchFamily="2" charset="0"/>
              </a:rPr>
              <a:t>oder</a:t>
            </a:r>
          </a:p>
        </p:txBody>
      </p:sp>
      <p:sp>
        <p:nvSpPr>
          <p:cNvPr id="241729" name="AutoShape 65"/>
          <p:cNvSpPr>
            <a:spLocks noChangeArrowheads="1"/>
          </p:cNvSpPr>
          <p:nvPr/>
        </p:nvSpPr>
        <p:spPr bwMode="auto">
          <a:xfrm>
            <a:off x="455613" y="4687888"/>
            <a:ext cx="1800225" cy="360362"/>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800" b="1" dirty="0">
                <a:solidFill>
                  <a:srgbClr val="000000"/>
                </a:solidFill>
                <a:latin typeface="Saar" panose="00000500000000000000" pitchFamily="2" charset="0"/>
              </a:rPr>
              <a:t>Französisch</a:t>
            </a:r>
            <a:endParaRPr lang="de-DE" altLang="de-DE" sz="1800" dirty="0">
              <a:latin typeface="Saar" panose="00000500000000000000" pitchFamily="2" charset="0"/>
            </a:endParaRPr>
          </a:p>
        </p:txBody>
      </p:sp>
      <p:sp>
        <p:nvSpPr>
          <p:cNvPr id="241730" name="AutoShape 66"/>
          <p:cNvSpPr>
            <a:spLocks noChangeArrowheads="1"/>
          </p:cNvSpPr>
          <p:nvPr/>
        </p:nvSpPr>
        <p:spPr bwMode="auto">
          <a:xfrm>
            <a:off x="2517775" y="4687888"/>
            <a:ext cx="1800225" cy="360362"/>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800" b="1" dirty="0">
                <a:solidFill>
                  <a:srgbClr val="000000"/>
                </a:solidFill>
                <a:latin typeface="Saar" panose="00000500000000000000" pitchFamily="2" charset="0"/>
              </a:rPr>
              <a:t>Englisch</a:t>
            </a:r>
            <a:endParaRPr lang="de-DE" altLang="de-DE" sz="1800" dirty="0">
              <a:latin typeface="Saar" panose="00000500000000000000" pitchFamily="2" charset="0"/>
            </a:endParaRPr>
          </a:p>
        </p:txBody>
      </p:sp>
      <p:sp>
        <p:nvSpPr>
          <p:cNvPr id="241731" name="AutoShape 67"/>
          <p:cNvSpPr>
            <a:spLocks noChangeArrowheads="1"/>
          </p:cNvSpPr>
          <p:nvPr/>
        </p:nvSpPr>
        <p:spPr bwMode="auto">
          <a:xfrm>
            <a:off x="455613" y="5360988"/>
            <a:ext cx="1800225" cy="360362"/>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800" b="1" dirty="0">
                <a:solidFill>
                  <a:srgbClr val="000000"/>
                </a:solidFill>
                <a:latin typeface="Saar" panose="00000500000000000000" pitchFamily="2" charset="0"/>
              </a:rPr>
              <a:t>Englisch</a:t>
            </a:r>
            <a:endParaRPr lang="de-DE" altLang="de-DE" sz="1800" dirty="0">
              <a:latin typeface="Saar" panose="00000500000000000000" pitchFamily="2" charset="0"/>
            </a:endParaRPr>
          </a:p>
        </p:txBody>
      </p:sp>
      <p:sp>
        <p:nvSpPr>
          <p:cNvPr id="241732" name="AutoShape 68"/>
          <p:cNvSpPr>
            <a:spLocks noChangeArrowheads="1"/>
          </p:cNvSpPr>
          <p:nvPr/>
        </p:nvSpPr>
        <p:spPr bwMode="auto">
          <a:xfrm>
            <a:off x="2517775" y="5360988"/>
            <a:ext cx="1800225" cy="360362"/>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800" b="1" dirty="0">
                <a:solidFill>
                  <a:srgbClr val="000000"/>
                </a:solidFill>
                <a:latin typeface="Saar" panose="00000500000000000000" pitchFamily="2" charset="0"/>
              </a:rPr>
              <a:t>Französisch</a:t>
            </a:r>
            <a:endParaRPr lang="de-DE" altLang="de-DE" sz="1800" dirty="0">
              <a:latin typeface="Saar" panose="00000500000000000000" pitchFamily="2" charset="0"/>
            </a:endParaRPr>
          </a:p>
        </p:txBody>
      </p:sp>
      <p:sp>
        <p:nvSpPr>
          <p:cNvPr id="12" name="Rectangle 8"/>
          <p:cNvSpPr>
            <a:spLocks noChangeArrowheads="1"/>
          </p:cNvSpPr>
          <p:nvPr/>
        </p:nvSpPr>
        <p:spPr bwMode="auto">
          <a:xfrm>
            <a:off x="2255838" y="4760913"/>
            <a:ext cx="2619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400" dirty="0">
                <a:solidFill>
                  <a:srgbClr val="000000"/>
                </a:solidFill>
                <a:latin typeface="Saar" panose="00000500000000000000" pitchFamily="2" charset="0"/>
              </a:rPr>
              <a:t>+</a:t>
            </a:r>
          </a:p>
        </p:txBody>
      </p:sp>
      <p:sp>
        <p:nvSpPr>
          <p:cNvPr id="13" name="Rectangle 8"/>
          <p:cNvSpPr>
            <a:spLocks noChangeArrowheads="1"/>
          </p:cNvSpPr>
          <p:nvPr/>
        </p:nvSpPr>
        <p:spPr bwMode="auto">
          <a:xfrm>
            <a:off x="2255838" y="5434013"/>
            <a:ext cx="2619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400" dirty="0">
                <a:solidFill>
                  <a:srgbClr val="000000"/>
                </a:solidFill>
                <a:latin typeface="Saar" panose="00000500000000000000" pitchFamily="2" charset="0"/>
              </a:rPr>
              <a:t>+</a:t>
            </a:r>
          </a:p>
        </p:txBody>
      </p:sp>
      <p:sp>
        <p:nvSpPr>
          <p:cNvPr id="241736" name="AutoShape 72"/>
          <p:cNvSpPr>
            <a:spLocks noChangeArrowheads="1"/>
          </p:cNvSpPr>
          <p:nvPr/>
        </p:nvSpPr>
        <p:spPr bwMode="auto">
          <a:xfrm>
            <a:off x="4908550" y="3057525"/>
            <a:ext cx="3598863" cy="360363"/>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800" b="1" dirty="0">
                <a:solidFill>
                  <a:srgbClr val="000000"/>
                </a:solidFill>
                <a:latin typeface="Saar" panose="00000500000000000000" pitchFamily="2" charset="0"/>
              </a:rPr>
              <a:t>Fr </a:t>
            </a:r>
            <a:r>
              <a:rPr lang="de-DE" altLang="de-DE" sz="1400" dirty="0">
                <a:solidFill>
                  <a:srgbClr val="000000"/>
                </a:solidFill>
                <a:latin typeface="Saar" panose="00000500000000000000" pitchFamily="2" charset="0"/>
              </a:rPr>
              <a:t>oder</a:t>
            </a:r>
            <a:r>
              <a:rPr lang="de-DE" altLang="de-DE" sz="1800" b="1" dirty="0">
                <a:solidFill>
                  <a:srgbClr val="000000"/>
                </a:solidFill>
                <a:latin typeface="Saar" panose="00000500000000000000" pitchFamily="2" charset="0"/>
              </a:rPr>
              <a:t> En </a:t>
            </a:r>
            <a:r>
              <a:rPr lang="de-DE" altLang="de-DE" sz="1400" dirty="0">
                <a:solidFill>
                  <a:srgbClr val="000000"/>
                </a:solidFill>
                <a:latin typeface="Saar" panose="00000500000000000000" pitchFamily="2" charset="0"/>
              </a:rPr>
              <a:t>oder</a:t>
            </a:r>
            <a:r>
              <a:rPr lang="de-DE" altLang="de-DE" sz="1800" b="1" dirty="0">
                <a:solidFill>
                  <a:srgbClr val="000000"/>
                </a:solidFill>
                <a:latin typeface="Saar" panose="00000500000000000000" pitchFamily="2" charset="0"/>
              </a:rPr>
              <a:t> La</a:t>
            </a:r>
            <a:endParaRPr lang="de-DE" altLang="de-DE" sz="1800" dirty="0">
              <a:latin typeface="Saar" panose="00000500000000000000" pitchFamily="2" charset="0"/>
            </a:endParaRPr>
          </a:p>
        </p:txBody>
      </p:sp>
      <p:sp>
        <p:nvSpPr>
          <p:cNvPr id="9244" name="Text Box 8"/>
          <p:cNvSpPr txBox="1">
            <a:spLocks noChangeArrowheads="1"/>
          </p:cNvSpPr>
          <p:nvPr/>
        </p:nvSpPr>
        <p:spPr bwMode="auto">
          <a:xfrm>
            <a:off x="411163" y="898525"/>
            <a:ext cx="1733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200" b="1" dirty="0">
                <a:latin typeface="+mn-lt"/>
              </a:rPr>
              <a:t>Gemeinschaftsschule</a:t>
            </a:r>
          </a:p>
        </p:txBody>
      </p:sp>
      <p:sp>
        <p:nvSpPr>
          <p:cNvPr id="9245" name="Text Box 8"/>
          <p:cNvSpPr txBox="1">
            <a:spLocks noChangeArrowheads="1"/>
          </p:cNvSpPr>
          <p:nvPr/>
        </p:nvSpPr>
        <p:spPr bwMode="auto">
          <a:xfrm>
            <a:off x="4727575" y="898525"/>
            <a:ext cx="10509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200" b="1" dirty="0">
                <a:latin typeface="Saar" panose="00000500000000000000" pitchFamily="2" charset="0"/>
              </a:rPr>
              <a:t>Gymnasium</a:t>
            </a:r>
          </a:p>
        </p:txBody>
      </p:sp>
      <p:sp>
        <p:nvSpPr>
          <p:cNvPr id="10" name="AutoShape 72"/>
          <p:cNvSpPr>
            <a:spLocks noChangeArrowheads="1"/>
          </p:cNvSpPr>
          <p:nvPr/>
        </p:nvSpPr>
        <p:spPr bwMode="auto">
          <a:xfrm>
            <a:off x="4908550" y="5646738"/>
            <a:ext cx="3598863" cy="360362"/>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800" b="1" dirty="0">
                <a:solidFill>
                  <a:srgbClr val="000000"/>
                </a:solidFill>
                <a:latin typeface="Saar" panose="00000500000000000000" pitchFamily="2" charset="0"/>
              </a:rPr>
              <a:t>Fr </a:t>
            </a:r>
            <a:r>
              <a:rPr lang="de-DE" altLang="de-DE" sz="1400" dirty="0">
                <a:solidFill>
                  <a:srgbClr val="000000"/>
                </a:solidFill>
                <a:latin typeface="Saar" panose="00000500000000000000" pitchFamily="2" charset="0"/>
              </a:rPr>
              <a:t>oder</a:t>
            </a:r>
            <a:r>
              <a:rPr lang="de-DE" altLang="de-DE" sz="1800" b="1" dirty="0">
                <a:solidFill>
                  <a:srgbClr val="000000"/>
                </a:solidFill>
                <a:latin typeface="Saar" panose="00000500000000000000" pitchFamily="2" charset="0"/>
              </a:rPr>
              <a:t> En </a:t>
            </a:r>
            <a:r>
              <a:rPr lang="de-DE" altLang="de-DE" sz="1400" dirty="0">
                <a:solidFill>
                  <a:srgbClr val="000000"/>
                </a:solidFill>
                <a:latin typeface="Saar" panose="00000500000000000000" pitchFamily="2" charset="0"/>
              </a:rPr>
              <a:t>oder</a:t>
            </a:r>
            <a:r>
              <a:rPr lang="de-DE" altLang="de-DE" sz="1800" b="1" dirty="0">
                <a:solidFill>
                  <a:srgbClr val="000000"/>
                </a:solidFill>
                <a:latin typeface="Saar" panose="00000500000000000000" pitchFamily="2" charset="0"/>
              </a:rPr>
              <a:t> La</a:t>
            </a:r>
            <a:endParaRPr lang="de-DE" altLang="de-DE" sz="1800" dirty="0">
              <a:latin typeface="Saar" panose="00000500000000000000" pitchFamily="2" charset="0"/>
            </a:endParaRPr>
          </a:p>
        </p:txBody>
      </p:sp>
      <p:sp>
        <p:nvSpPr>
          <p:cNvPr id="34"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02.11.2018</a:t>
            </a:fld>
            <a:endParaRPr lang="de-DE" sz="1000" dirty="0"/>
          </a:p>
        </p:txBody>
      </p:sp>
    </p:spTree>
    <p:extLst>
      <p:ext uri="{BB962C8B-B14F-4D97-AF65-F5344CB8AC3E}">
        <p14:creationId xmlns:p14="http://schemas.microsoft.com/office/powerpoint/2010/main" val="108068975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615"/>
                                        </p:tgtEl>
                                        <p:attrNameLst>
                                          <p:attrName>style.visibility</p:attrName>
                                        </p:attrNameLst>
                                      </p:cBhvr>
                                      <p:to>
                                        <p:strVal val="visible"/>
                                      </p:to>
                                    </p:set>
                                    <p:animEffect transition="in" filter="wipe(left)">
                                      <p:cBhvr>
                                        <p:cTn id="7" dur="1000"/>
                                        <p:tgtEl>
                                          <p:spTgt spid="256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1726"/>
                                        </p:tgtEl>
                                        <p:attrNameLst>
                                          <p:attrName>style.visibility</p:attrName>
                                        </p:attrNameLst>
                                      </p:cBhvr>
                                      <p:to>
                                        <p:strVal val="visible"/>
                                      </p:to>
                                    </p:set>
                                    <p:animEffect transition="in" filter="wipe(left)">
                                      <p:cBhvr>
                                        <p:cTn id="22" dur="1000"/>
                                        <p:tgtEl>
                                          <p:spTgt spid="24172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1727"/>
                                        </p:tgtEl>
                                        <p:attrNameLst>
                                          <p:attrName>style.visibility</p:attrName>
                                        </p:attrNameLst>
                                      </p:cBhvr>
                                      <p:to>
                                        <p:strVal val="visible"/>
                                      </p:to>
                                    </p:set>
                                    <p:animEffect transition="in" filter="wipe(left)">
                                      <p:cBhvr>
                                        <p:cTn id="27" dur="1000"/>
                                        <p:tgtEl>
                                          <p:spTgt spid="24172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0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41729"/>
                                        </p:tgtEl>
                                        <p:attrNameLst>
                                          <p:attrName>style.visibility</p:attrName>
                                        </p:attrNameLst>
                                      </p:cBhvr>
                                      <p:to>
                                        <p:strVal val="visible"/>
                                      </p:to>
                                    </p:set>
                                    <p:animEffect transition="in" filter="wipe(left)">
                                      <p:cBhvr>
                                        <p:cTn id="37" dur="1000"/>
                                        <p:tgtEl>
                                          <p:spTgt spid="241729"/>
                                        </p:tgtEl>
                                      </p:cBhvr>
                                    </p:animEffect>
                                  </p:childTnLst>
                                </p:cTn>
                              </p:par>
                            </p:childTnLst>
                          </p:cTn>
                        </p:par>
                        <p:par>
                          <p:cTn id="38" fill="hold" nodeType="afterGroup">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1000"/>
                                        <p:tgtEl>
                                          <p:spTgt spid="12"/>
                                        </p:tgtEl>
                                      </p:cBhvr>
                                    </p:animEffect>
                                  </p:childTnLst>
                                </p:cTn>
                              </p:par>
                            </p:childTnLst>
                          </p:cTn>
                        </p:par>
                        <p:par>
                          <p:cTn id="42" fill="hold" nodeType="afterGroup">
                            <p:stCondLst>
                              <p:cond delay="2000"/>
                            </p:stCondLst>
                            <p:childTnLst>
                              <p:par>
                                <p:cTn id="43" presetID="22" presetClass="entr" presetSubtype="8" fill="hold" grpId="0" nodeType="afterEffect">
                                  <p:stCondLst>
                                    <p:cond delay="0"/>
                                  </p:stCondLst>
                                  <p:childTnLst>
                                    <p:set>
                                      <p:cBhvr>
                                        <p:cTn id="44" dur="1" fill="hold">
                                          <p:stCondLst>
                                            <p:cond delay="0"/>
                                          </p:stCondLst>
                                        </p:cTn>
                                        <p:tgtEl>
                                          <p:spTgt spid="241730"/>
                                        </p:tgtEl>
                                        <p:attrNameLst>
                                          <p:attrName>style.visibility</p:attrName>
                                        </p:attrNameLst>
                                      </p:cBhvr>
                                      <p:to>
                                        <p:strVal val="visible"/>
                                      </p:to>
                                    </p:set>
                                    <p:animEffect transition="in" filter="wipe(left)">
                                      <p:cBhvr>
                                        <p:cTn id="45" dur="1000"/>
                                        <p:tgtEl>
                                          <p:spTgt spid="24173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41731"/>
                                        </p:tgtEl>
                                        <p:attrNameLst>
                                          <p:attrName>style.visibility</p:attrName>
                                        </p:attrNameLst>
                                      </p:cBhvr>
                                      <p:to>
                                        <p:strVal val="visible"/>
                                      </p:to>
                                    </p:set>
                                    <p:animEffect transition="in" filter="wipe(left)">
                                      <p:cBhvr>
                                        <p:cTn id="54" dur="1000"/>
                                        <p:tgtEl>
                                          <p:spTgt spid="241731"/>
                                        </p:tgtEl>
                                      </p:cBhvr>
                                    </p:animEffect>
                                  </p:childTnLst>
                                </p:cTn>
                              </p:par>
                            </p:childTnLst>
                          </p:cTn>
                        </p:par>
                        <p:par>
                          <p:cTn id="55" fill="hold" nodeType="afterGroup">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1000"/>
                                        <p:tgtEl>
                                          <p:spTgt spid="13"/>
                                        </p:tgtEl>
                                      </p:cBhvr>
                                    </p:animEffect>
                                  </p:childTnLst>
                                </p:cTn>
                              </p:par>
                            </p:childTnLst>
                          </p:cTn>
                        </p:par>
                        <p:par>
                          <p:cTn id="59" fill="hold" nodeType="afterGroup">
                            <p:stCondLst>
                              <p:cond delay="2000"/>
                            </p:stCondLst>
                            <p:childTnLst>
                              <p:par>
                                <p:cTn id="60" presetID="22" presetClass="entr" presetSubtype="8" fill="hold" grpId="0" nodeType="afterEffect">
                                  <p:stCondLst>
                                    <p:cond delay="0"/>
                                  </p:stCondLst>
                                  <p:childTnLst>
                                    <p:set>
                                      <p:cBhvr>
                                        <p:cTn id="61" dur="1" fill="hold">
                                          <p:stCondLst>
                                            <p:cond delay="0"/>
                                          </p:stCondLst>
                                        </p:cTn>
                                        <p:tgtEl>
                                          <p:spTgt spid="241732"/>
                                        </p:tgtEl>
                                        <p:attrNameLst>
                                          <p:attrName>style.visibility</p:attrName>
                                        </p:attrNameLst>
                                      </p:cBhvr>
                                      <p:to>
                                        <p:strVal val="visible"/>
                                      </p:to>
                                    </p:set>
                                    <p:animEffect transition="in" filter="wipe(left)">
                                      <p:cBhvr>
                                        <p:cTn id="62" dur="1000"/>
                                        <p:tgtEl>
                                          <p:spTgt spid="24173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wipe(left)">
                                      <p:cBhvr>
                                        <p:cTn id="67" dur="1000"/>
                                        <p:tgtEl>
                                          <p:spTgt spid="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wipe(left)">
                                      <p:cBhvr>
                                        <p:cTn id="72" dur="1000"/>
                                        <p:tgtEl>
                                          <p:spTgt spid="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41736"/>
                                        </p:tgtEl>
                                        <p:attrNameLst>
                                          <p:attrName>style.visibility</p:attrName>
                                        </p:attrNameLst>
                                      </p:cBhvr>
                                      <p:to>
                                        <p:strVal val="visible"/>
                                      </p:to>
                                    </p:set>
                                    <p:animEffect transition="in" filter="wipe(left)">
                                      <p:cBhvr>
                                        <p:cTn id="77" dur="1000"/>
                                        <p:tgtEl>
                                          <p:spTgt spid="241736"/>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000"/>
                                        <p:tgtEl>
                                          <p:spTgt spid="5"/>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wipe(left)">
                                      <p:cBhvr>
                                        <p:cTn id="87" dur="1000"/>
                                        <p:tgtEl>
                                          <p:spTgt spid="9"/>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wipe(left)">
                                      <p:cBhvr>
                                        <p:cTn id="9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5" grpId="0"/>
      <p:bldP spid="4" grpId="0"/>
      <p:bldP spid="5" grpId="0"/>
      <p:bldP spid="3" grpId="0" autoUpdateAnimBg="0"/>
      <p:bldP spid="7" grpId="0" autoUpdateAnimBg="0"/>
      <p:bldP spid="9" grpId="0" autoUpdateAnimBg="0"/>
      <p:bldP spid="11" grpId="0" autoUpdateAnimBg="0"/>
      <p:bldP spid="241726" grpId="0" animBg="1"/>
      <p:bldP spid="241727" grpId="0" animBg="1"/>
      <p:bldP spid="6" grpId="0" autoUpdateAnimBg="0"/>
      <p:bldP spid="241729" grpId="0" animBg="1"/>
      <p:bldP spid="241730" grpId="0" animBg="1"/>
      <p:bldP spid="241731" grpId="0" animBg="1"/>
      <p:bldP spid="241732" grpId="0" animBg="1"/>
      <p:bldP spid="12" grpId="0" autoUpdateAnimBg="0"/>
      <p:bldP spid="13" grpId="0" autoUpdateAnimBg="0"/>
      <p:bldP spid="241736"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3"/>
          <p:cNvSpPr>
            <a:spLocks noChangeArrowheads="1"/>
          </p:cNvSpPr>
          <p:nvPr/>
        </p:nvSpPr>
        <p:spPr bwMode="auto">
          <a:xfrm>
            <a:off x="409575" y="898525"/>
            <a:ext cx="3959225" cy="5194845"/>
          </a:xfrm>
          <a:prstGeom prst="rect">
            <a:avLst/>
          </a:prstGeom>
          <a:solidFill>
            <a:srgbClr val="FFFF99">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10245" name="Rectangle 25"/>
          <p:cNvSpPr>
            <a:spLocks noChangeArrowheads="1"/>
          </p:cNvSpPr>
          <p:nvPr/>
        </p:nvSpPr>
        <p:spPr bwMode="auto">
          <a:xfrm>
            <a:off x="4708932" y="898524"/>
            <a:ext cx="4111539" cy="5194845"/>
          </a:xfrm>
          <a:prstGeom prst="rect">
            <a:avLst/>
          </a:prstGeom>
          <a:solidFill>
            <a:srgbClr val="FFBA97">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5615" name="Text Box 7"/>
          <p:cNvSpPr txBox="1">
            <a:spLocks noChangeArrowheads="1"/>
          </p:cNvSpPr>
          <p:nvPr/>
        </p:nvSpPr>
        <p:spPr bwMode="auto">
          <a:xfrm>
            <a:off x="409575" y="1077100"/>
            <a:ext cx="2103759"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tabLst>
                <a:tab pos="8074025" algn="r"/>
              </a:tabLst>
              <a:defRPr sz="900">
                <a:solidFill>
                  <a:schemeClr val="tx1"/>
                </a:solidFill>
                <a:latin typeface="Frutiger 45 Light" pitchFamily="34" charset="0"/>
                <a:ea typeface="Geneva" pitchFamily="47" charset="-128"/>
              </a:defRPr>
            </a:lvl1pPr>
            <a:lvl2pPr marL="742950" indent="-285750" eaLnBrk="0" hangingPunct="0">
              <a:tabLst>
                <a:tab pos="8074025" algn="r"/>
              </a:tabLst>
              <a:defRPr sz="900">
                <a:solidFill>
                  <a:schemeClr val="tx1"/>
                </a:solidFill>
                <a:latin typeface="Frutiger 45 Light" pitchFamily="34" charset="0"/>
                <a:ea typeface="Geneva" pitchFamily="47" charset="-128"/>
              </a:defRPr>
            </a:lvl2pPr>
            <a:lvl3pPr marL="1143000" indent="-228600" eaLnBrk="0" hangingPunct="0">
              <a:tabLst>
                <a:tab pos="8074025" algn="r"/>
              </a:tabLst>
              <a:defRPr sz="900">
                <a:solidFill>
                  <a:schemeClr val="tx1"/>
                </a:solidFill>
                <a:latin typeface="Frutiger 45 Light" pitchFamily="34" charset="0"/>
                <a:ea typeface="Geneva" pitchFamily="47" charset="-128"/>
              </a:defRPr>
            </a:lvl3pPr>
            <a:lvl4pPr marL="1600200" indent="-228600" eaLnBrk="0" hangingPunct="0">
              <a:tabLst>
                <a:tab pos="8074025" algn="r"/>
              </a:tabLst>
              <a:defRPr sz="900">
                <a:solidFill>
                  <a:schemeClr val="tx1"/>
                </a:solidFill>
                <a:latin typeface="Frutiger 45 Light" pitchFamily="34" charset="0"/>
                <a:ea typeface="Geneva" pitchFamily="47" charset="-128"/>
              </a:defRPr>
            </a:lvl4pPr>
            <a:lvl5pPr marL="2057400" indent="-228600" eaLnBrk="0" hangingPunct="0">
              <a:tabLst>
                <a:tab pos="8074025" algn="r"/>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9pPr>
          </a:lstStyle>
          <a:p>
            <a:pPr eaLnBrk="1" hangingPunct="1"/>
            <a:r>
              <a:rPr lang="de-DE" altLang="de-DE" sz="1800" b="1" dirty="0">
                <a:latin typeface="Saar" panose="00000500000000000000" pitchFamily="2" charset="0"/>
              </a:rPr>
              <a:t>ab Klassenstufe 7</a:t>
            </a:r>
          </a:p>
        </p:txBody>
      </p:sp>
      <p:sp>
        <p:nvSpPr>
          <p:cNvPr id="277527" name="AutoShape 23"/>
          <p:cNvSpPr>
            <a:spLocks noChangeArrowheads="1"/>
          </p:cNvSpPr>
          <p:nvPr/>
        </p:nvSpPr>
        <p:spPr bwMode="auto">
          <a:xfrm>
            <a:off x="492125" y="1943101"/>
            <a:ext cx="1871663" cy="935038"/>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solidFill>
                  <a:srgbClr val="000000"/>
                </a:solidFill>
                <a:latin typeface="Saar" panose="00000500000000000000" pitchFamily="2" charset="0"/>
              </a:rPr>
              <a:t>Sprachlehrgang</a:t>
            </a:r>
            <a:r>
              <a:rPr lang="de-DE" altLang="de-DE" sz="2400" b="1" dirty="0">
                <a:solidFill>
                  <a:srgbClr val="000000"/>
                </a:solidFill>
                <a:latin typeface="Saar" panose="00000500000000000000" pitchFamily="2" charset="0"/>
              </a:rPr>
              <a:t/>
            </a:r>
            <a:br>
              <a:rPr lang="de-DE" altLang="de-DE" sz="2400" b="1" dirty="0">
                <a:solidFill>
                  <a:srgbClr val="000000"/>
                </a:solidFill>
                <a:latin typeface="Saar" panose="00000500000000000000" pitchFamily="2" charset="0"/>
              </a:rPr>
            </a:br>
            <a:r>
              <a:rPr lang="de-DE" altLang="de-DE" sz="1400" dirty="0">
                <a:solidFill>
                  <a:srgbClr val="000000"/>
                </a:solidFill>
                <a:latin typeface="Saar" panose="00000500000000000000" pitchFamily="2" charset="0"/>
              </a:rPr>
              <a:t>1. Fremdsprache</a:t>
            </a:r>
            <a:br>
              <a:rPr lang="de-DE" altLang="de-DE" sz="1400" dirty="0">
                <a:solidFill>
                  <a:srgbClr val="000000"/>
                </a:solidFill>
                <a:latin typeface="Saar" panose="00000500000000000000" pitchFamily="2" charset="0"/>
              </a:rPr>
            </a:br>
            <a:r>
              <a:rPr lang="de-DE" altLang="de-DE" sz="1400" dirty="0">
                <a:solidFill>
                  <a:srgbClr val="000000"/>
                </a:solidFill>
                <a:latin typeface="Saar" panose="00000500000000000000" pitchFamily="2" charset="0"/>
              </a:rPr>
              <a:t>(4 Wochenstunden)</a:t>
            </a:r>
          </a:p>
        </p:txBody>
      </p:sp>
      <p:sp>
        <p:nvSpPr>
          <p:cNvPr id="277528" name="AutoShape 24"/>
          <p:cNvSpPr>
            <a:spLocks noChangeArrowheads="1"/>
          </p:cNvSpPr>
          <p:nvPr/>
        </p:nvSpPr>
        <p:spPr bwMode="auto">
          <a:xfrm>
            <a:off x="2428875" y="1943101"/>
            <a:ext cx="1871663" cy="935038"/>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solidFill>
                  <a:srgbClr val="000000"/>
                </a:solidFill>
                <a:latin typeface="Saar" panose="00000500000000000000" pitchFamily="2" charset="0"/>
              </a:rPr>
              <a:t>Sprachlehrgang</a:t>
            </a:r>
            <a:br>
              <a:rPr lang="de-DE" altLang="de-DE" sz="1800" b="1" dirty="0">
                <a:solidFill>
                  <a:srgbClr val="000000"/>
                </a:solidFill>
                <a:latin typeface="Saar" panose="00000500000000000000" pitchFamily="2" charset="0"/>
              </a:rPr>
            </a:br>
            <a:r>
              <a:rPr lang="de-DE" altLang="de-DE" sz="1400" dirty="0">
                <a:solidFill>
                  <a:srgbClr val="000000"/>
                </a:solidFill>
                <a:latin typeface="Saar" panose="00000500000000000000" pitchFamily="2" charset="0"/>
              </a:rPr>
              <a:t>2. Fremdsprache</a:t>
            </a:r>
            <a:br>
              <a:rPr lang="de-DE" altLang="de-DE" sz="1400" dirty="0">
                <a:solidFill>
                  <a:srgbClr val="000000"/>
                </a:solidFill>
                <a:latin typeface="Saar" panose="00000500000000000000" pitchFamily="2" charset="0"/>
              </a:rPr>
            </a:br>
            <a:r>
              <a:rPr lang="de-DE" altLang="de-DE" sz="1400" dirty="0">
                <a:solidFill>
                  <a:srgbClr val="000000"/>
                </a:solidFill>
                <a:latin typeface="Saar" panose="00000500000000000000" pitchFamily="2" charset="0"/>
              </a:rPr>
              <a:t>(4 Wochenstunden)</a:t>
            </a:r>
          </a:p>
        </p:txBody>
      </p:sp>
      <p:sp>
        <p:nvSpPr>
          <p:cNvPr id="5" name="Rectangle 8"/>
          <p:cNvSpPr>
            <a:spLocks noChangeArrowheads="1"/>
          </p:cNvSpPr>
          <p:nvPr/>
        </p:nvSpPr>
        <p:spPr bwMode="auto">
          <a:xfrm>
            <a:off x="3076575" y="2914650"/>
            <a:ext cx="568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400" dirty="0">
                <a:solidFill>
                  <a:srgbClr val="000000"/>
                </a:solidFill>
                <a:latin typeface="Saar" panose="00000500000000000000" pitchFamily="2" charset="0"/>
              </a:rPr>
              <a:t>oder</a:t>
            </a:r>
          </a:p>
        </p:txBody>
      </p:sp>
      <p:sp>
        <p:nvSpPr>
          <p:cNvPr id="277530" name="AutoShape 26"/>
          <p:cNvSpPr>
            <a:spLocks noChangeArrowheads="1"/>
          </p:cNvSpPr>
          <p:nvPr/>
        </p:nvSpPr>
        <p:spPr bwMode="auto">
          <a:xfrm>
            <a:off x="2428875" y="3255964"/>
            <a:ext cx="1871663" cy="1147762"/>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solidFill>
                  <a:srgbClr val="000000"/>
                </a:solidFill>
                <a:latin typeface="Saar" panose="00000500000000000000" pitchFamily="2" charset="0"/>
              </a:rPr>
              <a:t>Sprachkurs</a:t>
            </a:r>
            <a:r>
              <a:rPr lang="de-DE" altLang="de-DE" sz="2000" b="1" dirty="0">
                <a:solidFill>
                  <a:srgbClr val="000000"/>
                </a:solidFill>
                <a:latin typeface="Saar" panose="00000500000000000000" pitchFamily="2" charset="0"/>
              </a:rPr>
              <a:t/>
            </a:r>
            <a:br>
              <a:rPr lang="de-DE" altLang="de-DE" sz="2000" b="1" dirty="0">
                <a:solidFill>
                  <a:srgbClr val="000000"/>
                </a:solidFill>
                <a:latin typeface="Saar" panose="00000500000000000000" pitchFamily="2" charset="0"/>
              </a:rPr>
            </a:br>
            <a:r>
              <a:rPr lang="de-DE" altLang="de-DE" sz="1400" dirty="0">
                <a:solidFill>
                  <a:srgbClr val="000000"/>
                </a:solidFill>
                <a:latin typeface="Saar" panose="00000500000000000000" pitchFamily="2" charset="0"/>
              </a:rPr>
              <a:t> berufsbezogen</a:t>
            </a:r>
            <a:r>
              <a:rPr lang="de-DE" altLang="de-DE" sz="1400" dirty="0">
                <a:latin typeface="Saar" panose="00000500000000000000" pitchFamily="2" charset="0"/>
              </a:rPr>
              <a:t> </a:t>
            </a:r>
            <a:r>
              <a:rPr lang="de-DE" altLang="de-DE" sz="1400" dirty="0">
                <a:solidFill>
                  <a:srgbClr val="000000"/>
                </a:solidFill>
                <a:latin typeface="Saar" panose="00000500000000000000" pitchFamily="2" charset="0"/>
              </a:rPr>
              <a:t/>
            </a:r>
            <a:br>
              <a:rPr lang="de-DE" altLang="de-DE" sz="1400" dirty="0">
                <a:solidFill>
                  <a:srgbClr val="000000"/>
                </a:solidFill>
                <a:latin typeface="Saar" panose="00000500000000000000" pitchFamily="2" charset="0"/>
              </a:rPr>
            </a:br>
            <a:r>
              <a:rPr lang="de-DE" altLang="de-DE" sz="1400" dirty="0">
                <a:solidFill>
                  <a:srgbClr val="000000"/>
                </a:solidFill>
                <a:latin typeface="Saar" panose="00000500000000000000" pitchFamily="2" charset="0"/>
              </a:rPr>
              <a:t>und</a:t>
            </a:r>
            <a:br>
              <a:rPr lang="de-DE" altLang="de-DE" sz="1400" dirty="0">
                <a:solidFill>
                  <a:srgbClr val="000000"/>
                </a:solidFill>
                <a:latin typeface="Saar" panose="00000500000000000000" pitchFamily="2" charset="0"/>
              </a:rPr>
            </a:br>
            <a:r>
              <a:rPr lang="de-DE" altLang="de-DE" sz="1400" b="1" dirty="0">
                <a:solidFill>
                  <a:srgbClr val="000000"/>
                </a:solidFill>
                <a:latin typeface="Saar" panose="00000500000000000000" pitchFamily="2" charset="0"/>
              </a:rPr>
              <a:t>Beruf und Wirtschaft</a:t>
            </a:r>
          </a:p>
          <a:p>
            <a:pPr algn="ctr" eaLnBrk="1" hangingPunct="1"/>
            <a:r>
              <a:rPr lang="de-DE" altLang="de-DE" sz="1400" dirty="0">
                <a:solidFill>
                  <a:srgbClr val="000000"/>
                </a:solidFill>
                <a:latin typeface="Saar" panose="00000500000000000000" pitchFamily="2" charset="0"/>
              </a:rPr>
              <a:t>(je 2 Wochenstunden)</a:t>
            </a:r>
          </a:p>
        </p:txBody>
      </p:sp>
      <p:sp>
        <p:nvSpPr>
          <p:cNvPr id="6" name="Rectangle 8"/>
          <p:cNvSpPr>
            <a:spLocks noChangeArrowheads="1"/>
          </p:cNvSpPr>
          <p:nvPr/>
        </p:nvSpPr>
        <p:spPr bwMode="auto">
          <a:xfrm>
            <a:off x="3076575" y="4465638"/>
            <a:ext cx="568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400" dirty="0">
                <a:solidFill>
                  <a:srgbClr val="000000"/>
                </a:solidFill>
                <a:latin typeface="Saar" panose="00000500000000000000" pitchFamily="2" charset="0"/>
              </a:rPr>
              <a:t>oder</a:t>
            </a:r>
          </a:p>
        </p:txBody>
      </p:sp>
      <p:sp>
        <p:nvSpPr>
          <p:cNvPr id="277533" name="AutoShape 29"/>
          <p:cNvSpPr>
            <a:spLocks noChangeArrowheads="1"/>
          </p:cNvSpPr>
          <p:nvPr/>
        </p:nvSpPr>
        <p:spPr bwMode="auto">
          <a:xfrm>
            <a:off x="2439193" y="4763045"/>
            <a:ext cx="1871663" cy="1330325"/>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400" dirty="0">
                <a:solidFill>
                  <a:srgbClr val="000000"/>
                </a:solidFill>
                <a:latin typeface="Saar" panose="00000500000000000000" pitchFamily="2" charset="0"/>
              </a:rPr>
              <a:t>anderes </a:t>
            </a:r>
            <a:br>
              <a:rPr lang="de-DE" altLang="de-DE" sz="1400" dirty="0">
                <a:solidFill>
                  <a:srgbClr val="000000"/>
                </a:solidFill>
                <a:latin typeface="Saar" panose="00000500000000000000" pitchFamily="2" charset="0"/>
              </a:rPr>
            </a:br>
            <a:r>
              <a:rPr lang="de-DE" altLang="de-DE" sz="1800" b="1" dirty="0">
                <a:solidFill>
                  <a:srgbClr val="000000"/>
                </a:solidFill>
                <a:latin typeface="Saar" panose="00000500000000000000" pitchFamily="2" charset="0"/>
              </a:rPr>
              <a:t>WPB-Fach</a:t>
            </a:r>
          </a:p>
          <a:p>
            <a:pPr algn="ctr" eaLnBrk="1" hangingPunct="1"/>
            <a:r>
              <a:rPr lang="de-DE" altLang="de-DE" sz="1400" dirty="0">
                <a:solidFill>
                  <a:srgbClr val="000000"/>
                </a:solidFill>
                <a:latin typeface="Saar" panose="00000500000000000000" pitchFamily="2" charset="0"/>
              </a:rPr>
              <a:t>und</a:t>
            </a:r>
            <a:br>
              <a:rPr lang="de-DE" altLang="de-DE" sz="1400" dirty="0">
                <a:solidFill>
                  <a:srgbClr val="000000"/>
                </a:solidFill>
                <a:latin typeface="Saar" panose="00000500000000000000" pitchFamily="2" charset="0"/>
              </a:rPr>
            </a:br>
            <a:r>
              <a:rPr lang="de-DE" altLang="de-DE" sz="1400" b="1" dirty="0">
                <a:solidFill>
                  <a:srgbClr val="000000"/>
                </a:solidFill>
                <a:latin typeface="Saar" panose="00000500000000000000" pitchFamily="2" charset="0"/>
              </a:rPr>
              <a:t>Beruf und Wirtschaft</a:t>
            </a:r>
          </a:p>
          <a:p>
            <a:pPr algn="ctr" eaLnBrk="1" hangingPunct="1"/>
            <a:r>
              <a:rPr lang="de-DE" altLang="de-DE" sz="1400" dirty="0">
                <a:solidFill>
                  <a:srgbClr val="000000"/>
                </a:solidFill>
                <a:latin typeface="Saar" panose="00000500000000000000" pitchFamily="2" charset="0"/>
              </a:rPr>
              <a:t>(je 2 Wochenstunden)</a:t>
            </a:r>
          </a:p>
        </p:txBody>
      </p:sp>
      <p:sp>
        <p:nvSpPr>
          <p:cNvPr id="26628" name="Text Box 7"/>
          <p:cNvSpPr txBox="1">
            <a:spLocks noChangeArrowheads="1"/>
          </p:cNvSpPr>
          <p:nvPr/>
        </p:nvSpPr>
        <p:spPr bwMode="auto">
          <a:xfrm>
            <a:off x="773113" y="1400771"/>
            <a:ext cx="1291036"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tabLst>
                <a:tab pos="8074025" algn="r"/>
              </a:tabLst>
              <a:defRPr sz="900">
                <a:solidFill>
                  <a:schemeClr val="tx1"/>
                </a:solidFill>
                <a:latin typeface="Frutiger 45 Light" pitchFamily="34" charset="0"/>
                <a:ea typeface="Geneva" pitchFamily="47" charset="-128"/>
              </a:defRPr>
            </a:lvl1pPr>
            <a:lvl2pPr marL="742950" indent="-285750" eaLnBrk="0" hangingPunct="0">
              <a:tabLst>
                <a:tab pos="8074025" algn="r"/>
              </a:tabLst>
              <a:defRPr sz="900">
                <a:solidFill>
                  <a:schemeClr val="tx1"/>
                </a:solidFill>
                <a:latin typeface="Frutiger 45 Light" pitchFamily="34" charset="0"/>
                <a:ea typeface="Geneva" pitchFamily="47" charset="-128"/>
              </a:defRPr>
            </a:lvl2pPr>
            <a:lvl3pPr marL="1143000" indent="-228600" eaLnBrk="0" hangingPunct="0">
              <a:tabLst>
                <a:tab pos="8074025" algn="r"/>
              </a:tabLst>
              <a:defRPr sz="900">
                <a:solidFill>
                  <a:schemeClr val="tx1"/>
                </a:solidFill>
                <a:latin typeface="Frutiger 45 Light" pitchFamily="34" charset="0"/>
                <a:ea typeface="Geneva" pitchFamily="47" charset="-128"/>
              </a:defRPr>
            </a:lvl3pPr>
            <a:lvl4pPr marL="1600200" indent="-228600" eaLnBrk="0" hangingPunct="0">
              <a:tabLst>
                <a:tab pos="8074025" algn="r"/>
              </a:tabLst>
              <a:defRPr sz="900">
                <a:solidFill>
                  <a:schemeClr val="tx1"/>
                </a:solidFill>
                <a:latin typeface="Frutiger 45 Light" pitchFamily="34" charset="0"/>
                <a:ea typeface="Geneva" pitchFamily="47" charset="-128"/>
              </a:defRPr>
            </a:lvl4pPr>
            <a:lvl5pPr marL="2057400" indent="-228600" eaLnBrk="0" hangingPunct="0">
              <a:tabLst>
                <a:tab pos="8074025" algn="r"/>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9pPr>
          </a:lstStyle>
          <a:p>
            <a:pPr eaLnBrk="1" hangingPunct="1"/>
            <a:r>
              <a:rPr lang="de-DE" altLang="de-DE" sz="1400" dirty="0">
                <a:latin typeface="Saar" panose="00000500000000000000" pitchFamily="2" charset="0"/>
              </a:rPr>
              <a:t>Pflichtbereich</a:t>
            </a:r>
          </a:p>
        </p:txBody>
      </p:sp>
      <p:sp>
        <p:nvSpPr>
          <p:cNvPr id="7" name="Text Box 7"/>
          <p:cNvSpPr txBox="1">
            <a:spLocks noChangeArrowheads="1"/>
          </p:cNvSpPr>
          <p:nvPr/>
        </p:nvSpPr>
        <p:spPr bwMode="auto">
          <a:xfrm>
            <a:off x="2505595" y="1399412"/>
            <a:ext cx="1713459"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tabLst>
                <a:tab pos="8074025" algn="r"/>
              </a:tabLst>
              <a:defRPr sz="900">
                <a:solidFill>
                  <a:schemeClr val="tx1"/>
                </a:solidFill>
                <a:latin typeface="Frutiger 45 Light" pitchFamily="34" charset="0"/>
                <a:ea typeface="Geneva" pitchFamily="47" charset="-128"/>
              </a:defRPr>
            </a:lvl1pPr>
            <a:lvl2pPr marL="742950" indent="-285750" eaLnBrk="0" hangingPunct="0">
              <a:tabLst>
                <a:tab pos="8074025" algn="r"/>
              </a:tabLst>
              <a:defRPr sz="900">
                <a:solidFill>
                  <a:schemeClr val="tx1"/>
                </a:solidFill>
                <a:latin typeface="Frutiger 45 Light" pitchFamily="34" charset="0"/>
                <a:ea typeface="Geneva" pitchFamily="47" charset="-128"/>
              </a:defRPr>
            </a:lvl2pPr>
            <a:lvl3pPr marL="1143000" indent="-228600" eaLnBrk="0" hangingPunct="0">
              <a:tabLst>
                <a:tab pos="8074025" algn="r"/>
              </a:tabLst>
              <a:defRPr sz="900">
                <a:solidFill>
                  <a:schemeClr val="tx1"/>
                </a:solidFill>
                <a:latin typeface="Frutiger 45 Light" pitchFamily="34" charset="0"/>
                <a:ea typeface="Geneva" pitchFamily="47" charset="-128"/>
              </a:defRPr>
            </a:lvl3pPr>
            <a:lvl4pPr marL="1600200" indent="-228600" eaLnBrk="0" hangingPunct="0">
              <a:tabLst>
                <a:tab pos="8074025" algn="r"/>
              </a:tabLst>
              <a:defRPr sz="900">
                <a:solidFill>
                  <a:schemeClr val="tx1"/>
                </a:solidFill>
                <a:latin typeface="Frutiger 45 Light" pitchFamily="34" charset="0"/>
                <a:ea typeface="Geneva" pitchFamily="47" charset="-128"/>
              </a:defRPr>
            </a:lvl4pPr>
            <a:lvl5pPr marL="2057400" indent="-228600" eaLnBrk="0" hangingPunct="0">
              <a:tabLst>
                <a:tab pos="8074025" algn="r"/>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9pPr>
          </a:lstStyle>
          <a:p>
            <a:pPr algn="ctr" eaLnBrk="1" hangingPunct="1"/>
            <a:r>
              <a:rPr lang="de-DE" altLang="de-DE" sz="1400" dirty="0">
                <a:latin typeface="Saar" panose="00000500000000000000" pitchFamily="2" charset="0"/>
              </a:rPr>
              <a:t>Wahlpflichtbereich</a:t>
            </a:r>
            <a:br>
              <a:rPr lang="de-DE" altLang="de-DE" sz="1400" dirty="0">
                <a:latin typeface="Saar" panose="00000500000000000000" pitchFamily="2" charset="0"/>
              </a:rPr>
            </a:br>
            <a:r>
              <a:rPr lang="de-DE" altLang="de-DE" sz="1400" dirty="0">
                <a:latin typeface="Saar" panose="00000500000000000000" pitchFamily="2" charset="0"/>
              </a:rPr>
              <a:t>(WPB)</a:t>
            </a:r>
          </a:p>
        </p:txBody>
      </p:sp>
      <p:sp>
        <p:nvSpPr>
          <p:cNvPr id="10261" name="Text Box 11"/>
          <p:cNvSpPr txBox="1">
            <a:spLocks noChangeArrowheads="1"/>
          </p:cNvSpPr>
          <p:nvPr/>
        </p:nvSpPr>
        <p:spPr bwMode="auto">
          <a:xfrm>
            <a:off x="358775" y="269875"/>
            <a:ext cx="6029513"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2400" b="1" dirty="0">
                <a:latin typeface="Saar" panose="00000500000000000000" pitchFamily="2" charset="0"/>
              </a:rPr>
              <a:t>Fremdsprachen lernen und Profilbildung</a:t>
            </a:r>
          </a:p>
        </p:txBody>
      </p:sp>
      <p:sp>
        <p:nvSpPr>
          <p:cNvPr id="10262" name="Text Box 8"/>
          <p:cNvSpPr txBox="1">
            <a:spLocks noChangeArrowheads="1"/>
          </p:cNvSpPr>
          <p:nvPr/>
        </p:nvSpPr>
        <p:spPr bwMode="auto">
          <a:xfrm>
            <a:off x="411163" y="898525"/>
            <a:ext cx="1733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200" b="1" dirty="0">
                <a:latin typeface="Saar" panose="00000500000000000000" pitchFamily="2" charset="0"/>
              </a:rPr>
              <a:t>Gemeinschaftsschule</a:t>
            </a:r>
          </a:p>
        </p:txBody>
      </p:sp>
      <p:sp>
        <p:nvSpPr>
          <p:cNvPr id="10263" name="Text Box 8"/>
          <p:cNvSpPr txBox="1">
            <a:spLocks noChangeArrowheads="1"/>
          </p:cNvSpPr>
          <p:nvPr/>
        </p:nvSpPr>
        <p:spPr bwMode="auto">
          <a:xfrm>
            <a:off x="4743977" y="946766"/>
            <a:ext cx="10509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200" b="1" dirty="0">
                <a:latin typeface="Saar" panose="00000500000000000000" pitchFamily="2" charset="0"/>
              </a:rPr>
              <a:t>Gymnasium</a:t>
            </a:r>
          </a:p>
        </p:txBody>
      </p:sp>
      <p:sp>
        <p:nvSpPr>
          <p:cNvPr id="8" name="Text Box 7"/>
          <p:cNvSpPr txBox="1">
            <a:spLocks noChangeArrowheads="1"/>
          </p:cNvSpPr>
          <p:nvPr/>
        </p:nvSpPr>
        <p:spPr bwMode="auto">
          <a:xfrm>
            <a:off x="5364088" y="1030348"/>
            <a:ext cx="3211433"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tabLst>
                <a:tab pos="8074025" algn="r"/>
              </a:tabLst>
              <a:defRPr sz="900">
                <a:solidFill>
                  <a:schemeClr val="tx1"/>
                </a:solidFill>
                <a:latin typeface="Frutiger 45 Light" pitchFamily="34" charset="0"/>
                <a:ea typeface="Geneva" pitchFamily="47" charset="-128"/>
              </a:defRPr>
            </a:lvl1pPr>
            <a:lvl2pPr marL="742950" indent="-285750" eaLnBrk="0" hangingPunct="0">
              <a:tabLst>
                <a:tab pos="8074025" algn="r"/>
              </a:tabLst>
              <a:defRPr sz="900">
                <a:solidFill>
                  <a:schemeClr val="tx1"/>
                </a:solidFill>
                <a:latin typeface="Frutiger 45 Light" pitchFamily="34" charset="0"/>
                <a:ea typeface="Geneva" pitchFamily="47" charset="-128"/>
              </a:defRPr>
            </a:lvl2pPr>
            <a:lvl3pPr marL="1143000" indent="-228600" eaLnBrk="0" hangingPunct="0">
              <a:tabLst>
                <a:tab pos="8074025" algn="r"/>
              </a:tabLst>
              <a:defRPr sz="900">
                <a:solidFill>
                  <a:schemeClr val="tx1"/>
                </a:solidFill>
                <a:latin typeface="Frutiger 45 Light" pitchFamily="34" charset="0"/>
                <a:ea typeface="Geneva" pitchFamily="47" charset="-128"/>
              </a:defRPr>
            </a:lvl3pPr>
            <a:lvl4pPr marL="1600200" indent="-228600" eaLnBrk="0" hangingPunct="0">
              <a:tabLst>
                <a:tab pos="8074025" algn="r"/>
              </a:tabLst>
              <a:defRPr sz="900">
                <a:solidFill>
                  <a:schemeClr val="tx1"/>
                </a:solidFill>
                <a:latin typeface="Frutiger 45 Light" pitchFamily="34" charset="0"/>
                <a:ea typeface="Geneva" pitchFamily="47" charset="-128"/>
              </a:defRPr>
            </a:lvl4pPr>
            <a:lvl5pPr marL="2057400" indent="-228600" eaLnBrk="0" hangingPunct="0">
              <a:tabLst>
                <a:tab pos="8074025" algn="r"/>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9pPr>
          </a:lstStyle>
          <a:p>
            <a:pPr algn="ctr" eaLnBrk="1" hangingPunct="1"/>
            <a:r>
              <a:rPr lang="de-DE" altLang="de-DE" sz="1400" dirty="0">
                <a:latin typeface="Saar" panose="00000500000000000000" pitchFamily="2" charset="0"/>
              </a:rPr>
              <a:t>Wahlmöglichkeit </a:t>
            </a:r>
          </a:p>
          <a:p>
            <a:pPr algn="ctr" eaLnBrk="1" hangingPunct="1"/>
            <a:r>
              <a:rPr lang="de-DE" altLang="de-DE" sz="1400" dirty="0">
                <a:latin typeface="Saar" panose="00000500000000000000" pitchFamily="2" charset="0"/>
              </a:rPr>
              <a:t>je nach Profil und Angebot der Schule</a:t>
            </a:r>
          </a:p>
        </p:txBody>
      </p:sp>
      <p:sp>
        <p:nvSpPr>
          <p:cNvPr id="30"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02.11.2018</a:t>
            </a:fld>
            <a:endParaRPr lang="de-DE" sz="1000" dirty="0"/>
          </a:p>
        </p:txBody>
      </p:sp>
      <p:sp>
        <p:nvSpPr>
          <p:cNvPr id="34" name="Rectangle 386"/>
          <p:cNvSpPr>
            <a:spLocks noChangeArrowheads="1"/>
          </p:cNvSpPr>
          <p:nvPr/>
        </p:nvSpPr>
        <p:spPr bwMode="auto">
          <a:xfrm>
            <a:off x="4743977" y="3030257"/>
            <a:ext cx="4076493" cy="3038376"/>
          </a:xfrm>
          <a:prstGeom prst="roundRect">
            <a:avLst>
              <a:gd name="adj" fmla="val 8627"/>
            </a:avLst>
          </a:prstGeom>
          <a:noFill/>
          <a:ln>
            <a:solidFill>
              <a:schemeClr val="tx1"/>
            </a:solidFill>
          </a:ln>
          <a:extLst/>
        </p:spPr>
        <p:txBody>
          <a:bodyPr wrap="square" rtlCol="0">
            <a:spAutoFit/>
          </a:bodyPr>
          <a:lstStyle/>
          <a:p>
            <a:pPr algn="ctr">
              <a:lnSpc>
                <a:spcPct val="105000"/>
              </a:lnSpc>
            </a:pPr>
            <a:r>
              <a:rPr lang="de-DE" altLang="de-DE" b="1" dirty="0">
                <a:solidFill>
                  <a:srgbClr val="000000"/>
                </a:solidFill>
                <a:latin typeface="Saar" panose="00000500000000000000" pitchFamily="2" charset="0"/>
              </a:rPr>
              <a:t>Weitere Zweige:</a:t>
            </a:r>
          </a:p>
          <a:p>
            <a:pPr marL="285750" indent="-285750">
              <a:lnSpc>
                <a:spcPct val="105000"/>
              </a:lnSpc>
              <a:spcBef>
                <a:spcPts val="500"/>
              </a:spcBef>
              <a:spcAft>
                <a:spcPts val="500"/>
              </a:spcAft>
              <a:buFont typeface="Arial" panose="020B0604020202020204" pitchFamily="34" charset="0"/>
              <a:buChar char="•"/>
            </a:pPr>
            <a:r>
              <a:rPr lang="de-DE" altLang="de-DE" sz="1600" b="1" dirty="0">
                <a:solidFill>
                  <a:srgbClr val="000000"/>
                </a:solidFill>
                <a:latin typeface="Saar" panose="00000500000000000000" pitchFamily="2" charset="0"/>
              </a:rPr>
              <a:t>Informatikzweig</a:t>
            </a:r>
          </a:p>
          <a:p>
            <a:pPr marL="285750" indent="-285750">
              <a:lnSpc>
                <a:spcPct val="105000"/>
              </a:lnSpc>
              <a:spcBef>
                <a:spcPts val="500"/>
              </a:spcBef>
              <a:spcAft>
                <a:spcPts val="500"/>
              </a:spcAft>
              <a:buFont typeface="Arial" panose="020B0604020202020204" pitchFamily="34" charset="0"/>
              <a:buChar char="•"/>
            </a:pPr>
            <a:r>
              <a:rPr lang="de-DE" altLang="de-DE" sz="1600" b="1" dirty="0">
                <a:solidFill>
                  <a:srgbClr val="000000"/>
                </a:solidFill>
                <a:latin typeface="Saar" panose="00000500000000000000" pitchFamily="2" charset="0"/>
              </a:rPr>
              <a:t>Biowissenschaftlicher Zweig</a:t>
            </a:r>
          </a:p>
          <a:p>
            <a:pPr marL="285750" indent="-285750">
              <a:lnSpc>
                <a:spcPct val="105000"/>
              </a:lnSpc>
              <a:spcBef>
                <a:spcPts val="500"/>
              </a:spcBef>
              <a:spcAft>
                <a:spcPts val="500"/>
              </a:spcAft>
              <a:buFont typeface="Arial" panose="020B0604020202020204" pitchFamily="34" charset="0"/>
              <a:buChar char="•"/>
            </a:pPr>
            <a:r>
              <a:rPr lang="de-DE" altLang="de-DE" sz="1600" b="1" dirty="0">
                <a:solidFill>
                  <a:srgbClr val="000000"/>
                </a:solidFill>
                <a:latin typeface="Saar" panose="00000500000000000000" pitchFamily="2" charset="0"/>
              </a:rPr>
              <a:t>Bilingualer dt.-franz. /dt.-engl. Zug</a:t>
            </a:r>
          </a:p>
          <a:p>
            <a:pPr marL="285750" indent="-285750">
              <a:lnSpc>
                <a:spcPct val="105000"/>
              </a:lnSpc>
              <a:spcBef>
                <a:spcPts val="500"/>
              </a:spcBef>
              <a:spcAft>
                <a:spcPts val="500"/>
              </a:spcAft>
              <a:buFont typeface="Arial" panose="020B0604020202020204" pitchFamily="34" charset="0"/>
              <a:buChar char="•"/>
            </a:pPr>
            <a:r>
              <a:rPr lang="de-DE" altLang="de-DE" sz="1600" b="1" dirty="0">
                <a:solidFill>
                  <a:srgbClr val="000000"/>
                </a:solidFill>
                <a:latin typeface="Saar" panose="00000500000000000000" pitchFamily="2" charset="0"/>
              </a:rPr>
              <a:t>Musikzweig</a:t>
            </a:r>
          </a:p>
          <a:p>
            <a:pPr marL="285750" indent="-285750">
              <a:lnSpc>
                <a:spcPct val="105000"/>
              </a:lnSpc>
              <a:spcBef>
                <a:spcPts val="500"/>
              </a:spcBef>
              <a:spcAft>
                <a:spcPts val="500"/>
              </a:spcAft>
              <a:buFont typeface="Arial" panose="020B0604020202020204" pitchFamily="34" charset="0"/>
              <a:buChar char="•"/>
            </a:pPr>
            <a:r>
              <a:rPr lang="de-DE" altLang="de-DE" sz="1600" b="1" dirty="0">
                <a:solidFill>
                  <a:srgbClr val="000000"/>
                </a:solidFill>
                <a:latin typeface="Saar" panose="00000500000000000000" pitchFamily="2" charset="0"/>
              </a:rPr>
              <a:t>Latein-plus-Zweig</a:t>
            </a:r>
          </a:p>
          <a:p>
            <a:pPr marL="285750" indent="-285750">
              <a:lnSpc>
                <a:spcPct val="105000"/>
              </a:lnSpc>
              <a:spcBef>
                <a:spcPts val="500"/>
              </a:spcBef>
              <a:spcAft>
                <a:spcPts val="500"/>
              </a:spcAft>
              <a:buFont typeface="Arial" panose="020B0604020202020204" pitchFamily="34" charset="0"/>
              <a:buChar char="•"/>
            </a:pPr>
            <a:r>
              <a:rPr lang="de-DE" altLang="de-DE" sz="1600" b="1" dirty="0">
                <a:solidFill>
                  <a:srgbClr val="000000"/>
                </a:solidFill>
                <a:latin typeface="Saar" panose="00000500000000000000" pitchFamily="2" charset="0"/>
              </a:rPr>
              <a:t>Schulversuche </a:t>
            </a:r>
            <a:r>
              <a:rPr lang="de-DE" altLang="de-DE" sz="1600" b="1" dirty="0" smtClean="0">
                <a:solidFill>
                  <a:srgbClr val="000000"/>
                </a:solidFill>
                <a:latin typeface="Saar" panose="00000500000000000000" pitchFamily="2" charset="0"/>
              </a:rPr>
              <a:t>MINT-Zweig und </a:t>
            </a:r>
            <a:r>
              <a:rPr lang="de-DE" altLang="de-DE" sz="1600" b="1" dirty="0">
                <a:solidFill>
                  <a:srgbClr val="000000"/>
                </a:solidFill>
                <a:latin typeface="Saar" panose="00000500000000000000" pitchFamily="2" charset="0"/>
              </a:rPr>
              <a:t>Sportzweig</a:t>
            </a:r>
          </a:p>
        </p:txBody>
      </p:sp>
      <p:sp>
        <p:nvSpPr>
          <p:cNvPr id="2" name="Textfeld 1"/>
          <p:cNvSpPr txBox="1"/>
          <p:nvPr/>
        </p:nvSpPr>
        <p:spPr>
          <a:xfrm>
            <a:off x="4740633" y="1551622"/>
            <a:ext cx="3960439" cy="1430335"/>
          </a:xfrm>
          <a:prstGeom prst="roundRect">
            <a:avLst>
              <a:gd name="adj" fmla="val 15978"/>
            </a:avLst>
          </a:prstGeom>
          <a:noFill/>
          <a:ln>
            <a:solidFill>
              <a:schemeClr val="tx1"/>
            </a:solidFill>
          </a:ln>
        </p:spPr>
        <p:txBody>
          <a:bodyPr wrap="square" rtlCol="0">
            <a:spAutoFit/>
          </a:bodyPr>
          <a:lstStyle/>
          <a:p>
            <a:pPr algn="ctr">
              <a:lnSpc>
                <a:spcPct val="105000"/>
              </a:lnSpc>
            </a:pPr>
            <a:r>
              <a:rPr lang="de-DE" altLang="de-DE" sz="1600" b="1" dirty="0">
                <a:solidFill>
                  <a:srgbClr val="000000"/>
                </a:solidFill>
                <a:latin typeface="Saar" panose="00000500000000000000" pitchFamily="2" charset="0"/>
                <a:ea typeface="Geneva" pitchFamily="47" charset="-128"/>
              </a:rPr>
              <a:t>ab Klassenstufe 8</a:t>
            </a:r>
          </a:p>
          <a:p>
            <a:pPr algn="ctr">
              <a:lnSpc>
                <a:spcPct val="105000"/>
              </a:lnSpc>
            </a:pPr>
            <a:endParaRPr lang="de-DE" altLang="de-DE" sz="700" b="1" dirty="0">
              <a:solidFill>
                <a:srgbClr val="000000"/>
              </a:solidFill>
              <a:latin typeface="Saar" panose="00000500000000000000" pitchFamily="2" charset="0"/>
            </a:endParaRPr>
          </a:p>
          <a:p>
            <a:pPr algn="ctr">
              <a:lnSpc>
                <a:spcPct val="105000"/>
              </a:lnSpc>
            </a:pPr>
            <a:r>
              <a:rPr lang="de-DE" altLang="de-DE" b="1" dirty="0">
                <a:solidFill>
                  <a:srgbClr val="000000"/>
                </a:solidFill>
                <a:latin typeface="Saar" panose="00000500000000000000" pitchFamily="2" charset="0"/>
              </a:rPr>
              <a:t>Sprachenzweig</a:t>
            </a:r>
            <a:endParaRPr lang="de-DE" altLang="de-DE" sz="1600" b="1" dirty="0">
              <a:solidFill>
                <a:srgbClr val="000000"/>
              </a:solidFill>
              <a:latin typeface="Saar" panose="00000500000000000000" pitchFamily="2" charset="0"/>
            </a:endParaRPr>
          </a:p>
          <a:p>
            <a:pPr marL="263525" indent="-179388" algn="ctr" eaLnBrk="0" hangingPunct="0">
              <a:lnSpc>
                <a:spcPct val="105000"/>
              </a:lnSpc>
            </a:pPr>
            <a:r>
              <a:rPr lang="de-DE" altLang="de-DE" sz="1600" dirty="0">
                <a:solidFill>
                  <a:srgbClr val="000000"/>
                </a:solidFill>
                <a:latin typeface="Saar" panose="00000500000000000000" pitchFamily="2" charset="0"/>
                <a:ea typeface="Geneva" pitchFamily="47" charset="-128"/>
              </a:rPr>
              <a:t>oder</a:t>
            </a:r>
          </a:p>
          <a:p>
            <a:pPr marL="263525" indent="-179388" algn="ctr" eaLnBrk="0" hangingPunct="0">
              <a:lnSpc>
                <a:spcPct val="105000"/>
              </a:lnSpc>
            </a:pPr>
            <a:r>
              <a:rPr lang="de-DE" altLang="de-DE" b="1" dirty="0">
                <a:solidFill>
                  <a:srgbClr val="000000"/>
                </a:solidFill>
                <a:latin typeface="Saar" panose="00000500000000000000" pitchFamily="2" charset="0"/>
              </a:rPr>
              <a:t>Naturwissenschaftlicher</a:t>
            </a:r>
            <a:r>
              <a:rPr lang="de-DE" altLang="de-DE" sz="1400" b="1" dirty="0">
                <a:solidFill>
                  <a:srgbClr val="000000"/>
                </a:solidFill>
                <a:latin typeface="Saar" panose="00000500000000000000" pitchFamily="2" charset="0"/>
              </a:rPr>
              <a:t> </a:t>
            </a:r>
            <a:r>
              <a:rPr lang="de-DE" altLang="de-DE" b="1" dirty="0">
                <a:solidFill>
                  <a:srgbClr val="000000"/>
                </a:solidFill>
                <a:latin typeface="Saar" panose="00000500000000000000" pitchFamily="2" charset="0"/>
              </a:rPr>
              <a:t>Zweig</a:t>
            </a:r>
          </a:p>
        </p:txBody>
      </p:sp>
    </p:spTree>
    <p:extLst>
      <p:ext uri="{BB962C8B-B14F-4D97-AF65-F5344CB8AC3E}">
        <p14:creationId xmlns:p14="http://schemas.microsoft.com/office/powerpoint/2010/main" val="64930782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615"/>
                                        </p:tgtEl>
                                        <p:attrNameLst>
                                          <p:attrName>style.visibility</p:attrName>
                                        </p:attrNameLst>
                                      </p:cBhvr>
                                      <p:to>
                                        <p:strVal val="visible"/>
                                      </p:to>
                                    </p:set>
                                    <p:animEffect transition="in" filter="wipe(left)">
                                      <p:cBhvr>
                                        <p:cTn id="7" dur="1000"/>
                                        <p:tgtEl>
                                          <p:spTgt spid="256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8"/>
                                        </p:tgtEl>
                                        <p:attrNameLst>
                                          <p:attrName>style.visibility</p:attrName>
                                        </p:attrNameLst>
                                      </p:cBhvr>
                                      <p:to>
                                        <p:strVal val="visible"/>
                                      </p:to>
                                    </p:set>
                                    <p:animEffect transition="in" filter="wipe(left)">
                                      <p:cBhvr>
                                        <p:cTn id="12" dur="500"/>
                                        <p:tgtEl>
                                          <p:spTgt spid="26628"/>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10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77527"/>
                                        </p:tgtEl>
                                        <p:attrNameLst>
                                          <p:attrName>style.visibility</p:attrName>
                                        </p:attrNameLst>
                                      </p:cBhvr>
                                      <p:to>
                                        <p:strVal val="visible"/>
                                      </p:to>
                                    </p:set>
                                    <p:animEffect transition="in" filter="wipe(left)">
                                      <p:cBhvr>
                                        <p:cTn id="21" dur="1000"/>
                                        <p:tgtEl>
                                          <p:spTgt spid="27752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77528"/>
                                        </p:tgtEl>
                                        <p:attrNameLst>
                                          <p:attrName>style.visibility</p:attrName>
                                        </p:attrNameLst>
                                      </p:cBhvr>
                                      <p:to>
                                        <p:strVal val="visible"/>
                                      </p:to>
                                    </p:set>
                                    <p:animEffect transition="in" filter="wipe(up)">
                                      <p:cBhvr>
                                        <p:cTn id="26" dur="1000"/>
                                        <p:tgtEl>
                                          <p:spTgt spid="27752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277530"/>
                                        </p:tgtEl>
                                        <p:attrNameLst>
                                          <p:attrName>style.visibility</p:attrName>
                                        </p:attrNameLst>
                                      </p:cBhvr>
                                      <p:to>
                                        <p:strVal val="visible"/>
                                      </p:to>
                                    </p:set>
                                    <p:animEffect transition="in" filter="wipe(up)">
                                      <p:cBhvr>
                                        <p:cTn id="35" dur="1000"/>
                                        <p:tgtEl>
                                          <p:spTgt spid="27753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childTnLst>
                                </p:cTn>
                              </p:par>
                            </p:childTnLst>
                          </p:cTn>
                        </p:par>
                      </p:childTnLst>
                    </p:cTn>
                  </p:par>
                  <p:par>
                    <p:cTn id="40" fill="hold">
                      <p:stCondLst>
                        <p:cond delay="indefinite"/>
                      </p:stCondLst>
                      <p:childTnLst>
                        <p:par>
                          <p:cTn id="41" fill="hold" nodeType="withGroup">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277533"/>
                                        </p:tgtEl>
                                        <p:attrNameLst>
                                          <p:attrName>style.visibility</p:attrName>
                                        </p:attrNameLst>
                                      </p:cBhvr>
                                      <p:to>
                                        <p:strVal val="visible"/>
                                      </p:to>
                                    </p:set>
                                    <p:animEffect transition="in" filter="wipe(up)">
                                      <p:cBhvr>
                                        <p:cTn id="44" dur="1000"/>
                                        <p:tgtEl>
                                          <p:spTgt spid="27753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10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wipe(up)">
                                      <p:cBhvr>
                                        <p:cTn id="54" dur="1000"/>
                                        <p:tgtEl>
                                          <p:spTgt spid="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up)">
                                      <p:cBhvr>
                                        <p:cTn id="59"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5" grpId="0"/>
      <p:bldP spid="277527" grpId="0" animBg="1"/>
      <p:bldP spid="277528" grpId="0" animBg="1"/>
      <p:bldP spid="5" grpId="0" autoUpdateAnimBg="0"/>
      <p:bldP spid="277530" grpId="0" animBg="1"/>
      <p:bldP spid="6" grpId="0" autoUpdateAnimBg="0"/>
      <p:bldP spid="277533" grpId="0" animBg="1"/>
      <p:bldP spid="26628" grpId="0"/>
      <p:bldP spid="7" grpId="0"/>
      <p:bldP spid="8" grpId="0"/>
      <p:bldP spid="34"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3"/>
          <p:cNvSpPr>
            <a:spLocks noChangeArrowheads="1"/>
          </p:cNvSpPr>
          <p:nvPr/>
        </p:nvSpPr>
        <p:spPr bwMode="auto">
          <a:xfrm>
            <a:off x="409575" y="898525"/>
            <a:ext cx="3959225" cy="5254625"/>
          </a:xfrm>
          <a:prstGeom prst="rect">
            <a:avLst/>
          </a:prstGeom>
          <a:solidFill>
            <a:srgbClr val="FFFF99">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endParaRPr lang="de-DE" altLang="de-DE" sz="1800">
              <a:latin typeface="Arial" panose="020B0604020202020204" pitchFamily="34" charset="0"/>
            </a:endParaRPr>
          </a:p>
        </p:txBody>
      </p:sp>
      <p:sp>
        <p:nvSpPr>
          <p:cNvPr id="3077" name="Rectangle 2"/>
          <p:cNvSpPr>
            <a:spLocks noChangeArrowheads="1"/>
          </p:cNvSpPr>
          <p:nvPr/>
        </p:nvSpPr>
        <p:spPr bwMode="auto">
          <a:xfrm>
            <a:off x="4727575" y="898525"/>
            <a:ext cx="3959225" cy="5254625"/>
          </a:xfrm>
          <a:prstGeom prst="rect">
            <a:avLst/>
          </a:prstGeom>
          <a:solidFill>
            <a:srgbClr val="FFBA97">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endParaRPr lang="de-DE" altLang="de-DE" sz="1800">
              <a:latin typeface="Arial" panose="020B0604020202020204" pitchFamily="34" charset="0"/>
            </a:endParaRPr>
          </a:p>
        </p:txBody>
      </p:sp>
      <p:sp>
        <p:nvSpPr>
          <p:cNvPr id="12291" name="Rectangle 3"/>
          <p:cNvSpPr>
            <a:spLocks noChangeArrowheads="1"/>
          </p:cNvSpPr>
          <p:nvPr/>
        </p:nvSpPr>
        <p:spPr bwMode="auto">
          <a:xfrm>
            <a:off x="574675" y="1943100"/>
            <a:ext cx="28527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1588"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a:lnSpc>
                <a:spcPct val="90000"/>
              </a:lnSpc>
              <a:spcBef>
                <a:spcPct val="20000"/>
              </a:spcBef>
              <a:buFont typeface="Arial" panose="020B0604020202020204" pitchFamily="34" charset="0"/>
              <a:buNone/>
            </a:pPr>
            <a:r>
              <a:rPr lang="de-DE" altLang="de-DE" sz="1800" dirty="0">
                <a:latin typeface="Saar" panose="00000500000000000000" pitchFamily="2" charset="0"/>
              </a:rPr>
              <a:t>Unterricht im Kurssystem</a:t>
            </a:r>
          </a:p>
        </p:txBody>
      </p:sp>
      <p:sp>
        <p:nvSpPr>
          <p:cNvPr id="2" name="Rectangle 3"/>
          <p:cNvSpPr>
            <a:spLocks noChangeArrowheads="1"/>
          </p:cNvSpPr>
          <p:nvPr/>
        </p:nvSpPr>
        <p:spPr bwMode="auto">
          <a:xfrm>
            <a:off x="574675" y="5559425"/>
            <a:ext cx="34242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588"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a:lnSpc>
                <a:spcPct val="90000"/>
              </a:lnSpc>
              <a:spcBef>
                <a:spcPct val="20000"/>
              </a:spcBef>
              <a:buFont typeface="Arial" panose="020B0604020202020204" pitchFamily="34" charset="0"/>
              <a:buNone/>
            </a:pPr>
            <a:r>
              <a:rPr lang="de-DE" altLang="de-DE" sz="1800" dirty="0">
                <a:latin typeface="Saar" panose="00000500000000000000" pitchFamily="2" charset="0"/>
              </a:rPr>
              <a:t>Unterricht im Klassenverband</a:t>
            </a:r>
          </a:p>
        </p:txBody>
      </p:sp>
      <p:sp>
        <p:nvSpPr>
          <p:cNvPr id="3" name="Rectangle 3"/>
          <p:cNvSpPr>
            <a:spLocks noChangeArrowheads="1"/>
          </p:cNvSpPr>
          <p:nvPr/>
        </p:nvSpPr>
        <p:spPr bwMode="auto">
          <a:xfrm>
            <a:off x="574675" y="3598863"/>
            <a:ext cx="3105017"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69875" indent="-268288"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a:lnSpc>
                <a:spcPct val="90000"/>
              </a:lnSpc>
              <a:spcBef>
                <a:spcPct val="20000"/>
              </a:spcBef>
              <a:buFont typeface="Arial" panose="020B0604020202020204" pitchFamily="34" charset="0"/>
              <a:buNone/>
            </a:pPr>
            <a:r>
              <a:rPr lang="de-DE" altLang="de-DE" sz="1800" dirty="0">
                <a:latin typeface="Saar" panose="00000500000000000000" pitchFamily="2" charset="0"/>
              </a:rPr>
              <a:t>Differenzierung bis Kl. 10 in </a:t>
            </a:r>
          </a:p>
        </p:txBody>
      </p:sp>
      <p:sp>
        <p:nvSpPr>
          <p:cNvPr id="3083" name="Text Box 11"/>
          <p:cNvSpPr txBox="1">
            <a:spLocks noChangeArrowheads="1"/>
          </p:cNvSpPr>
          <p:nvPr/>
        </p:nvSpPr>
        <p:spPr bwMode="auto">
          <a:xfrm>
            <a:off x="358775" y="179388"/>
            <a:ext cx="5890052" cy="7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spcBef>
                <a:spcPct val="20000"/>
              </a:spcBef>
              <a:buFont typeface="Arial" panose="020B0604020202020204" pitchFamily="34" charset="0"/>
              <a:buNone/>
            </a:pPr>
            <a:r>
              <a:rPr lang="de-DE" altLang="de-DE" sz="4000" b="1" dirty="0">
                <a:latin typeface="+mn-lt"/>
              </a:rPr>
              <a:t>Unterrichtsorganisation</a:t>
            </a:r>
          </a:p>
        </p:txBody>
      </p:sp>
      <p:sp>
        <p:nvSpPr>
          <p:cNvPr id="4" name="Rectangle 3"/>
          <p:cNvSpPr>
            <a:spLocks noChangeArrowheads="1"/>
          </p:cNvSpPr>
          <p:nvPr/>
        </p:nvSpPr>
        <p:spPr bwMode="auto">
          <a:xfrm>
            <a:off x="574675" y="4227513"/>
            <a:ext cx="3117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77800" indent="-177800"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a:buFont typeface="Arial" panose="020B0604020202020204" pitchFamily="34" charset="0"/>
              <a:buChar char="•"/>
            </a:pPr>
            <a:r>
              <a:rPr lang="de-DE" altLang="de-DE" sz="1800" dirty="0">
                <a:solidFill>
                  <a:srgbClr val="000000"/>
                </a:solidFill>
                <a:latin typeface="Arial" panose="020B0604020202020204" pitchFamily="34" charset="0"/>
              </a:rPr>
              <a:t>2 bzw. 3 Anspruchsebenen</a:t>
            </a:r>
          </a:p>
        </p:txBody>
      </p:sp>
      <p:sp>
        <p:nvSpPr>
          <p:cNvPr id="5" name="Rectangle 3"/>
          <p:cNvSpPr>
            <a:spLocks noChangeArrowheads="1"/>
          </p:cNvSpPr>
          <p:nvPr/>
        </p:nvSpPr>
        <p:spPr bwMode="auto">
          <a:xfrm>
            <a:off x="574675" y="3903663"/>
            <a:ext cx="3460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77800" indent="-177800"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a:buFont typeface="Arial" panose="020B0604020202020204" pitchFamily="34" charset="0"/>
              <a:buChar char="•"/>
            </a:pPr>
            <a:r>
              <a:rPr lang="de-DE" altLang="de-DE" sz="1800">
                <a:solidFill>
                  <a:srgbClr val="000000"/>
                </a:solidFill>
                <a:latin typeface="Arial" panose="020B0604020202020204" pitchFamily="34" charset="0"/>
              </a:rPr>
              <a:t>De, Ma, 1.FS, NW (Bi, Ch, Ph)</a:t>
            </a:r>
          </a:p>
        </p:txBody>
      </p:sp>
      <p:sp>
        <p:nvSpPr>
          <p:cNvPr id="6" name="Rectangle 3"/>
          <p:cNvSpPr>
            <a:spLocks noChangeArrowheads="1"/>
          </p:cNvSpPr>
          <p:nvPr/>
        </p:nvSpPr>
        <p:spPr bwMode="auto">
          <a:xfrm>
            <a:off x="574675" y="3273425"/>
            <a:ext cx="33353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1588"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a:lnSpc>
                <a:spcPct val="90000"/>
              </a:lnSpc>
              <a:spcBef>
                <a:spcPct val="20000"/>
              </a:spcBef>
              <a:buFont typeface="Arial" panose="020B0604020202020204" pitchFamily="34" charset="0"/>
              <a:buNone/>
            </a:pPr>
            <a:r>
              <a:rPr lang="de-DE" altLang="de-DE" sz="1800" dirty="0">
                <a:latin typeface="Saar" panose="00000500000000000000" pitchFamily="2" charset="0"/>
              </a:rPr>
              <a:t>Unterricht im Klassenverband</a:t>
            </a:r>
          </a:p>
        </p:txBody>
      </p:sp>
      <p:sp>
        <p:nvSpPr>
          <p:cNvPr id="55328" name="AutoShape 32"/>
          <p:cNvSpPr>
            <a:spLocks noChangeArrowheads="1"/>
          </p:cNvSpPr>
          <p:nvPr/>
        </p:nvSpPr>
        <p:spPr bwMode="auto">
          <a:xfrm>
            <a:off x="2212975" y="2301875"/>
            <a:ext cx="360363" cy="539750"/>
          </a:xfrm>
          <a:prstGeom prst="upArrow">
            <a:avLst>
              <a:gd name="adj1" fmla="val 55750"/>
              <a:gd name="adj2" fmla="val 76880"/>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endParaRPr lang="de-DE" altLang="de-DE" sz="1800">
              <a:latin typeface="Arial" panose="020B0604020202020204" pitchFamily="34" charset="0"/>
            </a:endParaRPr>
          </a:p>
        </p:txBody>
      </p:sp>
      <p:sp>
        <p:nvSpPr>
          <p:cNvPr id="7" name="AutoShape 32"/>
          <p:cNvSpPr>
            <a:spLocks noChangeArrowheads="1"/>
          </p:cNvSpPr>
          <p:nvPr/>
        </p:nvSpPr>
        <p:spPr bwMode="auto">
          <a:xfrm>
            <a:off x="2212975" y="4641850"/>
            <a:ext cx="360363" cy="539750"/>
          </a:xfrm>
          <a:prstGeom prst="upArrow">
            <a:avLst>
              <a:gd name="adj1" fmla="val 55750"/>
              <a:gd name="adj2" fmla="val 76880"/>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endParaRPr lang="de-DE" altLang="de-DE" sz="1800">
              <a:latin typeface="Arial" panose="020B0604020202020204" pitchFamily="34" charset="0"/>
            </a:endParaRPr>
          </a:p>
        </p:txBody>
      </p:sp>
      <p:sp>
        <p:nvSpPr>
          <p:cNvPr id="8" name="Rectangle 3"/>
          <p:cNvSpPr>
            <a:spLocks noChangeArrowheads="1"/>
          </p:cNvSpPr>
          <p:nvPr/>
        </p:nvSpPr>
        <p:spPr bwMode="auto">
          <a:xfrm>
            <a:off x="4929188" y="4564063"/>
            <a:ext cx="34242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588"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a:lnSpc>
                <a:spcPct val="90000"/>
              </a:lnSpc>
              <a:spcBef>
                <a:spcPct val="20000"/>
              </a:spcBef>
              <a:buFont typeface="Arial" panose="020B0604020202020204" pitchFamily="34" charset="0"/>
              <a:buNone/>
            </a:pPr>
            <a:r>
              <a:rPr lang="de-DE" altLang="de-DE" sz="1800" dirty="0">
                <a:latin typeface="Saar" panose="00000500000000000000" pitchFamily="2" charset="0"/>
              </a:rPr>
              <a:t>Unterricht im Klassenverband</a:t>
            </a:r>
          </a:p>
        </p:txBody>
      </p:sp>
      <p:sp>
        <p:nvSpPr>
          <p:cNvPr id="9" name="Rectangle 3"/>
          <p:cNvSpPr>
            <a:spLocks noChangeArrowheads="1"/>
          </p:cNvSpPr>
          <p:nvPr/>
        </p:nvSpPr>
        <p:spPr bwMode="auto">
          <a:xfrm>
            <a:off x="4892675" y="2463800"/>
            <a:ext cx="28527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1588"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a:lnSpc>
                <a:spcPct val="90000"/>
              </a:lnSpc>
              <a:spcBef>
                <a:spcPct val="20000"/>
              </a:spcBef>
              <a:buFont typeface="Arial" panose="020B0604020202020204" pitchFamily="34" charset="0"/>
              <a:buNone/>
            </a:pPr>
            <a:r>
              <a:rPr lang="de-DE" altLang="de-DE" sz="1800" dirty="0">
                <a:latin typeface="Saar" panose="00000500000000000000" pitchFamily="2" charset="0"/>
              </a:rPr>
              <a:t>Unterricht im Kurssystem</a:t>
            </a:r>
          </a:p>
        </p:txBody>
      </p:sp>
      <p:sp>
        <p:nvSpPr>
          <p:cNvPr id="10" name="AutoShape 32"/>
          <p:cNvSpPr>
            <a:spLocks noChangeArrowheads="1"/>
          </p:cNvSpPr>
          <p:nvPr/>
        </p:nvSpPr>
        <p:spPr bwMode="auto">
          <a:xfrm>
            <a:off x="6530975" y="2824163"/>
            <a:ext cx="360363" cy="604837"/>
          </a:xfrm>
          <a:prstGeom prst="upArrow">
            <a:avLst>
              <a:gd name="adj1" fmla="val 44491"/>
              <a:gd name="adj2" fmla="val 78854"/>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endParaRPr lang="de-DE" altLang="de-DE" sz="1800">
              <a:latin typeface="Arial" panose="020B0604020202020204" pitchFamily="34" charset="0"/>
            </a:endParaRPr>
          </a:p>
        </p:txBody>
      </p:sp>
      <p:sp>
        <p:nvSpPr>
          <p:cNvPr id="302125" name="AutoShape 45"/>
          <p:cNvSpPr>
            <a:spLocks noChangeArrowheads="1"/>
          </p:cNvSpPr>
          <p:nvPr/>
        </p:nvSpPr>
        <p:spPr bwMode="auto">
          <a:xfrm>
            <a:off x="503238" y="5181600"/>
            <a:ext cx="3778250" cy="971550"/>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r>
              <a:rPr lang="de-DE" altLang="de-DE" sz="1800" b="1" dirty="0">
                <a:latin typeface="Saar" panose="00000500000000000000" pitchFamily="2" charset="0"/>
              </a:rPr>
              <a:t>Klassenstufen 5 und 6</a:t>
            </a:r>
          </a:p>
        </p:txBody>
      </p:sp>
      <p:sp>
        <p:nvSpPr>
          <p:cNvPr id="302126" name="AutoShape 46"/>
          <p:cNvSpPr>
            <a:spLocks noChangeArrowheads="1"/>
          </p:cNvSpPr>
          <p:nvPr/>
        </p:nvSpPr>
        <p:spPr bwMode="auto">
          <a:xfrm>
            <a:off x="503238" y="2841625"/>
            <a:ext cx="3778250" cy="1800225"/>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r>
              <a:rPr lang="de-DE" altLang="de-DE" sz="1800" b="1" dirty="0">
                <a:latin typeface="Saar" panose="00000500000000000000" pitchFamily="2" charset="0"/>
              </a:rPr>
              <a:t>Klassenstufen 7 bis 11</a:t>
            </a:r>
          </a:p>
        </p:txBody>
      </p:sp>
      <p:sp>
        <p:nvSpPr>
          <p:cNvPr id="302127" name="AutoShape 47"/>
          <p:cNvSpPr>
            <a:spLocks noChangeArrowheads="1"/>
          </p:cNvSpPr>
          <p:nvPr/>
        </p:nvSpPr>
        <p:spPr bwMode="auto">
          <a:xfrm>
            <a:off x="503238" y="1582738"/>
            <a:ext cx="3778250" cy="719137"/>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r>
              <a:rPr lang="de-DE" altLang="de-DE" sz="1800" b="1" dirty="0">
                <a:latin typeface="Saar" panose="00000500000000000000" pitchFamily="2" charset="0"/>
              </a:rPr>
              <a:t>Klassenstufen 12 und 13</a:t>
            </a:r>
          </a:p>
        </p:txBody>
      </p:sp>
      <p:sp>
        <p:nvSpPr>
          <p:cNvPr id="302128" name="AutoShape 48"/>
          <p:cNvSpPr>
            <a:spLocks noChangeArrowheads="1"/>
          </p:cNvSpPr>
          <p:nvPr/>
        </p:nvSpPr>
        <p:spPr bwMode="auto">
          <a:xfrm>
            <a:off x="4821238" y="3429000"/>
            <a:ext cx="3778250" cy="2724150"/>
          </a:xfrm>
          <a:prstGeom prst="roundRect">
            <a:avLst>
              <a:gd name="adj" fmla="val 1032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endParaRPr lang="de-DE" altLang="de-DE" sz="1800" b="1" dirty="0">
              <a:latin typeface="Saar" panose="00000500000000000000" pitchFamily="2" charset="0"/>
            </a:endParaRPr>
          </a:p>
          <a:p>
            <a:pPr eaLnBrk="1" hangingPunct="1"/>
            <a:r>
              <a:rPr lang="de-DE" altLang="de-DE" sz="1800" b="1" dirty="0">
                <a:latin typeface="Saar" panose="00000500000000000000" pitchFamily="2" charset="0"/>
              </a:rPr>
              <a:t>Klassenstufen 5 bis 10</a:t>
            </a:r>
          </a:p>
        </p:txBody>
      </p:sp>
      <p:sp>
        <p:nvSpPr>
          <p:cNvPr id="302129" name="AutoShape 49"/>
          <p:cNvSpPr>
            <a:spLocks noChangeArrowheads="1"/>
          </p:cNvSpPr>
          <p:nvPr/>
        </p:nvSpPr>
        <p:spPr bwMode="auto">
          <a:xfrm>
            <a:off x="4821238" y="2093913"/>
            <a:ext cx="3778250" cy="719137"/>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r>
              <a:rPr lang="de-DE" altLang="de-DE" sz="1800" b="1" dirty="0">
                <a:latin typeface="Saar" panose="00000500000000000000" pitchFamily="2" charset="0"/>
              </a:rPr>
              <a:t>Klassenstufen 11 und 12</a:t>
            </a:r>
          </a:p>
        </p:txBody>
      </p:sp>
      <p:sp>
        <p:nvSpPr>
          <p:cNvPr id="3097" name="Text Box 8"/>
          <p:cNvSpPr txBox="1">
            <a:spLocks noChangeArrowheads="1"/>
          </p:cNvSpPr>
          <p:nvPr/>
        </p:nvSpPr>
        <p:spPr bwMode="auto">
          <a:xfrm>
            <a:off x="411163" y="898525"/>
            <a:ext cx="1733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spcBef>
                <a:spcPct val="50000"/>
              </a:spcBef>
            </a:pPr>
            <a:r>
              <a:rPr lang="de-DE" altLang="de-DE" sz="1200" b="1" dirty="0">
                <a:latin typeface="Saar" panose="00000500000000000000" pitchFamily="2" charset="0"/>
              </a:rPr>
              <a:t>Gemeinschaftsschule</a:t>
            </a:r>
          </a:p>
        </p:txBody>
      </p:sp>
      <p:sp>
        <p:nvSpPr>
          <p:cNvPr id="3098" name="Text Box 8"/>
          <p:cNvSpPr txBox="1">
            <a:spLocks noChangeArrowheads="1"/>
          </p:cNvSpPr>
          <p:nvPr/>
        </p:nvSpPr>
        <p:spPr bwMode="auto">
          <a:xfrm>
            <a:off x="4727575" y="898525"/>
            <a:ext cx="10509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spcBef>
                <a:spcPct val="50000"/>
              </a:spcBef>
            </a:pPr>
            <a:r>
              <a:rPr lang="de-DE" altLang="de-DE" sz="1200" b="1" dirty="0">
                <a:latin typeface="Saar" panose="00000500000000000000" pitchFamily="2" charset="0"/>
              </a:rPr>
              <a:t>Gymnasium</a:t>
            </a:r>
          </a:p>
        </p:txBody>
      </p:sp>
      <p:sp>
        <p:nvSpPr>
          <p:cNvPr id="11" name="Rechteck 10"/>
          <p:cNvSpPr/>
          <p:nvPr/>
        </p:nvSpPr>
        <p:spPr>
          <a:xfrm>
            <a:off x="1547307" y="6458837"/>
            <a:ext cx="861133" cy="246221"/>
          </a:xfrm>
          <a:prstGeom prst="rect">
            <a:avLst/>
          </a:prstGeom>
        </p:spPr>
        <p:txBody>
          <a:bodyPr wrap="none">
            <a:spAutoFit/>
          </a:bodyPr>
          <a:lstStyle/>
          <a:p>
            <a:fld id="{50C1CD8C-A5F2-470E-9B79-C7DA4DFF9EC9}" type="datetime1">
              <a:rPr lang="de-DE" sz="1000"/>
              <a:pPr/>
              <a:t>02.11.2018</a:t>
            </a:fld>
            <a:endParaRPr lang="de-DE" sz="1000" dirty="0"/>
          </a:p>
        </p:txBody>
      </p:sp>
    </p:spTree>
    <p:extLst>
      <p:ext uri="{BB962C8B-B14F-4D97-AF65-F5344CB8AC3E}">
        <p14:creationId xmlns:p14="http://schemas.microsoft.com/office/powerpoint/2010/main" val="484943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02125"/>
                                        </p:tgtEl>
                                        <p:attrNameLst>
                                          <p:attrName>style.visibility</p:attrName>
                                        </p:attrNameLst>
                                      </p:cBhvr>
                                      <p:to>
                                        <p:strVal val="visible"/>
                                      </p:to>
                                    </p:set>
                                    <p:animEffect transition="in" filter="barn(outVertical)">
                                      <p:cBhvr>
                                        <p:cTn id="7" dur="500"/>
                                        <p:tgtEl>
                                          <p:spTgt spid="30212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1000"/>
                                        <p:tgtEl>
                                          <p:spTgt spid="2">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par>
                          <p:cTn id="17" fill="hold" nodeType="afterGroup">
                            <p:stCondLst>
                              <p:cond delay="500"/>
                            </p:stCondLst>
                            <p:childTnLst>
                              <p:par>
                                <p:cTn id="18" presetID="16" presetClass="entr" presetSubtype="37" fill="hold" grpId="0" nodeType="afterEffect">
                                  <p:stCondLst>
                                    <p:cond delay="0"/>
                                  </p:stCondLst>
                                  <p:childTnLst>
                                    <p:set>
                                      <p:cBhvr>
                                        <p:cTn id="19" dur="1" fill="hold">
                                          <p:stCondLst>
                                            <p:cond delay="0"/>
                                          </p:stCondLst>
                                        </p:cTn>
                                        <p:tgtEl>
                                          <p:spTgt spid="302126"/>
                                        </p:tgtEl>
                                        <p:attrNameLst>
                                          <p:attrName>style.visibility</p:attrName>
                                        </p:attrNameLst>
                                      </p:cBhvr>
                                      <p:to>
                                        <p:strVal val="visible"/>
                                      </p:to>
                                    </p:set>
                                    <p:animEffect transition="in" filter="barn(outVertical)">
                                      <p:cBhvr>
                                        <p:cTn id="20" dur="500"/>
                                        <p:tgtEl>
                                          <p:spTgt spid="30212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left)">
                                      <p:cBhvr>
                                        <p:cTn id="25" dur="1000"/>
                                        <p:tgtEl>
                                          <p:spTgt spid="6">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wipe(left)">
                                      <p:cBhvr>
                                        <p:cTn id="30" dur="1000"/>
                                        <p:tgtEl>
                                          <p:spTgt spid="3">
                                            <p:txEl>
                                              <p:pRg st="0" end="0"/>
                                            </p:txEl>
                                          </p:spTgt>
                                        </p:tgtEl>
                                      </p:cBhvr>
                                    </p:animEffect>
                                  </p:childTnLst>
                                </p:cTn>
                              </p:par>
                            </p:childTnLst>
                          </p:cTn>
                        </p:par>
                        <p:par>
                          <p:cTn id="31" fill="hold" nodeType="afterGroup">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wipe(left)">
                                      <p:cBhvr>
                                        <p:cTn id="34" dur="1000"/>
                                        <p:tgtEl>
                                          <p:spTgt spid="5">
                                            <p:txEl>
                                              <p:pRg st="0" end="0"/>
                                            </p:txEl>
                                          </p:spTgt>
                                        </p:tgtEl>
                                      </p:cBhvr>
                                    </p:animEffect>
                                  </p:childTnLst>
                                </p:cTn>
                              </p:par>
                            </p:childTnLst>
                          </p:cTn>
                        </p:par>
                        <p:par>
                          <p:cTn id="35" fill="hold" nodeType="afterGroup">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Effect transition="in" filter="wipe(left)">
                                      <p:cBhvr>
                                        <p:cTn id="38" dur="1000"/>
                                        <p:tgtEl>
                                          <p:spTgt spid="4">
                                            <p:txEl>
                                              <p:pRg st="0" end="0"/>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5328"/>
                                        </p:tgtEl>
                                        <p:attrNameLst>
                                          <p:attrName>style.visibility</p:attrName>
                                        </p:attrNameLst>
                                      </p:cBhvr>
                                      <p:to>
                                        <p:strVal val="visible"/>
                                      </p:to>
                                    </p:set>
                                    <p:animEffect transition="in" filter="wipe(down)">
                                      <p:cBhvr>
                                        <p:cTn id="43" dur="500"/>
                                        <p:tgtEl>
                                          <p:spTgt spid="55328"/>
                                        </p:tgtEl>
                                      </p:cBhvr>
                                    </p:animEffect>
                                  </p:childTnLst>
                                </p:cTn>
                              </p:par>
                            </p:childTnLst>
                          </p:cTn>
                        </p:par>
                        <p:par>
                          <p:cTn id="44" fill="hold" nodeType="afterGroup">
                            <p:stCondLst>
                              <p:cond delay="500"/>
                            </p:stCondLst>
                            <p:childTnLst>
                              <p:par>
                                <p:cTn id="45" presetID="16" presetClass="entr" presetSubtype="37" fill="hold" grpId="0" nodeType="afterEffect">
                                  <p:stCondLst>
                                    <p:cond delay="0"/>
                                  </p:stCondLst>
                                  <p:childTnLst>
                                    <p:set>
                                      <p:cBhvr>
                                        <p:cTn id="46" dur="1" fill="hold">
                                          <p:stCondLst>
                                            <p:cond delay="0"/>
                                          </p:stCondLst>
                                        </p:cTn>
                                        <p:tgtEl>
                                          <p:spTgt spid="302127"/>
                                        </p:tgtEl>
                                        <p:attrNameLst>
                                          <p:attrName>style.visibility</p:attrName>
                                        </p:attrNameLst>
                                      </p:cBhvr>
                                      <p:to>
                                        <p:strVal val="visible"/>
                                      </p:to>
                                    </p:set>
                                    <p:animEffect transition="in" filter="barn(outVertical)">
                                      <p:cBhvr>
                                        <p:cTn id="47" dur="500"/>
                                        <p:tgtEl>
                                          <p:spTgt spid="302127"/>
                                        </p:tgtEl>
                                      </p:cBhvr>
                                    </p:animEffect>
                                  </p:childTnLst>
                                </p:cTn>
                              </p:par>
                            </p:childTnLst>
                          </p:cTn>
                        </p:par>
                        <p:par>
                          <p:cTn id="48" fill="hold" nodeType="afterGroup">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12291">
                                            <p:txEl>
                                              <p:pRg st="0" end="0"/>
                                            </p:txEl>
                                          </p:spTgt>
                                        </p:tgtEl>
                                        <p:attrNameLst>
                                          <p:attrName>style.visibility</p:attrName>
                                        </p:attrNameLst>
                                      </p:cBhvr>
                                      <p:to>
                                        <p:strVal val="visible"/>
                                      </p:to>
                                    </p:set>
                                    <p:animEffect transition="in" filter="wipe(left)">
                                      <p:cBhvr>
                                        <p:cTn id="51" dur="1000"/>
                                        <p:tgtEl>
                                          <p:spTgt spid="12291">
                                            <p:txEl>
                                              <p:pRg st="0" end="0"/>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6" presetClass="entr" presetSubtype="37" fill="hold" grpId="0" nodeType="clickEffect">
                                  <p:stCondLst>
                                    <p:cond delay="0"/>
                                  </p:stCondLst>
                                  <p:childTnLst>
                                    <p:set>
                                      <p:cBhvr>
                                        <p:cTn id="55" dur="1" fill="hold">
                                          <p:stCondLst>
                                            <p:cond delay="0"/>
                                          </p:stCondLst>
                                        </p:cTn>
                                        <p:tgtEl>
                                          <p:spTgt spid="302128"/>
                                        </p:tgtEl>
                                        <p:attrNameLst>
                                          <p:attrName>style.visibility</p:attrName>
                                        </p:attrNameLst>
                                      </p:cBhvr>
                                      <p:to>
                                        <p:strVal val="visible"/>
                                      </p:to>
                                    </p:set>
                                    <p:animEffect transition="in" filter="barn(outVertical)">
                                      <p:cBhvr>
                                        <p:cTn id="56" dur="500"/>
                                        <p:tgtEl>
                                          <p:spTgt spid="302128"/>
                                        </p:tgtEl>
                                      </p:cBhvr>
                                    </p:animEffect>
                                  </p:childTnLst>
                                </p:cTn>
                              </p:par>
                            </p:childTnLst>
                          </p:cTn>
                        </p:par>
                        <p:par>
                          <p:cTn id="57" fill="hold" nodeType="afterGroup">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8">
                                            <p:txEl>
                                              <p:pRg st="0" end="0"/>
                                            </p:txEl>
                                          </p:spTgt>
                                        </p:tgtEl>
                                        <p:attrNameLst>
                                          <p:attrName>style.visibility</p:attrName>
                                        </p:attrNameLst>
                                      </p:cBhvr>
                                      <p:to>
                                        <p:strVal val="visible"/>
                                      </p:to>
                                    </p:set>
                                    <p:animEffect transition="in" filter="wipe(left)">
                                      <p:cBhvr>
                                        <p:cTn id="60" dur="1000"/>
                                        <p:tgtEl>
                                          <p:spTgt spid="8">
                                            <p:txEl>
                                              <p:pRg st="0" end="0"/>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down)">
                                      <p:cBhvr>
                                        <p:cTn id="65" dur="500"/>
                                        <p:tgtEl>
                                          <p:spTgt spid="10"/>
                                        </p:tgtEl>
                                      </p:cBhvr>
                                    </p:animEffect>
                                  </p:childTnLst>
                                </p:cTn>
                              </p:par>
                            </p:childTnLst>
                          </p:cTn>
                        </p:par>
                        <p:par>
                          <p:cTn id="66" fill="hold" nodeType="afterGroup">
                            <p:stCondLst>
                              <p:cond delay="500"/>
                            </p:stCondLst>
                            <p:childTnLst>
                              <p:par>
                                <p:cTn id="67" presetID="16" presetClass="entr" presetSubtype="37" fill="hold" grpId="0" nodeType="afterEffect">
                                  <p:stCondLst>
                                    <p:cond delay="0"/>
                                  </p:stCondLst>
                                  <p:childTnLst>
                                    <p:set>
                                      <p:cBhvr>
                                        <p:cTn id="68" dur="1" fill="hold">
                                          <p:stCondLst>
                                            <p:cond delay="0"/>
                                          </p:stCondLst>
                                        </p:cTn>
                                        <p:tgtEl>
                                          <p:spTgt spid="302129"/>
                                        </p:tgtEl>
                                        <p:attrNameLst>
                                          <p:attrName>style.visibility</p:attrName>
                                        </p:attrNameLst>
                                      </p:cBhvr>
                                      <p:to>
                                        <p:strVal val="visible"/>
                                      </p:to>
                                    </p:set>
                                    <p:animEffect transition="in" filter="barn(outVertical)">
                                      <p:cBhvr>
                                        <p:cTn id="69" dur="500"/>
                                        <p:tgtEl>
                                          <p:spTgt spid="302129"/>
                                        </p:tgtEl>
                                      </p:cBhvr>
                                    </p:animEffect>
                                  </p:childTnLst>
                                </p:cTn>
                              </p:par>
                            </p:childTnLst>
                          </p:cTn>
                        </p:par>
                        <p:par>
                          <p:cTn id="70" fill="hold" nodeType="afterGroup">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9">
                                            <p:txEl>
                                              <p:pRg st="0" end="0"/>
                                            </p:txEl>
                                          </p:spTgt>
                                        </p:tgtEl>
                                        <p:attrNameLst>
                                          <p:attrName>style.visibility</p:attrName>
                                        </p:attrNameLst>
                                      </p:cBhvr>
                                      <p:to>
                                        <p:strVal val="visible"/>
                                      </p:to>
                                    </p:set>
                                    <p:animEffect transition="in" filter="wipe(left)">
                                      <p:cBhvr>
                                        <p:cTn id="73"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2" grpId="0" build="p"/>
      <p:bldP spid="3" grpId="0" build="p"/>
      <p:bldP spid="4" grpId="0" build="p"/>
      <p:bldP spid="5" grpId="0" build="p"/>
      <p:bldP spid="6" grpId="0" build="p"/>
      <p:bldP spid="55328" grpId="0" animBg="1"/>
      <p:bldP spid="7" grpId="0" animBg="1"/>
      <p:bldP spid="8" grpId="0" build="p"/>
      <p:bldP spid="9" grpId="0" build="p"/>
      <p:bldP spid="10" grpId="0" animBg="1"/>
      <p:bldP spid="302125" grpId="0" animBg="1"/>
      <p:bldP spid="302126" grpId="0" animBg="1"/>
      <p:bldP spid="302127" grpId="0" animBg="1"/>
      <p:bldP spid="302128" grpId="0" animBg="1"/>
      <p:bldP spid="3021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ChangeArrowheads="1"/>
          </p:cNvSpPr>
          <p:nvPr/>
        </p:nvSpPr>
        <p:spPr bwMode="auto">
          <a:xfrm>
            <a:off x="467430" y="4732338"/>
            <a:ext cx="7990297" cy="1289022"/>
          </a:xfrm>
          <a:prstGeom prst="rect">
            <a:avLst/>
          </a:prstGeom>
          <a:solidFill>
            <a:srgbClr val="CCFFCC">
              <a:alpha val="59999"/>
            </a:srgb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dirty="0">
                <a:latin typeface="Saar" panose="00000500000000000000" pitchFamily="2" charset="0"/>
              </a:rPr>
              <a:t>Grundschule</a:t>
            </a:r>
          </a:p>
        </p:txBody>
      </p:sp>
      <p:sp>
        <p:nvSpPr>
          <p:cNvPr id="12295" name="Rectangle 5"/>
          <p:cNvSpPr>
            <a:spLocks noChangeArrowheads="1"/>
          </p:cNvSpPr>
          <p:nvPr/>
        </p:nvSpPr>
        <p:spPr bwMode="auto">
          <a:xfrm>
            <a:off x="4695825" y="1133475"/>
            <a:ext cx="3764715" cy="3598863"/>
          </a:xfrm>
          <a:prstGeom prst="rect">
            <a:avLst/>
          </a:prstGeom>
          <a:solidFill>
            <a:srgbClr val="FFBA97">
              <a:alpha val="59999"/>
            </a:srgb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b="1" dirty="0">
                <a:latin typeface="Saar" panose="00000500000000000000" pitchFamily="2" charset="0"/>
              </a:rPr>
              <a:t>Gymnasium</a:t>
            </a:r>
          </a:p>
        </p:txBody>
      </p:sp>
      <p:sp>
        <p:nvSpPr>
          <p:cNvPr id="256006" name="Rectangle 6"/>
          <p:cNvSpPr>
            <a:spLocks noChangeArrowheads="1"/>
          </p:cNvSpPr>
          <p:nvPr/>
        </p:nvSpPr>
        <p:spPr bwMode="auto">
          <a:xfrm>
            <a:off x="467431" y="1133475"/>
            <a:ext cx="3672510" cy="3598863"/>
          </a:xfrm>
          <a:prstGeom prst="rect">
            <a:avLst/>
          </a:prstGeom>
          <a:solidFill>
            <a:srgbClr val="FFFF99">
              <a:alpha val="59999"/>
            </a:srgb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b="1" dirty="0">
                <a:latin typeface="Saar" panose="00000500000000000000" pitchFamily="2" charset="0"/>
              </a:rPr>
              <a:t>Gemeinschaftsschule</a:t>
            </a:r>
          </a:p>
        </p:txBody>
      </p:sp>
      <p:sp>
        <p:nvSpPr>
          <p:cNvPr id="16"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02.11.2018</a:t>
            </a:fld>
            <a:endParaRPr lang="de-DE" sz="1000" dirty="0"/>
          </a:p>
        </p:txBody>
      </p:sp>
    </p:spTree>
    <p:extLst>
      <p:ext uri="{BB962C8B-B14F-4D97-AF65-F5344CB8AC3E}">
        <p14:creationId xmlns:p14="http://schemas.microsoft.com/office/powerpoint/2010/main" val="2402279874"/>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grpId="0" nodeType="clickEffect">
                                  <p:stCondLst>
                                    <p:cond delay="0"/>
                                  </p:stCondLst>
                                  <p:childTnLst>
                                    <p:set>
                                      <p:cBhvr rctx="PPT">
                                        <p:cTn id="6" dur="indefinite"/>
                                        <p:tgtEl>
                                          <p:spTgt spid="256006"/>
                                        </p:tgtEl>
                                        <p:attrNameLst>
                                          <p:attrName>style.opacity</p:attrName>
                                        </p:attrNameLst>
                                      </p:cBhvr>
                                      <p:to>
                                        <p:strVal val="0.25"/>
                                      </p:to>
                                    </p:set>
                                    <p:animEffect filter="image" prLst="opacity: 0.25">
                                      <p:cBhvr rctx="IE">
                                        <p:cTn id="7" dur="indefinite"/>
                                        <p:tgtEl>
                                          <p:spTgt spid="256006"/>
                                        </p:tgtEl>
                                      </p:cBhvr>
                                    </p:animEffect>
                                  </p:childTnLst>
                                </p:cTn>
                              </p:par>
                              <p:par>
                                <p:cTn id="8" presetID="9" presetClass="emph" presetSubtype="0" grpId="0" nodeType="withEffect">
                                  <p:stCondLst>
                                    <p:cond delay="0"/>
                                  </p:stCondLst>
                                  <p:childTnLst>
                                    <p:set>
                                      <p:cBhvr rctx="PPT">
                                        <p:cTn id="9" dur="indefinite"/>
                                        <p:tgtEl>
                                          <p:spTgt spid="38916"/>
                                        </p:tgtEl>
                                        <p:attrNameLst>
                                          <p:attrName>style.opacity</p:attrName>
                                        </p:attrNameLst>
                                      </p:cBhvr>
                                      <p:to>
                                        <p:strVal val="0.25"/>
                                      </p:to>
                                    </p:set>
                                    <p:animEffect filter="image" prLst="opacity: 0.25">
                                      <p:cBhvr rctx="IE">
                                        <p:cTn id="10" dur="indefinite"/>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nimBg="1"/>
      <p:bldP spid="256006" grpId="0" animBg="1"/>
    </p:bldLst>
  </p:timing>
</p:sld>
</file>

<file path=ppt/theme/theme1.xml><?xml version="1.0" encoding="utf-8"?>
<a:theme xmlns:a="http://schemas.openxmlformats.org/drawingml/2006/main" name="SAARLAND">
  <a:themeElements>
    <a:clrScheme name="SAARLAND">
      <a:dk1>
        <a:sysClr val="windowText" lastClr="000000"/>
      </a:dk1>
      <a:lt1>
        <a:sysClr val="window" lastClr="FFFFFF"/>
      </a:lt1>
      <a:dk2>
        <a:srgbClr val="002D5B"/>
      </a:dk2>
      <a:lt2>
        <a:srgbClr val="8392B2"/>
      </a:lt2>
      <a:accent1>
        <a:srgbClr val="00B0DF"/>
      </a:accent1>
      <a:accent2>
        <a:srgbClr val="6FAABC"/>
      </a:accent2>
      <a:accent3>
        <a:srgbClr val="9C88BB"/>
      </a:accent3>
      <a:accent4>
        <a:srgbClr val="55B3A2"/>
      </a:accent4>
      <a:accent5>
        <a:srgbClr val="97BF0D"/>
      </a:accent5>
      <a:accent6>
        <a:srgbClr val="008D36"/>
      </a:accent6>
      <a:hlink>
        <a:srgbClr val="000000"/>
      </a:hlink>
      <a:folHlink>
        <a:srgbClr val="000000"/>
      </a:folHlink>
    </a:clrScheme>
    <a:fontScheme name="SAAR PowerPoint">
      <a:majorFont>
        <a:latin typeface="Saar Headline"/>
        <a:ea typeface=""/>
        <a:cs typeface=""/>
      </a:majorFont>
      <a:minorFont>
        <a:latin typeface="Saar"/>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6350">
          <a:solidFill>
            <a:schemeClr val="tx1"/>
          </a:solidFill>
        </a:ln>
      </a:spPr>
      <a:bodyPr rtlCol="0" anchor="ctr"/>
      <a:lstStyle>
        <a:defPPr algn="ctr">
          <a:lnSpc>
            <a:spcPct val="105000"/>
          </a:lnSpc>
          <a:defRPr sz="15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105000"/>
          </a:lnSpc>
          <a:defRPr sz="1500" dirty="0" smtClean="0"/>
        </a:defPPr>
      </a:lstStyle>
    </a:txDef>
  </a:objectDefaults>
  <a:extraClrSchemeLst/>
  <a:extLst>
    <a:ext uri="{05A4C25C-085E-4340-85A3-A5531E510DB2}">
      <thm15:themeFamily xmlns="" xmlns:thm15="http://schemas.microsoft.com/office/thememl/2012/main" name="WSfmK_2015" id="{B6D1FAE6-E22A-45B3-B063-94E820BC0DE6}" vid="{770E62A2-133C-41F3-800B-DA2904D4C34D}"/>
    </a:ext>
  </a:extLst>
</a:theme>
</file>

<file path=ppt/theme/theme2.xml><?xml version="1.0" encoding="utf-8"?>
<a:theme xmlns:a="http://schemas.openxmlformats.org/drawingml/2006/main" name="Larissa">
  <a:themeElements>
    <a:clrScheme name="SAARLAND">
      <a:dk1>
        <a:sysClr val="windowText" lastClr="000000"/>
      </a:dk1>
      <a:lt1>
        <a:sysClr val="window" lastClr="FFFFFF"/>
      </a:lt1>
      <a:dk2>
        <a:srgbClr val="002D5B"/>
      </a:dk2>
      <a:lt2>
        <a:srgbClr val="8392B2"/>
      </a:lt2>
      <a:accent1>
        <a:srgbClr val="00B0DF"/>
      </a:accent1>
      <a:accent2>
        <a:srgbClr val="6FAABC"/>
      </a:accent2>
      <a:accent3>
        <a:srgbClr val="9C88BB"/>
      </a:accent3>
      <a:accent4>
        <a:srgbClr val="55B3A2"/>
      </a:accent4>
      <a:accent5>
        <a:srgbClr val="97BF0D"/>
      </a:accent5>
      <a:accent6>
        <a:srgbClr val="008D36"/>
      </a:accent6>
      <a:hlink>
        <a:srgbClr val="000000"/>
      </a:hlink>
      <a:folHlink>
        <a:srgbClr val="000000"/>
      </a:folHlink>
    </a:clrScheme>
    <a:fontScheme name="SAAR PowerPoint">
      <a:majorFont>
        <a:latin typeface="Saar Headline"/>
        <a:ea typeface=""/>
        <a:cs typeface=""/>
      </a:majorFont>
      <a:minorFont>
        <a:latin typeface="Saar"/>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SAARLAND">
      <a:dk1>
        <a:sysClr val="windowText" lastClr="000000"/>
      </a:dk1>
      <a:lt1>
        <a:sysClr val="window" lastClr="FFFFFF"/>
      </a:lt1>
      <a:dk2>
        <a:srgbClr val="002D5B"/>
      </a:dk2>
      <a:lt2>
        <a:srgbClr val="8392B2"/>
      </a:lt2>
      <a:accent1>
        <a:srgbClr val="00B0DF"/>
      </a:accent1>
      <a:accent2>
        <a:srgbClr val="6FAABC"/>
      </a:accent2>
      <a:accent3>
        <a:srgbClr val="9C88BB"/>
      </a:accent3>
      <a:accent4>
        <a:srgbClr val="55B3A2"/>
      </a:accent4>
      <a:accent5>
        <a:srgbClr val="97BF0D"/>
      </a:accent5>
      <a:accent6>
        <a:srgbClr val="008D36"/>
      </a:accent6>
      <a:hlink>
        <a:srgbClr val="000000"/>
      </a:hlink>
      <a:folHlink>
        <a:srgbClr val="000000"/>
      </a:folHlink>
    </a:clrScheme>
    <a:fontScheme name="SAAR PowerPoint">
      <a:majorFont>
        <a:latin typeface="Saar Headline"/>
        <a:ea typeface=""/>
        <a:cs typeface=""/>
      </a:majorFont>
      <a:minorFont>
        <a:latin typeface="Saar"/>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WSfmK_2015</Template>
  <TotalTime>0</TotalTime>
  <Words>3266</Words>
  <Application>Microsoft Office PowerPoint</Application>
  <PresentationFormat>Bildschirmpräsentation (4:3)</PresentationFormat>
  <Paragraphs>630</Paragraphs>
  <Slides>33</Slides>
  <Notes>32</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33</vt:i4>
      </vt:variant>
    </vt:vector>
  </HeadingPairs>
  <TitlesOfParts>
    <vt:vector size="43" baseType="lpstr">
      <vt:lpstr>Arial</vt:lpstr>
      <vt:lpstr>Saar Headline</vt:lpstr>
      <vt:lpstr>Geneva</vt:lpstr>
      <vt:lpstr>Symbol</vt:lpstr>
      <vt:lpstr>Frutiger 47LightCn</vt:lpstr>
      <vt:lpstr>Saar</vt:lpstr>
      <vt:lpstr>Frutiger 45 Light</vt:lpstr>
      <vt:lpstr>Wingdings</vt:lpstr>
      <vt:lpstr>Frutiger 55 Roman</vt:lpstr>
      <vt:lpstr>SAARLAND</vt:lpstr>
      <vt:lpstr>Entscheidungshilfe „Welche Schule für mein Kind?“</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Unterrichtsorganisation</vt:lpstr>
      <vt:lpstr>Deutsch-Französische Integration am DFG / LFA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Entscheidungshilfe „Welche Schule für mein Kind?“</dc:title>
  <dc:creator>Lackas Tatjana (Bildung)</dc:creator>
  <cp:lastModifiedBy>zen2001</cp:lastModifiedBy>
  <cp:revision>166</cp:revision>
  <cp:lastPrinted>2018-10-05T08:43:19Z</cp:lastPrinted>
  <dcterms:created xsi:type="dcterms:W3CDTF">2015-10-09T11:54:23Z</dcterms:created>
  <dcterms:modified xsi:type="dcterms:W3CDTF">2018-11-02T06:21:21Z</dcterms:modified>
</cp:coreProperties>
</file>